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B7ADF-D1BF-4A7B-A3A7-7D7393B0AD28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74F2-172C-4D2F-905A-70024240011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6056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2F030-1D9B-4D06-A130-B25259AE8AC5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B2C34-9201-49AB-AA27-21C68F4079A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124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9BA5-11C2-438E-955E-C5DF280DEF4D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51778-0B8C-4135-8A02-97C8DFF4288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1522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995A3-B410-4C1D-9041-C69CFE58A3E4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BD8F1-DAC5-4B64-AA73-7E98EA36116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2586355"/>
      </p:ext>
    </p:extLst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DBB36-86CD-4E4D-BE1E-0EC5A23EDC9E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00B3-B560-4479-BA98-481A1854527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166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89AF-1158-43A8-8712-8FAB36C156C6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FF46A-C316-43DD-B420-F6FC9FF66F7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335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63824-2A29-43EE-BFC1-321C1FBA7CDC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31350-C013-4095-9EFB-CDD084D1916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92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83204-0510-43C0-BF36-E9DF63F19851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468E1-FD8C-43FF-927C-624BA0FD561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1831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93EB8-AEE4-4026-AECF-4C329AFAD436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E90F5-21C1-4F3E-95E6-646A72A67D6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2833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65E5E-83D3-4EF4-83B1-297CCC7FD558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D451A-0E86-4FB8-8F99-F31977A3DE3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263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797FB-8807-474A-9629-2F5207D0D84F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9C92-8D1C-4634-A3C5-4B3162FBC9A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117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5A168-DBAF-4BE4-9366-BEB1479688D9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DCA1-2689-4FDA-B70C-8954C58D08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115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A654F1-B601-4D8C-BD30-B5A27988A43E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5C0FC3-EF94-45C5-95C5-D3D2D28A80F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042988" y="2420938"/>
            <a:ext cx="7248525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Тема:</a:t>
            </a:r>
          </a:p>
          <a:p>
            <a:pPr algn="ctr"/>
            <a:r>
              <a:rPr lang="uk-UA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Твоє життя - неповторне</a:t>
            </a:r>
          </a:p>
        </p:txBody>
      </p:sp>
    </p:spTree>
  </p:cSld>
  <p:clrMapOvr>
    <a:masterClrMapping/>
  </p:clrMapOvr>
  <p:transition spd="slow"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b="1" i="1" smtClean="0">
                <a:solidFill>
                  <a:srgbClr val="00CC00"/>
                </a:solidFill>
              </a:rPr>
              <a:t>Перший релігіознавець:</a:t>
            </a:r>
            <a:r>
              <a:rPr lang="uk-UA" altLang="uk-UA" smtClean="0"/>
              <a:t> </a:t>
            </a:r>
          </a:p>
        </p:txBody>
      </p:sp>
      <p:sp>
        <p:nvSpPr>
          <p:cNvPr id="14343" name="Rectangle 7"/>
          <p:cNvSpPr>
            <a:spLocks noGrp="1"/>
          </p:cNvSpPr>
          <p:nvPr>
            <p:ph type="body" sz="half" idx="1"/>
          </p:nvPr>
        </p:nvSpPr>
        <p:spPr>
          <a:xfrm>
            <a:off x="1619250" y="1268413"/>
            <a:ext cx="4038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uk-UA" sz="2000" smtClean="0"/>
              <a:t>Авраамітичні релігії</a:t>
            </a:r>
          </a:p>
          <a:p>
            <a:pPr>
              <a:lnSpc>
                <a:spcPct val="90000"/>
              </a:lnSpc>
            </a:pPr>
            <a:r>
              <a:rPr lang="uk-UA" altLang="uk-UA" sz="2000" smtClean="0"/>
              <a:t>Відповідно до юдаїзму, християнства та ісламу життя є творінням Єдиного Бога, який є володарем життя і смерті. У Книзі Буття стверджується, що все живе було створене Богом на початку часу, між третім і шостим днями творіння. У Корані (іслам), на відміну від Біблії (християнство), немає детального опису акту творіння. Основною заповіддю божою є «не вбивай».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989138"/>
            <a:ext cx="33051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b="1" i="1" smtClean="0">
                <a:solidFill>
                  <a:srgbClr val="00CC00"/>
                </a:solidFill>
              </a:rPr>
              <a:t>Другий релігіознавець:</a:t>
            </a:r>
            <a:r>
              <a:rPr lang="uk-UA" altLang="uk-UA" smtClean="0"/>
              <a:t> 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356100" y="1557338"/>
            <a:ext cx="4608513" cy="499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altLang="uk-UA" sz="1600" smtClean="0"/>
              <a:t>Дхармічні релігії</a:t>
            </a:r>
          </a:p>
          <a:p>
            <a:pPr>
              <a:lnSpc>
                <a:spcPct val="80000"/>
              </a:lnSpc>
            </a:pPr>
            <a:r>
              <a:rPr lang="uk-UA" altLang="uk-UA" sz="1600" smtClean="0"/>
              <a:t>З поміж основних вірувань індуїзму буддизму, джайнізму, сикхізму та інших уособленням життя є самсара — нескінченний цикл народжень, смертей та реінкарнацій. У дхармічних релігійно-філософських системах — це уявлення про плинність усього живого, процес переходу однієї тілесної оболонки в іншу, ланцюг страждань у земному житті, кругообіг народження і смерті, трансміграція душі. В колообізі самсари живі істоти, еволюціонують або регресують, проходять через різні форми життя: від мікробів, комах, рослин і навіть мінералів, до найвищої позиції — діви-творця Всесвіту Брахми. Становище, в якому опинилась та чи інша жива істота в ієрархії життя, залежить від якостей, набутих у минулих втіленнях, що є плодами карми, котрі істота змушена пожинати.</a:t>
            </a:r>
          </a:p>
          <a:p>
            <a:pPr>
              <a:lnSpc>
                <a:spcPct val="80000"/>
              </a:lnSpc>
            </a:pPr>
            <a:r>
              <a:rPr lang="uk-UA" altLang="uk-UA" sz="1600" smtClean="0"/>
              <a:t>Відповідно до дхармічних віровчень Всесвіт є вічним та циклічним. У їхніх священних текстах описано виникнення Землі, людини та інших живих істот, котрі постійно проходять цикли створення та знищення.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295275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Твоє життя в твоїх руках!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1979613" y="1600200"/>
            <a:ext cx="6707187" cy="4781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altLang="uk-UA" sz="2800" smtClean="0"/>
              <a:t>людині потрібне спілкування;</a:t>
            </a:r>
          </a:p>
          <a:p>
            <a:pPr>
              <a:lnSpc>
                <a:spcPct val="80000"/>
              </a:lnSpc>
            </a:pPr>
            <a:r>
              <a:rPr lang="uk-UA" altLang="uk-UA" sz="2800" smtClean="0"/>
              <a:t>тримай долю у руках і все буде так, як ти бажаєш!</a:t>
            </a:r>
          </a:p>
          <a:p>
            <a:pPr>
              <a:lnSpc>
                <a:spcPct val="80000"/>
              </a:lnSpc>
            </a:pPr>
            <a:r>
              <a:rPr lang="uk-UA" altLang="uk-UA" sz="2800" smtClean="0"/>
              <a:t>не думай, що є щось вічне;</a:t>
            </a:r>
          </a:p>
          <a:p>
            <a:pPr>
              <a:lnSpc>
                <a:spcPct val="80000"/>
              </a:lnSpc>
            </a:pPr>
            <a:r>
              <a:rPr lang="uk-UA" altLang="uk-UA" sz="2800" smtClean="0"/>
              <a:t>вчися не лише змінювати життя, а й вирішувати власні проблеми;</a:t>
            </a:r>
          </a:p>
          <a:p>
            <a:pPr>
              <a:lnSpc>
                <a:spcPct val="80000"/>
              </a:lnSpc>
            </a:pPr>
            <a:r>
              <a:rPr lang="uk-UA" altLang="uk-UA" sz="2800" smtClean="0"/>
              <a:t>навчися отримувати щастя від того, що щось віддаєш;</a:t>
            </a:r>
          </a:p>
          <a:p>
            <a:pPr>
              <a:lnSpc>
                <a:spcPct val="80000"/>
              </a:lnSpc>
            </a:pPr>
            <a:r>
              <a:rPr lang="uk-UA" altLang="uk-UA" sz="2800" smtClean="0"/>
              <a:t>найбільше щастя робити щасливими інших;</a:t>
            </a:r>
          </a:p>
          <a:p>
            <a:pPr>
              <a:lnSpc>
                <a:spcPct val="80000"/>
              </a:lnSpc>
            </a:pPr>
            <a:r>
              <a:rPr lang="uk-UA" altLang="uk-UA" sz="2800" smtClean="0"/>
              <a:t>життя одне в людини! Лише ти сам відповідаєш за свої вчинки. 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Асоціативний рядок до поняття «життя»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51" name="Rectangle 43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pSp>
        <p:nvGrpSpPr>
          <p:cNvPr id="17436" name="Group 28"/>
          <p:cNvGrpSpPr>
            <a:grpSpLocks noChangeAspect="1"/>
          </p:cNvGrpSpPr>
          <p:nvPr/>
        </p:nvGrpSpPr>
        <p:grpSpPr bwMode="auto">
          <a:xfrm>
            <a:off x="611188" y="1773238"/>
            <a:ext cx="8208962" cy="4464050"/>
            <a:chOff x="2362" y="3069"/>
            <a:chExt cx="7357" cy="2714"/>
          </a:xfrm>
        </p:grpSpPr>
        <p:sp>
          <p:nvSpPr>
            <p:cNvPr id="17450" name="AutoShape 42"/>
            <p:cNvSpPr>
              <a:spLocks noChangeAspect="1" noChangeArrowheads="1" noTextEdit="1"/>
            </p:cNvSpPr>
            <p:nvPr/>
          </p:nvSpPr>
          <p:spPr bwMode="auto">
            <a:xfrm>
              <a:off x="2362" y="3069"/>
              <a:ext cx="7357" cy="2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7449" name="Rectangle 41"/>
            <p:cNvSpPr>
              <a:spLocks noChangeArrowheads="1"/>
            </p:cNvSpPr>
            <p:nvPr/>
          </p:nvSpPr>
          <p:spPr bwMode="auto">
            <a:xfrm>
              <a:off x="5490" y="4106"/>
              <a:ext cx="1178" cy="598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9BBB5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uk-UA" altLang="uk-UA" sz="1400" b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ЖИТТЯ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48" name="Rectangle 40"/>
            <p:cNvSpPr>
              <a:spLocks noChangeArrowheads="1"/>
            </p:cNvSpPr>
            <p:nvPr/>
          </p:nvSpPr>
          <p:spPr bwMode="auto">
            <a:xfrm>
              <a:off x="3936" y="3511"/>
              <a:ext cx="1075" cy="555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BACC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Добро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47" name="Rectangle 39"/>
            <p:cNvSpPr>
              <a:spLocks noChangeArrowheads="1"/>
            </p:cNvSpPr>
            <p:nvPr/>
          </p:nvSpPr>
          <p:spPr bwMode="auto">
            <a:xfrm>
              <a:off x="3936" y="4447"/>
              <a:ext cx="1076" cy="435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BACC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Сенс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46" name="Rectangle 38"/>
            <p:cNvSpPr>
              <a:spLocks noChangeArrowheads="1"/>
            </p:cNvSpPr>
            <p:nvPr/>
          </p:nvSpPr>
          <p:spPr bwMode="auto">
            <a:xfrm>
              <a:off x="7063" y="3511"/>
              <a:ext cx="1075" cy="459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BACC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Праця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45" name="Rectangle 37"/>
            <p:cNvSpPr>
              <a:spLocks noChangeArrowheads="1"/>
            </p:cNvSpPr>
            <p:nvPr/>
          </p:nvSpPr>
          <p:spPr bwMode="auto">
            <a:xfrm>
              <a:off x="5453" y="3195"/>
              <a:ext cx="1253" cy="447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BACC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US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Боротьба</a:t>
              </a:r>
              <a:endParaRPr lang="en-US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44" name="Rectangle 36"/>
            <p:cNvSpPr>
              <a:spLocks noChangeArrowheads="1"/>
            </p:cNvSpPr>
            <p:nvPr/>
          </p:nvSpPr>
          <p:spPr bwMode="auto">
            <a:xfrm>
              <a:off x="7174" y="4447"/>
              <a:ext cx="1076" cy="435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BACC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Гідність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43" name="Rectangle 35"/>
            <p:cNvSpPr>
              <a:spLocks noChangeArrowheads="1"/>
            </p:cNvSpPr>
            <p:nvPr/>
          </p:nvSpPr>
          <p:spPr bwMode="auto">
            <a:xfrm>
              <a:off x="5528" y="5324"/>
              <a:ext cx="1076" cy="459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BACC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Любов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cxnSp>
          <p:nvCxnSpPr>
            <p:cNvPr id="17442" name="AutoShape 34"/>
            <p:cNvCxnSpPr>
              <a:cxnSpLocks noChangeShapeType="1"/>
            </p:cNvCxnSpPr>
            <p:nvPr/>
          </p:nvCxnSpPr>
          <p:spPr bwMode="auto">
            <a:xfrm flipV="1">
              <a:off x="6080" y="3679"/>
              <a:ext cx="1" cy="3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41" name="AutoShape 33"/>
            <p:cNvCxnSpPr>
              <a:cxnSpLocks noChangeShapeType="1"/>
            </p:cNvCxnSpPr>
            <p:nvPr/>
          </p:nvCxnSpPr>
          <p:spPr bwMode="auto">
            <a:xfrm flipH="1">
              <a:off x="6066" y="4742"/>
              <a:ext cx="14" cy="5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40" name="AutoShape 32"/>
            <p:cNvCxnSpPr>
              <a:cxnSpLocks noChangeShapeType="1"/>
            </p:cNvCxnSpPr>
            <p:nvPr/>
          </p:nvCxnSpPr>
          <p:spPr bwMode="auto">
            <a:xfrm flipH="1">
              <a:off x="5050" y="4405"/>
              <a:ext cx="403" cy="2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9" name="AutoShape 31"/>
            <p:cNvCxnSpPr>
              <a:cxnSpLocks noChangeShapeType="1"/>
            </p:cNvCxnSpPr>
            <p:nvPr/>
          </p:nvCxnSpPr>
          <p:spPr bwMode="auto">
            <a:xfrm>
              <a:off x="6706" y="4405"/>
              <a:ext cx="431" cy="2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8" name="AutoShape 30"/>
            <p:cNvCxnSpPr>
              <a:cxnSpLocks noChangeShapeType="1"/>
            </p:cNvCxnSpPr>
            <p:nvPr/>
          </p:nvCxnSpPr>
          <p:spPr bwMode="auto">
            <a:xfrm flipV="1">
              <a:off x="6706" y="3741"/>
              <a:ext cx="319" cy="66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7" name="AutoShape 29"/>
            <p:cNvCxnSpPr>
              <a:cxnSpLocks noChangeShapeType="1"/>
            </p:cNvCxnSpPr>
            <p:nvPr/>
          </p:nvCxnSpPr>
          <p:spPr bwMode="auto">
            <a:xfrm flipH="1" flipV="1">
              <a:off x="5048" y="3789"/>
              <a:ext cx="405" cy="6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 spd="slow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«Читаємо та коментуємо»</a:t>
            </a:r>
            <a:r>
              <a:rPr lang="uk-UA" altLang="uk-UA" sz="4000" smtClean="0">
                <a:solidFill>
                  <a:srgbClr val="00CC00"/>
                </a:solidFill>
              </a:rPr>
              <a:t> </a:t>
            </a:r>
            <a:br>
              <a:rPr lang="uk-UA" altLang="uk-UA" sz="4000" smtClean="0">
                <a:solidFill>
                  <a:srgbClr val="00CC00"/>
                </a:solidFill>
              </a:rPr>
            </a:br>
            <a:endParaRPr lang="uk-UA" altLang="uk-UA" sz="4000" smtClean="0">
              <a:solidFill>
                <a:srgbClr val="00CC00"/>
              </a:solidFill>
            </a:endParaRP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1979613" y="1196975"/>
            <a:ext cx="6707187" cy="540067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uk-UA" altLang="uk-UA" sz="2400" smtClean="0"/>
          </a:p>
          <a:p>
            <a:pPr>
              <a:lnSpc>
                <a:spcPct val="80000"/>
              </a:lnSpc>
            </a:pPr>
            <a:r>
              <a:rPr lang="uk-UA" altLang="uk-UA" sz="2400" smtClean="0"/>
              <a:t>Все життя - це експеримент. Чим більше експериментів ти робиш - тим краще  (Ральф Велдоу Емерсон)</a:t>
            </a:r>
          </a:p>
          <a:p>
            <a:pPr>
              <a:lnSpc>
                <a:spcPct val="80000"/>
              </a:lnSpc>
            </a:pPr>
            <a:r>
              <a:rPr lang="uk-UA" altLang="uk-UA" sz="2400" smtClean="0"/>
              <a:t>Твоє життя формується твоїми думками. (Маркус Авреліуc)</a:t>
            </a:r>
          </a:p>
          <a:p>
            <a:pPr>
              <a:lnSpc>
                <a:spcPct val="80000"/>
              </a:lnSpc>
            </a:pPr>
            <a:r>
              <a:rPr lang="uk-UA" altLang="uk-UA" sz="2400" smtClean="0"/>
              <a:t>Кількість років ще не свідчить про довжину життя. Життя людини вимірюється тим, що вона в ньому зробила і відчула.  (С. Смайлс)</a:t>
            </a:r>
          </a:p>
          <a:p>
            <a:pPr>
              <a:lnSpc>
                <a:spcPct val="80000"/>
              </a:lnSpc>
            </a:pPr>
            <a:r>
              <a:rPr lang="uk-UA" altLang="uk-UA" sz="2400" smtClean="0"/>
              <a:t>Щоб досягти великого, треб починати з малого. (Чехов)</a:t>
            </a:r>
          </a:p>
          <a:p>
            <a:pPr>
              <a:lnSpc>
                <a:spcPct val="80000"/>
              </a:lnSpc>
            </a:pPr>
            <a:r>
              <a:rPr lang="uk-UA" altLang="uk-UA" sz="2400" smtClean="0"/>
              <a:t>Перші кроки завжди найважчі. (Пагор)</a:t>
            </a:r>
          </a:p>
          <a:p>
            <a:pPr>
              <a:lnSpc>
                <a:spcPct val="80000"/>
              </a:lnSpc>
            </a:pPr>
            <a:r>
              <a:rPr lang="uk-UA" altLang="uk-UA" sz="2400" smtClean="0"/>
              <a:t>Життя - як коробка шоколадних цукерок. Ніколи не знаєш, що всередині.</a:t>
            </a:r>
          </a:p>
          <a:p>
            <a:pPr>
              <a:lnSpc>
                <a:spcPct val="80000"/>
              </a:lnSpc>
            </a:pPr>
            <a:r>
              <a:rPr lang="uk-UA" altLang="uk-UA" sz="2400" smtClean="0"/>
              <a:t>(Форест Гамп)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Домашнє завдання</a:t>
            </a:r>
            <a:r>
              <a:rPr lang="uk-UA" altLang="uk-UA" sz="4000" b="1" i="1" smtClean="0"/>
              <a:t/>
            </a:r>
            <a:br>
              <a:rPr lang="uk-UA" altLang="uk-UA" sz="4000" b="1" i="1" smtClean="0"/>
            </a:br>
            <a:endParaRPr lang="uk-UA" altLang="uk-UA" sz="4000" b="1" i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1979613" y="1341438"/>
            <a:ext cx="6707187" cy="5183187"/>
          </a:xfrm>
        </p:spPr>
        <p:txBody>
          <a:bodyPr/>
          <a:lstStyle/>
          <a:p>
            <a:pPr marL="812800" indent="-812800">
              <a:lnSpc>
                <a:spcPct val="90000"/>
              </a:lnSpc>
              <a:buFont typeface="Arial" charset="0"/>
              <a:buNone/>
            </a:pPr>
            <a:endParaRPr lang="uk-UA" altLang="uk-UA" sz="2400" b="1" i="1" smtClean="0"/>
          </a:p>
          <a:p>
            <a:pPr marL="812800" indent="-812800">
              <a:lnSpc>
                <a:spcPct val="90000"/>
              </a:lnSpc>
            </a:pPr>
            <a:r>
              <a:rPr lang="uk-UA" altLang="uk-UA" sz="2400" b="1" i="1" smtClean="0"/>
              <a:t>Достатній рівень:</a:t>
            </a:r>
            <a:endParaRPr lang="uk-UA" altLang="uk-UA" sz="2400" smtClean="0"/>
          </a:p>
          <a:p>
            <a:pPr marL="812800" indent="-812800">
              <a:lnSpc>
                <a:spcPct val="90000"/>
              </a:lnSpc>
            </a:pPr>
            <a:r>
              <a:rPr lang="uk-UA" altLang="uk-UA" sz="2400" smtClean="0"/>
              <a:t>Прочитати оповідання О.Довженка «Воля до життя», дати відповідь на питання: Що є найблагороднішим покликанням людини? (Рятування людського життя й полегшення страждань)</a:t>
            </a:r>
          </a:p>
          <a:p>
            <a:pPr marL="812800" indent="-812800">
              <a:lnSpc>
                <a:spcPct val="90000"/>
              </a:lnSpc>
            </a:pPr>
            <a:r>
              <a:rPr lang="uk-UA" altLang="uk-UA" sz="2400" smtClean="0"/>
              <a:t>укласти питальник за змістом твору</a:t>
            </a:r>
            <a:endParaRPr lang="uk-UA" altLang="uk-UA" sz="2400" b="1" i="1" smtClean="0"/>
          </a:p>
          <a:p>
            <a:pPr marL="812800" indent="-812800">
              <a:lnSpc>
                <a:spcPct val="90000"/>
              </a:lnSpc>
            </a:pPr>
            <a:r>
              <a:rPr lang="uk-UA" altLang="uk-UA" sz="2400" b="1" i="1" smtClean="0"/>
              <a:t>Високий рівень:</a:t>
            </a:r>
            <a:endParaRPr lang="en-US" altLang="uk-UA" sz="2400" smtClean="0"/>
          </a:p>
          <a:p>
            <a:pPr marL="812800" indent="-812800">
              <a:lnSpc>
                <a:spcPct val="90000"/>
              </a:lnSpc>
            </a:pPr>
            <a:r>
              <a:rPr lang="en-US" altLang="uk-UA" sz="2400" smtClean="0"/>
              <a:t>I </a:t>
            </a:r>
            <a:r>
              <a:rPr lang="uk-UA" altLang="uk-UA" sz="2400" smtClean="0"/>
              <a:t>група: Написати твір-роздум на тему: «Життя – яскрава мить!»</a:t>
            </a:r>
            <a:endParaRPr lang="en-US" altLang="uk-UA" sz="2400" smtClean="0"/>
          </a:p>
          <a:p>
            <a:pPr marL="812800" indent="-812800">
              <a:lnSpc>
                <a:spcPct val="90000"/>
              </a:lnSpc>
            </a:pPr>
            <a:r>
              <a:rPr lang="en-US" altLang="uk-UA" sz="2400" smtClean="0"/>
              <a:t>II </a:t>
            </a:r>
            <a:r>
              <a:rPr lang="uk-UA" altLang="uk-UA" sz="2400" smtClean="0"/>
              <a:t>група: Створити фотокалейдоскоп на тему: «Життя – яскрава мить!»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495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Times New Roman</vt:lpstr>
      <vt:lpstr>Тема Office</vt:lpstr>
      <vt:lpstr>Презентация PowerPoint</vt:lpstr>
      <vt:lpstr>Перший релігіознавець: </vt:lpstr>
      <vt:lpstr>Другий релігіознавець: </vt:lpstr>
      <vt:lpstr>Твоє життя в твоїх руках!</vt:lpstr>
      <vt:lpstr>Асоціативний рядок до поняття «життя»</vt:lpstr>
      <vt:lpstr>«Читаємо та коментуємо»  </vt:lpstr>
      <vt:lpstr>Домашнє завдання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8</cp:revision>
  <dcterms:created xsi:type="dcterms:W3CDTF">2012-06-17T06:08:04Z</dcterms:created>
  <dcterms:modified xsi:type="dcterms:W3CDTF">2017-01-16T11:24:04Z</dcterms:modified>
</cp:coreProperties>
</file>