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8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2" autoAdjust="0"/>
    <p:restoredTop sz="94660"/>
  </p:normalViewPr>
  <p:slideViewPr>
    <p:cSldViewPr>
      <p:cViewPr varScale="1">
        <p:scale>
          <a:sx n="111" d="100"/>
          <a:sy n="111" d="100"/>
        </p:scale>
        <p:origin x="-20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9447-235C-47FA-82FA-65CE8C583ED3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E3C3F-EE23-4AAF-B96F-7898C6B49A0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36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9E789-E27B-48C0-964C-2500EB1CB00D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1738-20F5-4BA8-BBE1-57C76E7C1C1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721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B4B0E-564A-4B82-8E26-56D2725E4906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E241-7113-4AE7-ABBB-7EFEEADC93D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4729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7DE97-917B-4695-BAEF-A71800E1A770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67EC6-B80F-4C9B-AC1F-BCE3240E20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4908591"/>
      </p:ext>
    </p:extLst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3F27-73DF-45EB-B7DE-3A05066A5EC8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B19EA-2913-45AA-8E7B-E40601F92F5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7887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618B-A237-4CF8-8869-37B0C10BC817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7FC5-C063-43A4-8A49-DA7E8AF937D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9494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3165A-DB4E-474B-BCE4-A46815680AAC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59C75-D980-48C2-B6FD-230C19E14F4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619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007A5-05D6-4876-AF8E-E73864B264F4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1CDBD-F775-44CD-A7AC-A378B9A3C8B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96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80C93-F352-4A6A-9890-71157714FA00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AD402-0D2D-47CA-B0AE-C60DF93B22E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0424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FF96D-D115-4668-BC39-CF48EC653230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8D44-A5DD-4D58-9EA6-A7B52FBA111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158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0EEF4-6B67-4B22-B8F2-C8630B440955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5D4A0-6384-4838-AFAD-3C4015D62F6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915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8F2C1-0BBB-412D-BE87-6B386B613EEC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30371-6FAC-411D-9502-07608D29E6E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91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A5B25B-BE2A-45D5-B854-90BC106609FC}" type="datetimeFigureOut">
              <a:rPr lang="uk-UA"/>
              <a:pPr>
                <a:defRPr/>
              </a:pPr>
              <a:t>16.01.2017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55AE19-5EBC-4BAF-BB1F-0A7FA8321B2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1187450" y="2205038"/>
            <a:ext cx="6840538" cy="1751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Тема:</a:t>
            </a:r>
          </a:p>
          <a:p>
            <a:pPr algn="ctr"/>
            <a:r>
              <a:rPr lang="uk-UA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Вибір власного шляху</a:t>
            </a:r>
          </a:p>
        </p:txBody>
      </p:sp>
    </p:spTree>
  </p:cSld>
  <p:clrMapOvr>
    <a:masterClrMapping/>
  </p:clrMapOvr>
  <p:transition spd="slow"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/>
          </p:cNvSpPr>
          <p:nvPr>
            <p:ph type="title"/>
          </p:nvPr>
        </p:nvSpPr>
        <p:spPr>
          <a:xfrm>
            <a:off x="1835150" y="188913"/>
            <a:ext cx="7067550" cy="777875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Наш маршрут: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0" y="159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pSp>
        <p:nvGrpSpPr>
          <p:cNvPr id="14346" name="Group 10"/>
          <p:cNvGrpSpPr>
            <a:grpSpLocks noChangeAspect="1"/>
          </p:cNvGrpSpPr>
          <p:nvPr/>
        </p:nvGrpSpPr>
        <p:grpSpPr bwMode="auto">
          <a:xfrm>
            <a:off x="1619250" y="1268413"/>
            <a:ext cx="6697663" cy="4789487"/>
            <a:chOff x="2362" y="4222"/>
            <a:chExt cx="6042" cy="4320"/>
          </a:xfrm>
        </p:grpSpPr>
        <p:sp>
          <p:nvSpPr>
            <p:cNvPr id="14356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362" y="4222"/>
              <a:ext cx="6042" cy="432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FFFF99"/>
                </a:gs>
              </a:gsLst>
              <a:lin ang="5400000" scaled="1"/>
            </a:gradFill>
          </p:spPr>
          <p:txBody>
            <a:bodyPr/>
            <a:lstStyle/>
            <a:p>
              <a:endParaRPr lang="uk-UA"/>
            </a:p>
          </p:txBody>
        </p:sp>
        <p:sp>
          <p:nvSpPr>
            <p:cNvPr id="14355" name="Rectangle 19"/>
            <p:cNvSpPr>
              <a:spLocks noChangeArrowheads="1"/>
            </p:cNvSpPr>
            <p:nvPr/>
          </p:nvSpPr>
          <p:spPr bwMode="auto">
            <a:xfrm>
              <a:off x="4728" y="5747"/>
              <a:ext cx="1547" cy="107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FFFF99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Життєвий вибір</a:t>
              </a:r>
              <a:endParaRPr lang="uk-UA" altLang="uk-UA" sz="600">
                <a:ea typeface="Calibri" pitchFamily="34" charset="0"/>
              </a:endParaRPr>
            </a:p>
            <a:p>
              <a:pPr algn="ctr" eaLnBrk="0" hangingPunct="0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???</a:t>
              </a:r>
              <a:endParaRPr lang="uk-UA" altLang="uk-UA"/>
            </a:p>
          </p:txBody>
        </p:sp>
        <p:sp>
          <p:nvSpPr>
            <p:cNvPr id="14354" name="Oval 18"/>
            <p:cNvSpPr>
              <a:spLocks noChangeArrowheads="1"/>
            </p:cNvSpPr>
            <p:nvPr/>
          </p:nvSpPr>
          <p:spPr bwMode="auto">
            <a:xfrm>
              <a:off x="2362" y="5523"/>
              <a:ext cx="1963" cy="107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FFFF99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«</a:t>
              </a:r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Читаємо та коментуємо</a:t>
              </a:r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»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4353" name="Oval 17"/>
            <p:cNvSpPr>
              <a:spLocks noChangeArrowheads="1"/>
            </p:cNvSpPr>
            <p:nvPr/>
          </p:nvSpPr>
          <p:spPr bwMode="auto">
            <a:xfrm>
              <a:off x="4426" y="4335"/>
              <a:ext cx="1762" cy="1076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FFFF99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«</a:t>
              </a:r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У світі цікавого</a:t>
              </a:r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»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4352" name="Oval 16"/>
            <p:cNvSpPr>
              <a:spLocks noChangeArrowheads="1"/>
            </p:cNvSpPr>
            <p:nvPr/>
          </p:nvSpPr>
          <p:spPr bwMode="auto">
            <a:xfrm>
              <a:off x="4235" y="7091"/>
              <a:ext cx="2185" cy="127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FFFF99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«</a:t>
              </a:r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 чому мораль притчі?</a:t>
              </a:r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»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4351" name="Oval 15"/>
            <p:cNvSpPr>
              <a:spLocks noChangeArrowheads="1"/>
            </p:cNvSpPr>
            <p:nvPr/>
          </p:nvSpPr>
          <p:spPr bwMode="auto">
            <a:xfrm>
              <a:off x="6420" y="5747"/>
              <a:ext cx="1984" cy="107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FFFF99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«</a:t>
              </a:r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Чи знаєте ви, що</a:t>
              </a:r>
              <a:r>
                <a:rPr lang="uk-UA" altLang="uk-UA" sz="1400">
                  <a:latin typeface="Calibri"/>
                  <a:ea typeface="Calibri" pitchFamily="34" charset="0"/>
                  <a:cs typeface="Times New Roman" pitchFamily="18" charset="0"/>
                </a:rPr>
                <a:t>…»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cxnSp>
          <p:nvCxnSpPr>
            <p:cNvPr id="14350" name="AutoShape 14"/>
            <p:cNvCxnSpPr>
              <a:cxnSpLocks noChangeShapeType="1"/>
            </p:cNvCxnSpPr>
            <p:nvPr/>
          </p:nvCxnSpPr>
          <p:spPr bwMode="auto">
            <a:xfrm>
              <a:off x="6188" y="4873"/>
              <a:ext cx="1224" cy="874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49" name="AutoShape 13"/>
            <p:cNvCxnSpPr>
              <a:cxnSpLocks noChangeShapeType="1"/>
            </p:cNvCxnSpPr>
            <p:nvPr/>
          </p:nvCxnSpPr>
          <p:spPr bwMode="auto">
            <a:xfrm rot="5400000">
              <a:off x="6462" y="6780"/>
              <a:ext cx="908" cy="992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48" name="AutoShape 12"/>
            <p:cNvCxnSpPr>
              <a:cxnSpLocks noChangeShapeType="1"/>
            </p:cNvCxnSpPr>
            <p:nvPr/>
          </p:nvCxnSpPr>
          <p:spPr bwMode="auto">
            <a:xfrm rot="10800000">
              <a:off x="3344" y="6598"/>
              <a:ext cx="891" cy="1132"/>
            </a:xfrm>
            <a:prstGeom prst="curvedConnector2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4347" name="AutoShape 11"/>
            <p:cNvCxnSpPr>
              <a:cxnSpLocks noChangeShapeType="1"/>
            </p:cNvCxnSpPr>
            <p:nvPr/>
          </p:nvCxnSpPr>
          <p:spPr bwMode="auto">
            <a:xfrm>
              <a:off x="4325" y="6061"/>
              <a:ext cx="403" cy="224"/>
            </a:xfrm>
            <a:prstGeom prst="curvedConnector3">
              <a:avLst>
                <a:gd name="adj1" fmla="val 4990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ransition spd="slow"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1835150" y="188913"/>
            <a:ext cx="7067550" cy="777875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«Читаємо та коментуємо»</a:t>
            </a:r>
            <a:r>
              <a:rPr lang="uk-UA" altLang="uk-UA" sz="4000" smtClean="0"/>
              <a:t> 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sz="half" idx="1"/>
          </p:nvPr>
        </p:nvSpPr>
        <p:spPr>
          <a:xfrm>
            <a:off x="1908175" y="1052513"/>
            <a:ext cx="6911975" cy="5616575"/>
          </a:xfrm>
        </p:spPr>
        <p:txBody>
          <a:bodyPr/>
          <a:lstStyle/>
          <a:p>
            <a:r>
              <a:rPr lang="uk-UA" altLang="uk-UA" sz="2400" smtClean="0"/>
              <a:t>Справа не в дорогах, які ми вибираємо, а в тому, що всередині нас змушує обирати цю дорогу. </a:t>
            </a:r>
            <a:endParaRPr lang="uk-UA" altLang="uk-UA" sz="2400" i="1" smtClean="0"/>
          </a:p>
          <a:p>
            <a:r>
              <a:rPr lang="uk-UA" altLang="uk-UA" sz="2400" i="1" smtClean="0"/>
              <a:t>О. Генрі </a:t>
            </a:r>
            <a:endParaRPr lang="uk-UA" altLang="uk-UA" sz="2400" smtClean="0"/>
          </a:p>
          <a:p>
            <a:r>
              <a:rPr lang="uk-UA" altLang="uk-UA" sz="2400" smtClean="0"/>
              <a:t>Ти краще будь голодним, аніж що-небудь є </a:t>
            </a:r>
          </a:p>
          <a:p>
            <a:r>
              <a:rPr lang="uk-UA" altLang="uk-UA" sz="2400" smtClean="0"/>
              <a:t> І краще будь один, ніж разом з ким попало </a:t>
            </a:r>
            <a:endParaRPr lang="uk-UA" altLang="uk-UA" sz="2400" i="1" smtClean="0"/>
          </a:p>
          <a:p>
            <a:r>
              <a:rPr lang="uk-UA" altLang="uk-UA" sz="2400" i="1" smtClean="0"/>
              <a:t>Омар Хаям</a:t>
            </a:r>
            <a:endParaRPr lang="uk-UA" altLang="uk-UA" sz="2400" smtClean="0"/>
          </a:p>
          <a:p>
            <a:r>
              <a:rPr lang="uk-UA" altLang="uk-UA" sz="2400" smtClean="0"/>
              <a:t>Ти - це те, що ти робиш. </a:t>
            </a:r>
          </a:p>
          <a:p>
            <a:r>
              <a:rPr lang="uk-UA" altLang="uk-UA" sz="2400" smtClean="0"/>
              <a:t> Ти - це твій вибір. Той, у кого себе перетвориш. </a:t>
            </a:r>
          </a:p>
          <a:p>
            <a:r>
              <a:rPr lang="uk-UA" altLang="uk-UA" sz="2400" smtClean="0"/>
              <a:t> </a:t>
            </a:r>
            <a:r>
              <a:rPr lang="uk-UA" altLang="uk-UA" sz="2400" i="1" smtClean="0"/>
              <a:t>Джонатан Летем "Хазяїн снів" </a:t>
            </a:r>
            <a:endParaRPr lang="uk-UA" altLang="uk-UA" sz="2400" smtClean="0"/>
          </a:p>
          <a:p>
            <a:r>
              <a:rPr lang="uk-UA" altLang="uk-UA" sz="2400" smtClean="0"/>
              <a:t> Людство ніколи не досягло б блискучих висот, якби не ті, які осмілилися повірити, що їх внутрішні можливості сильніше обставин. </a:t>
            </a:r>
            <a:endParaRPr lang="uk-UA" altLang="uk-UA" sz="2400" i="1" smtClean="0"/>
          </a:p>
          <a:p>
            <a:r>
              <a:rPr lang="uk-UA" altLang="uk-UA" sz="2400" i="1" smtClean="0"/>
              <a:t> Брюс Бартон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1835150" y="188913"/>
            <a:ext cx="7067550" cy="777875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Як ви гадаєте?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sz="half" idx="1"/>
          </p:nvPr>
        </p:nvSpPr>
        <p:spPr>
          <a:xfrm>
            <a:off x="1908175" y="1052513"/>
            <a:ext cx="6911975" cy="56165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uk-UA" altLang="uk-UA" sz="2800" smtClean="0"/>
              <a:t>1. У чому, на вашу думку, полягають сенс і мета людського життя? </a:t>
            </a:r>
          </a:p>
          <a:p>
            <a:pPr>
              <a:buFont typeface="Arial" charset="0"/>
              <a:buNone/>
            </a:pPr>
            <a:r>
              <a:rPr lang="uk-UA" altLang="uk-UA" sz="2800" smtClean="0"/>
              <a:t>2. Чи визначили ви вже свою життєву мету? У чому вона полягає? </a:t>
            </a:r>
          </a:p>
          <a:p>
            <a:pPr>
              <a:buFont typeface="Arial" charset="0"/>
              <a:buNone/>
            </a:pPr>
            <a:r>
              <a:rPr lang="uk-UA" altLang="uk-UA" sz="2800" smtClean="0"/>
              <a:t>3. Від чого залежить вибір людиною свого життєвого шляху? </a:t>
            </a:r>
          </a:p>
          <a:p>
            <a:pPr>
              <a:buFont typeface="Arial" charset="0"/>
              <a:buNone/>
            </a:pPr>
            <a:r>
              <a:rPr lang="uk-UA" altLang="uk-UA" sz="2800" smtClean="0"/>
              <a:t>4. Що таке «життєва позиція»? </a:t>
            </a:r>
          </a:p>
          <a:p>
            <a:pPr>
              <a:buFont typeface="Arial" charset="0"/>
              <a:buNone/>
            </a:pPr>
            <a:r>
              <a:rPr lang="uk-UA" altLang="uk-UA" sz="2800" smtClean="0"/>
              <a:t>5. Використовуючи відомі вам літературні твори, спробуйте охарактеризувати різні способи життя і різні життєві позиції.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1835150" y="188913"/>
            <a:ext cx="7067550" cy="777875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Висновок: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2493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uk-UA"/>
          </a:p>
        </p:txBody>
      </p:sp>
      <p:grpSp>
        <p:nvGrpSpPr>
          <p:cNvPr id="26629" name="Group 5"/>
          <p:cNvGrpSpPr>
            <a:grpSpLocks noChangeAspect="1"/>
          </p:cNvGrpSpPr>
          <p:nvPr/>
        </p:nvGrpSpPr>
        <p:grpSpPr bwMode="auto">
          <a:xfrm>
            <a:off x="1692275" y="1341438"/>
            <a:ext cx="7127875" cy="4176712"/>
            <a:chOff x="2362" y="10422"/>
            <a:chExt cx="6605" cy="2201"/>
          </a:xfrm>
        </p:grpSpPr>
        <p:sp>
          <p:nvSpPr>
            <p:cNvPr id="26635" name="AutoShape 11"/>
            <p:cNvSpPr>
              <a:spLocks noChangeAspect="1" noChangeArrowheads="1" noTextEdit="1"/>
            </p:cNvSpPr>
            <p:nvPr/>
          </p:nvSpPr>
          <p:spPr bwMode="auto">
            <a:xfrm>
              <a:off x="2362" y="10422"/>
              <a:ext cx="6605" cy="220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5400000" scaled="1"/>
            </a:gradFill>
          </p:spPr>
          <p:txBody>
            <a:bodyPr/>
            <a:lstStyle/>
            <a:p>
              <a:endParaRPr lang="uk-UA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5210" y="10741"/>
              <a:ext cx="1074" cy="107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 b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СЕНС ЖИТТЯ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6633" name="Oval 9"/>
            <p:cNvSpPr>
              <a:spLocks noChangeArrowheads="1"/>
            </p:cNvSpPr>
            <p:nvPr/>
          </p:nvSpPr>
          <p:spPr bwMode="auto">
            <a:xfrm rot="902504">
              <a:off x="2588" y="11099"/>
              <a:ext cx="2553" cy="107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ПОТРЕБИ СУСПІЛЬСТВА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auto">
            <a:xfrm rot="-843332">
              <a:off x="6414" y="11099"/>
              <a:ext cx="2553" cy="107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uk-UA" altLang="uk-UA" sz="140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ВЛАСНЕ ПОКЛИКАННЯ</a:t>
              </a:r>
              <a:endParaRPr lang="uk-UA" altLang="uk-UA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6631" name="AutoShape 7"/>
            <p:cNvSpPr>
              <a:spLocks noChangeArrowheads="1"/>
            </p:cNvSpPr>
            <p:nvPr/>
          </p:nvSpPr>
          <p:spPr bwMode="auto">
            <a:xfrm rot="1740136">
              <a:off x="4555" y="10622"/>
              <a:ext cx="482" cy="773"/>
            </a:xfrm>
            <a:prstGeom prst="curvedRightArrow">
              <a:avLst>
                <a:gd name="adj1" fmla="val 32075"/>
                <a:gd name="adj2" fmla="val 64149"/>
                <a:gd name="adj3" fmla="val 33333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26630" name="AutoShape 6"/>
            <p:cNvSpPr>
              <a:spLocks noChangeArrowheads="1"/>
            </p:cNvSpPr>
            <p:nvPr/>
          </p:nvSpPr>
          <p:spPr bwMode="auto">
            <a:xfrm rot="-1705762">
              <a:off x="6481" y="10622"/>
              <a:ext cx="522" cy="773"/>
            </a:xfrm>
            <a:prstGeom prst="curvedLeftArrow">
              <a:avLst>
                <a:gd name="adj1" fmla="val 29617"/>
                <a:gd name="adj2" fmla="val 59234"/>
                <a:gd name="adj3" fmla="val 33333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FFFFFF"/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</p:grpSp>
    </p:spTree>
  </p:cSld>
  <p:clrMapOvr>
    <a:masterClrMapping/>
  </p:clrMapOvr>
  <p:transition spd="slow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1835150" y="188913"/>
            <a:ext cx="7067550" cy="777875"/>
          </a:xfrm>
        </p:spPr>
        <p:txBody>
          <a:bodyPr/>
          <a:lstStyle/>
          <a:p>
            <a:r>
              <a:rPr lang="uk-UA" altLang="uk-UA" sz="4000" b="1" i="1" smtClean="0">
                <a:solidFill>
                  <a:srgbClr val="00CC00"/>
                </a:solidFill>
              </a:rPr>
              <a:t>Домашнє завдання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sz="half" idx="1"/>
          </p:nvPr>
        </p:nvSpPr>
        <p:spPr>
          <a:xfrm>
            <a:off x="1908175" y="1052513"/>
            <a:ext cx="6624638" cy="3744912"/>
          </a:xfrm>
        </p:spPr>
        <p:txBody>
          <a:bodyPr/>
          <a:lstStyle/>
          <a:p>
            <a:pPr marL="711200" indent="-711200">
              <a:lnSpc>
                <a:spcPct val="90000"/>
              </a:lnSpc>
              <a:buFont typeface="Arial" charset="0"/>
              <a:buNone/>
            </a:pPr>
            <a:endParaRPr lang="uk-UA" altLang="uk-UA" sz="2800" smtClean="0"/>
          </a:p>
          <a:p>
            <a:pPr marL="711200" indent="-711200">
              <a:lnSpc>
                <a:spcPct val="90000"/>
              </a:lnSpc>
            </a:pPr>
            <a:r>
              <a:rPr lang="uk-UA" altLang="uk-UA" sz="3600" smtClean="0"/>
              <a:t>Написати твір-роздум на тему: «Вибір життєвого шляху»</a:t>
            </a:r>
          </a:p>
          <a:p>
            <a:pPr marL="711200" indent="-711200">
              <a:lnSpc>
                <a:spcPct val="90000"/>
              </a:lnSpc>
            </a:pPr>
            <a:r>
              <a:rPr lang="uk-UA" altLang="uk-UA" sz="3600" smtClean="0"/>
              <a:t>Прочитати вірш Б.Олійника «Вибір», записати тему та ідею твору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25" y="4667250"/>
            <a:ext cx="2085975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244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Arial</vt:lpstr>
      <vt:lpstr>Times New Roman</vt:lpstr>
      <vt:lpstr>Тема Office</vt:lpstr>
      <vt:lpstr>Презентация PowerPoint</vt:lpstr>
      <vt:lpstr>Наш маршрут:</vt:lpstr>
      <vt:lpstr>«Читаємо та коментуємо» </vt:lpstr>
      <vt:lpstr>Як ви гадаєте?</vt:lpstr>
      <vt:lpstr>Висновок:</vt:lpstr>
      <vt:lpstr>Домашнє завдання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10</cp:revision>
  <dcterms:created xsi:type="dcterms:W3CDTF">2012-06-17T06:08:04Z</dcterms:created>
  <dcterms:modified xsi:type="dcterms:W3CDTF">2017-01-16T14:07:42Z</dcterms:modified>
</cp:coreProperties>
</file>