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56" r:id="rId4"/>
    <p:sldId id="258" r:id="rId5"/>
    <p:sldId id="257" r:id="rId6"/>
    <p:sldId id="260" r:id="rId7"/>
    <p:sldId id="259" r:id="rId8"/>
    <p:sldId id="263" r:id="rId9"/>
    <p:sldId id="261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1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4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1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9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6A1A-2E82-4CDB-AB78-8AD4BC28EF3B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049B-4176-4FD7-82ED-9D5E752B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es.in.ua/uploads/posts/2013-02/1360189893_0_1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es.in.ua/uploads/posts/2013-02/1360189961_0_3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esimoyla.net/w/23743/1600x1200/23743-1600x1200-Ruya-Cicek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" y="-1"/>
            <a:ext cx="9130233" cy="68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92" y="188912"/>
            <a:ext cx="9143107" cy="540032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4870"/>
              </a:avLst>
            </a:prstTxWarp>
          </a:bodyPr>
          <a:lstStyle/>
          <a:p>
            <a:pPr algn="ctr"/>
            <a:r>
              <a:rPr lang="uk-UA" sz="3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Підприємництво</a:t>
            </a:r>
          </a:p>
          <a:p>
            <a:pPr algn="ctr"/>
            <a:r>
              <a:rPr lang="uk-UA" sz="3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і </a:t>
            </a:r>
          </a:p>
          <a:p>
            <a:pPr algn="ctr"/>
            <a:r>
              <a:rPr lang="uk-UA" sz="3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підприємство</a:t>
            </a:r>
          </a:p>
        </p:txBody>
      </p:sp>
    </p:spTree>
    <p:extLst>
      <p:ext uri="{BB962C8B-B14F-4D97-AF65-F5344CB8AC3E}">
        <p14:creationId xmlns:p14="http://schemas.microsoft.com/office/powerpoint/2010/main" val="31705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1351508"/>
            <a:ext cx="4247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Залежно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розміру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факторів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виробництва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застосовуються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поділяють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Кожна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має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критерії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такого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поділу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Так, у США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малими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вважаються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більше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500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працівників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Японії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малими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кількістю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зайнятих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300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http://rpa-group.ru/images/banners/zavo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" y="-32026"/>
            <a:ext cx="4774911" cy="35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molsovet.ru/skachat.php?stzmi=cegecuf/grudka-indeyki-recepty-315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" y="3644375"/>
            <a:ext cx="4736774" cy="31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resimoyla.net/w/23743/1600x1200/23743-1600x1200-Ruya-Cicek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" y="-1"/>
            <a:ext cx="9130233" cy="68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703" y="1443841"/>
            <a:ext cx="4014192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розміром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Господарським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кодексом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ним до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середньооблікова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чисельність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звітний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не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валового доходу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робіт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еквівалентної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тисячам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середньорічним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курсом. Великим 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1000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валового доходу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робіт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суму,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еквівалентну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 млн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 descr="http://www.sharp.com.tr/sharp/assets/internet/assets/images/img_C_solar_sharp_plant_sakai_thinfil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12" y="69849"/>
            <a:ext cx="4118452" cy="27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wiss-rus.ru/netcat_files/multifile/2559/smpp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85" y="3103822"/>
            <a:ext cx="4689103" cy="31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76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31" y="836712"/>
            <a:ext cx="4248472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2007 р.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зареєстровано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2,1 млн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фізичних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підприємців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Разом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найманими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працівниками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5,6 млн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Реєстрацію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пройшли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324 тис.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малих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43 тис.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фермерських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них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110 тис.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функціонують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оптово-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роздрібній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46 тис. - у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://smgrf.ru/wp-content/uploads/2014/07/klin_r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258459" cy="28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ogoda.rovno.ua/sites/default/files/images/20132605005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09752"/>
            <a:ext cx="4334783" cy="32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331406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86993"/>
            <a:ext cx="4572000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підставі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галузевої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приналежності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сукупність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однакові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соціально-економічним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змістом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територіального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розташування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однорідну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критерієм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добувні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перших належать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видобуванням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другу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виготовляють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розрізняють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комунальні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http://images.by.prom.st/10158667_w640_h640_ufa1zavo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900352"/>
            <a:ext cx="4232399" cy="25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nfoindustria.com.ua/wp-content/uploads/2013/09/rovnoaz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20" y="3590703"/>
            <a:ext cx="4007706" cy="27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kartinka.ru/_ph/22/416626611.jpg?14449496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3" y="17348"/>
            <a:ext cx="9184033" cy="68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20891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організаційно-технологічною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одиницею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полягає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благ.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функціонує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організаційно-правову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форму як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сукупність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 і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обов'язків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розвинутою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ринковою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розрізняють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організаційно-правові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підприємницької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одноосібне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партнерство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товариство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корпорація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акціонерне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товариство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http://static1.squarespace.com/static/53225dbde4b049025060b529/t/53289a29e4b08fd5fbc70920/1395169835445/wood+fac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3" y="3351370"/>
            <a:ext cx="4364277" cy="32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nter-pix.com/db/architecture/misc/architecture_7/b-809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96" y="3351370"/>
            <a:ext cx="4650904" cy="31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dream-wallpaper.com/free-wallpaper/art-wallpaper/brilliant-pattern-6-wallpaper/1920x1200/free-wallpap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5612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5858" y="614107"/>
            <a:ext cx="4010588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Слід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зазначити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що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в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ряді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країн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підприємства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поділяють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комерційні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некомерційні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До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комерційних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належать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головною метою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яких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є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одержання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прибутку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некомерційними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вважають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такі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підприємства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що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мають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меті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одержання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прибутку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і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які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створюються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для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інших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цілей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В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Україні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такий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поділ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знайшов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розуміння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законодавців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і при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підготовці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Цивільного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кодексу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України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в основу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класифікації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було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покладено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принцип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поділу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їх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юридичні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особи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публічного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та приватного права.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Перші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створюються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для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здійснення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спеціальних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функцій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не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обумовлених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їх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участю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цивільному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обороті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Це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міністерства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відомства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установи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соціальної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сфери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культурно-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освітні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заклади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Другі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створюються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ініціативою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приватних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осіб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договірних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засадах.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 descr="http://www.gres-moskva.ru/spaw/uploads/images/clien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" y="1058215"/>
            <a:ext cx="4950651" cy="51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esimoyla.net/w/23743/1600x1200/23743-1600x1200-Ruya-Cicek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" y="-1"/>
            <a:ext cx="9130233" cy="68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Отже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є, з одного боку,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організаційно-технологічною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одиницею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головне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призначення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створення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благ.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Водночас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умовах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ринкової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економіки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завжди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виступає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певній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організаційно-правовій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визначає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правовий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статус у тих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відносинах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вступає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економічної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діяльності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Залежно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критеріїв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виділяють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http://www.rosenergostal.ru/upload/medialibrary/7fd/7fdb7ad2f5aa3df22240a0f810075f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934793" cy="262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topress.ru/files/node-3802_param-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55" y="3447216"/>
            <a:ext cx="4086494" cy="26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.kards.qip.ru/images/wallpaper/ea/e7/59370_1280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35997"/>
            <a:ext cx="9139064" cy="68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980" y="-5003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підприємництва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характеризують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чином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організовують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власну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справу, як вони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взаємодіють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з одним, з органами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державної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з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учасниками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підприємницької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підприємницької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юридично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називаються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правовими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формами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підприємництва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поширеними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-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організаційно-правові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організаційно-економічні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підприємництва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www.region-news.info/www/news/2013/11/6211310.130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48" y="3121831"/>
            <a:ext cx="5489043" cy="36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2.vashgorod.ru/uploads/images/news/t5/f73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r="14426"/>
          <a:stretch/>
        </p:blipFill>
        <p:spPr bwMode="auto">
          <a:xfrm>
            <a:off x="-11699" y="3090662"/>
            <a:ext cx="4247017" cy="36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ua.yandex.net/i?id=e18255fba5b8cbefdaa20e52101c4e90&amp;n=33&amp;h=190&amp;w=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0"/>
            <a:ext cx="9144000" cy="6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k-t.ru/studopedia/baza16/204968554316.files/image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80"/>
            <a:ext cx="5868144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4293096"/>
            <a:ext cx="633670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одноосібне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володіння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партнерство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товариство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корпорація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60648"/>
            <a:ext cx="338437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Загальновідомі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три </a:t>
            </a:r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організаційно-правові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підприємницької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діяльності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0800000" flipV="1">
            <a:off x="4355977" y="3416188"/>
            <a:ext cx="3276363" cy="73289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6200000" flipH="1">
            <a:off x="7733946" y="3710625"/>
            <a:ext cx="732893" cy="14401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5400000">
            <a:off x="7085873" y="3782633"/>
            <a:ext cx="732894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-1806"/>
            <a:ext cx="93245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Одноосібне</a:t>
            </a:r>
            <a:r>
              <a:rPr kumimoji="0" lang="ru-RU" altLang="ru-RU" sz="2400" b="1" i="0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sng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володіння</a:t>
            </a:r>
            <a:endParaRPr kumimoji="0" lang="ru-RU" alt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Суть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його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полягає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в тому,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що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все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майно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фірми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належить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одному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власникові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,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який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самостійно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управляє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фірмою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,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одержує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прибуток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і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несе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повну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особисту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відповідальність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за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всі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зобов'язання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фірми</a:t>
            </a: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3"/>
              </a:rPr>
              <a:t>  </a:t>
            </a:r>
            <a:endParaRPr kumimoji="0" lang="ru-RU" alt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30" name="Picture 6" descr="http://studbooks.net/imag/econom/var_opd/image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6" y="2302971"/>
            <a:ext cx="7542718" cy="45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1" y="0"/>
            <a:ext cx="91632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15416" y="19518"/>
            <a:ext cx="929372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Підприємництво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самостійна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ініціативна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ризикована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суб'єкта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господарювання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виробництва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товарів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надання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послуг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метою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одержання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прибутку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b="1" i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cg4me.com/uploads/posts/2011-03/1300711689_teammeeting-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78" y="1988840"/>
            <a:ext cx="5076056" cy="33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q0eEWW7Q8NY/VcAfX_XfuJI/AAAAAAAAAwA/Paye2dBYis4/s1600/Connected-Cogs-Engine-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48" y="3595941"/>
            <a:ext cx="4414863" cy="33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wallpapers.net.ru/private/img/flowers/flowers_03.04.2009_bw_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96" y="0"/>
            <a:ext cx="92183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-144016" y="0"/>
            <a:ext cx="9288016" cy="34778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sng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Партнерство (</a:t>
            </a:r>
            <a:r>
              <a:rPr kumimoji="0" lang="ru-RU" altLang="ru-RU" sz="2200" b="1" i="0" u="sng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товариство</a:t>
            </a:r>
            <a:r>
              <a:rPr kumimoji="0" lang="ru-RU" altLang="ru-RU" sz="2200" b="1" i="0" u="sng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)</a:t>
            </a:r>
            <a:endParaRPr kumimoji="0" lang="ru-RU" altLang="ru-RU" sz="2200" b="1" i="0" u="none" strike="noStrike" normalizeH="0" baseline="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Ця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форма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організації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підприємництва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є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логічним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продовженням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розвитку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одноосібного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володіння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.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Така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організаційно-правова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форма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підприємницької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діяльності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передбачає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об'єднання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капіталів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двох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і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більше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окремих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фізичних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або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юридичних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осіб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за умов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розподілу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ризику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,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прибутку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і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збитків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на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основі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рівності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,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спільного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контролю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результатів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бізнесу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,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активної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участі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в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його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веденні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. Основою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взаємин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між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сторонами,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що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вступають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у партнерство, є </a:t>
            </a:r>
            <a:r>
              <a:rPr kumimoji="0" lang="ru-RU" altLang="ru-RU" sz="22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договір</a:t>
            </a: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2052" name="Picture 4" descr="http://studbooks.net/imag/econom/var_opd/image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49" y="3186334"/>
            <a:ext cx="6746028" cy="3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kartinka.ru/_ph/22/416626611.jpg?14449496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3" y="17348"/>
            <a:ext cx="9184033" cy="68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6943" y="202635"/>
            <a:ext cx="9184033" cy="2677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Корпорація</a:t>
            </a:r>
            <a:r>
              <a:rPr kumimoji="0" lang="ru-RU" altLang="ru-RU" sz="2400" b="1" i="0" u="sng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(</a:t>
            </a:r>
            <a:r>
              <a:rPr kumimoji="0" lang="ru-RU" altLang="ru-RU" sz="2400" b="1" i="0" u="sng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акціонерне</a:t>
            </a:r>
            <a:r>
              <a:rPr kumimoji="0" lang="ru-RU" altLang="ru-RU" sz="2400" b="1" i="0" u="sng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sng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товариство</a:t>
            </a:r>
            <a:r>
              <a:rPr kumimoji="0" lang="ru-RU" altLang="ru-RU" sz="2400" b="1" i="0" u="sng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)</a:t>
            </a:r>
            <a:endParaRPr kumimoji="0" lang="ru-RU" altLang="ru-RU" sz="2400" b="1" i="0" u="none" strike="noStrike" normalizeH="0" baseline="0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Корпорація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(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акціонерне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товариство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) є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нині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домінуючою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формою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підприємницької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діяльності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,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її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власниками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вважаються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акціонери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,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що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мають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обмежену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відповідальність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у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розмірі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свого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внеску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в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акціонерний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капітал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корпорації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. Весь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прибуток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корпорації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належить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її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kumimoji="0" lang="ru-RU" altLang="ru-RU" sz="24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акціонерам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. </a:t>
            </a:r>
            <a:r>
              <a:rPr kumimoji="0" lang="ru-RU" altLang="ru-RU" sz="2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  <a:hlinkClick r:id="rId3"/>
              </a:rPr>
              <a:t>  </a:t>
            </a:r>
            <a:endParaRPr kumimoji="0" lang="ru-RU" altLang="ru-RU" sz="2400" b="1" i="0" u="none" strike="noStrike" normalizeH="0" baseline="0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pic>
        <p:nvPicPr>
          <p:cNvPr id="3076" name="Picture 4" descr="http://studbooks.net/imag/econom/var_opd/image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881437" cy="36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80.ltalk.ru/43/9/280943/16/7660716/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737" y="-27384"/>
            <a:ext cx="91440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організаційно-економічних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належать: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концерни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асоціації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консорціуми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синдикати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картелі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Концерн 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багатогалузеве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акціонерне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товариство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контролює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систему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Асоціації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добровільного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одночасно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входити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Консорціум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підприємців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спільного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Синдикат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збуту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підприємцями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усунення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зайвої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ними.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Картель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угода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підприємствами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ринків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збуту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загальному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обсязі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www.smol-news.ru/wp-content/uploads/2013/06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6067"/>
            <a:ext cx="6220428" cy="30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dream-wallpaper.com/free-wallpaper/art-wallpaper/brilliant-pattern-6-wallpaper/1920x1200/free-wallpap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5612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9087" y="59915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сформувалося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відразу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дослідники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робили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внески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категорії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них: Рене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Кантільйон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Макс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Вебер,Вернер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Зомбарт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Йозеф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Шумпетер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термін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застосував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банкір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початку 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XVIII 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Рене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Кантільйон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своєю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справою в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нестабільності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змушений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ризикувати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http://sberbank-konkurs.ru/system/uploads/card/image/7625/7625/image1435374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4204817" cy="31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aintpaulenchablais.fr/images/R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" y="3328132"/>
            <a:ext cx="3962848" cy="33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.findwall.ru/images/wallpapers/1920x1200/3/E/h/E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17" cy="685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Шумпетера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підприємець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тільки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звичайний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хазяїн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новатор,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економічний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лідер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людина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яка: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55577" y="1926892"/>
            <a:ext cx="3542544" cy="178242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удосконалює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якість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існуючих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220072" y="4213695"/>
            <a:ext cx="3371268" cy="187245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5)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створює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промислові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організації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нового типу.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971600" y="4312244"/>
            <a:ext cx="3837637" cy="19734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використовує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нові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джерела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сировини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3470667" y="2780928"/>
            <a:ext cx="3038489" cy="185677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впроваджує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940152" y="1751909"/>
            <a:ext cx="2952328" cy="193482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опановує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нові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ринки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збуту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745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331406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5763" y="145896"/>
            <a:ext cx="8282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Підприємницька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діяльність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різноманітна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як і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різноманітні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людські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потреби.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численні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вияви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підприємництва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згрупувати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певні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Серед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них: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42173"/>
            <a:ext cx="445234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виробниче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підприємцями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виготовляють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блага (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018" y="2009978"/>
            <a:ext cx="407650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комерційне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підприємництво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товарно-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грошові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торговельно-обмінні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купівля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-продаж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492008"/>
            <a:ext cx="7322621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посередницьке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консультативних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маркетингових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Агентами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посередницьких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фірм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брокери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маклери,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дилери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Посередницька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фірма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здійснювати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розсуд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тому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попередньою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домовленістю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ф'ючерсні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угоди;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9349" y="1988840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фінансове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різновид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комерційного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те,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об'єктом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купівлі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-продажу 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специфічний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товар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валюта,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5064" y="5103674"/>
            <a:ext cx="466345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страхове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форма кредитно-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необхідність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спричинена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ризиком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невід'ємною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ринкової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захищає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бізнес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ризикових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80.ltalk.ru/43/9/280943/16/7660716/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2" y="188640"/>
            <a:ext cx="8424936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Підприємцем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стати за будь-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маючи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три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підприємців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1043608" y="3519897"/>
            <a:ext cx="4392488" cy="1728192"/>
          </a:xfrm>
          <a:prstGeom prst="irregularSeal2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підприємець-менеждер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179512" y="2132856"/>
            <a:ext cx="4392488" cy="172819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1)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підприємець-власник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4067944" y="2041082"/>
            <a:ext cx="4860032" cy="172819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підприємець-орендар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http://uslugi.kuplu.kz/img/uslugi/1200x900/000002148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86" y="3789040"/>
            <a:ext cx="3890798" cy="2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.kards.qip.ru/images/wallpaper/ea/e7/59370_1280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35997"/>
            <a:ext cx="9139064" cy="68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36080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Основною метою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підприємця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підприємництва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не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отримання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привласнення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прибутку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не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задоволення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корисних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потреб.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Підприємницька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вона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налагоджена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законодавства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регулюється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направляється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відповідними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владними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структурами 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має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суспільну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корисність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http://solikamsk-raion.ru/userfiles/Image/publicationv/photo_1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56830"/>
            <a:ext cx="4277477" cy="31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tatic.respuestario.com/images/11/389/3403/221046/5/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0" y="1152826"/>
            <a:ext cx="3637859" cy="26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annenkovo.kuzneck.pnzreg.ru/files/annenkovo_kuzneck_pnzreg_ru/raznoe/predp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66" y="-17030"/>
            <a:ext cx="2469413" cy="16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wallpapers.net.ru/private/img/flowers/flowers_03.04.2009_bw_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96" y="0"/>
            <a:ext cx="92183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4043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сучасних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умовах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підприємництво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виконує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такі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функції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51520" y="1176638"/>
            <a:ext cx="4536504" cy="275039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Ресурсну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передбачає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націлено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мобілізацію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урахуванням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досягнення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39552" y="4650387"/>
            <a:ext cx="3995250" cy="196105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Творча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функція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полягає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сприянні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генеруванню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здійсненню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техніко-економічних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розробок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608004" y="2420888"/>
            <a:ext cx="4212468" cy="275039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Організаційна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функція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зводиться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оптимальних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пропорціях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контролю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раціональним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використанням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4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ua.yandex.net/i?id=e18255fba5b8cbefdaa20e52101c4e90&amp;n=33&amp;h=190&amp;w=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0"/>
            <a:ext cx="9144000" cy="6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719054"/>
            <a:ext cx="4572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Підприємство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первинна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ланка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економіки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де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відбувається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поєднання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факторів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виробництва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ресурси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перетворюються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блага.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daiterman.ru/sale/img/omskie-zavody-po-vypusku-shlyuzovyh-metallokonstruktsiy-8386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68" y="3266864"/>
            <a:ext cx="4707632" cy="35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tl.kz/images/projects/prom/promyshlennoe-osveshenie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3789040"/>
            <a:ext cx="4591581" cy="26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da.fedpress.ru/sites/fedpress/files/aleksandrovich/news/ba10556949e22c17620d977d79a404f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6573"/>
            <a:ext cx="3619464" cy="24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1285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2015-12-13T15:31:05Z</dcterms:created>
  <dcterms:modified xsi:type="dcterms:W3CDTF">2015-12-13T20:04:28Z</dcterms:modified>
</cp:coreProperties>
</file>