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2" r:id="rId5"/>
    <p:sldId id="261" r:id="rId6"/>
    <p:sldId id="263" r:id="rId7"/>
    <p:sldId id="257" r:id="rId8"/>
    <p:sldId id="258" r:id="rId9"/>
    <p:sldId id="264" r:id="rId10"/>
    <p:sldId id="265" r:id="rId11"/>
    <p:sldId id="267" r:id="rId12"/>
    <p:sldId id="266" r:id="rId13"/>
    <p:sldId id="268" r:id="rId14"/>
    <p:sldId id="269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7" d="100"/>
          <a:sy n="77" d="100"/>
        </p:scale>
        <p:origin x="-450" y="-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0386-3B0F-4901-8397-1D3278B8A8A7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38413-A010-4082-9098-1FC25DB35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1889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0386-3B0F-4901-8397-1D3278B8A8A7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38413-A010-4082-9098-1FC25DB35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8129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0386-3B0F-4901-8397-1D3278B8A8A7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38413-A010-4082-9098-1FC25DB35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422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0386-3B0F-4901-8397-1D3278B8A8A7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38413-A010-4082-9098-1FC25DB35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8572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0386-3B0F-4901-8397-1D3278B8A8A7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38413-A010-4082-9098-1FC25DB35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6406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0386-3B0F-4901-8397-1D3278B8A8A7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38413-A010-4082-9098-1FC25DB35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4651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0386-3B0F-4901-8397-1D3278B8A8A7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38413-A010-4082-9098-1FC25DB35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1297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0386-3B0F-4901-8397-1D3278B8A8A7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38413-A010-4082-9098-1FC25DB35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3222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0386-3B0F-4901-8397-1D3278B8A8A7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38413-A010-4082-9098-1FC25DB35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1339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0386-3B0F-4901-8397-1D3278B8A8A7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38413-A010-4082-9098-1FC25DB35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5034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0386-3B0F-4901-8397-1D3278B8A8A7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38413-A010-4082-9098-1FC25DB35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5129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70386-3B0F-4901-8397-1D3278B8A8A7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38413-A010-4082-9098-1FC25DB35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979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Рисунок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8282" y="0"/>
            <a:ext cx="92287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-48282" y="188913"/>
            <a:ext cx="9144000" cy="3960812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4870"/>
              </a:avLst>
            </a:prstTxWarp>
          </a:bodyPr>
          <a:lstStyle/>
          <a:p>
            <a:pPr algn="ctr"/>
            <a:r>
              <a:rPr lang="uk-UA" sz="3200" kern="1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Право </a:t>
            </a:r>
            <a:r>
              <a:rPr lang="en-US" sz="3200" kern="1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 </a:t>
            </a:r>
            <a:r>
              <a:rPr lang="uk-UA" sz="3200" kern="1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і</a:t>
            </a:r>
            <a:endParaRPr lang="uk-UA" sz="3200" kern="10" dirty="0" smtClean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  <a:p>
            <a:pPr algn="ctr"/>
            <a:r>
              <a:rPr lang="uk-UA" sz="3200" kern="1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корпоративні норми</a:t>
            </a:r>
            <a:endParaRPr lang="ru-RU" sz="3200" kern="1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pic>
        <p:nvPicPr>
          <p:cNvPr id="11266" name="Picture 2" descr="http://www.albawaba.com/sites/default/files/im/Saudi/manag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6141" y="3410222"/>
            <a:ext cx="4875154" cy="325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14886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Рисунок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7676" cy="724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6220" y="908720"/>
            <a:ext cx="430222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Незважаючи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те,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корпоративні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норми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комерційних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об'єднань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діють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усередині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певної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організації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як і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норми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громадських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об'єднань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між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ними є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відмінності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забезпеченні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Норми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комерційних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об'єднань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породжують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права і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обов'язки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забезпечені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юридичним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механізмом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державних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органів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їх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можна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захистити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судовому порядку і за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допомогою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інших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заходів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державного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впливу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),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тоді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як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норми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громадських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організацій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такого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забезпечення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не </a:t>
            </a:r>
            <a:r>
              <a:rPr lang="ru-RU" sz="2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мають</a:t>
            </a:r>
            <a:r>
              <a:rPr lang="ru-RU" sz="2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2200" dirty="0">
              <a:ln w="18415" cmpd="sng">
                <a:solidFill>
                  <a:sysClr val="windowText" lastClr="000000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42" name="Picture 2" descr="http://treko.fis.ru/bigformat/100531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2698" y="332656"/>
            <a:ext cx="3391710" cy="380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im0-tub-ua.yandex.net/i?id=884a5080d2717e5d3ab357e086462519&amp;n=33&amp;h=190&amp;w=17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2000" y="3521925"/>
            <a:ext cx="2800479" cy="309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11235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Рисунок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2331" y="0"/>
            <a:ext cx="91784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88024" y="1124744"/>
            <a:ext cx="433088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Корпоративні</a:t>
            </a:r>
            <a:r>
              <a:rPr lang="ru-RU" sz="2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2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норми</a:t>
            </a:r>
            <a:r>
              <a:rPr lang="ru-RU" sz="2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2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громадських</a:t>
            </a:r>
            <a:r>
              <a:rPr lang="ru-RU" sz="2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2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організацій</a:t>
            </a:r>
            <a:r>
              <a:rPr lang="ru-RU" sz="2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2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можуть</a:t>
            </a:r>
            <a:r>
              <a:rPr lang="ru-RU" sz="2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2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міститися</a:t>
            </a:r>
            <a:r>
              <a:rPr lang="ru-RU" sz="2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 актах, </a:t>
            </a:r>
            <a:r>
              <a:rPr lang="ru-RU" sz="22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що</a:t>
            </a:r>
            <a:r>
              <a:rPr lang="ru-RU" sz="2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2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видаються</a:t>
            </a:r>
            <a:r>
              <a:rPr lang="ru-RU" sz="2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2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спільно</a:t>
            </a:r>
            <a:r>
              <a:rPr lang="ru-RU" sz="2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з </a:t>
            </a:r>
            <a:r>
              <a:rPr lang="ru-RU" sz="22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державними</a:t>
            </a:r>
            <a:r>
              <a:rPr lang="ru-RU" sz="2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органами. При </a:t>
            </a:r>
            <a:r>
              <a:rPr lang="ru-RU" sz="22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цьому</a:t>
            </a:r>
            <a:r>
              <a:rPr lang="ru-RU" sz="2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вони </a:t>
            </a:r>
            <a:r>
              <a:rPr lang="ru-RU" sz="22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набувають</a:t>
            </a:r>
            <a:r>
              <a:rPr lang="ru-RU" sz="2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2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значення</a:t>
            </a:r>
            <a:r>
              <a:rPr lang="ru-RU" sz="2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норматив­ного правового акта. </a:t>
            </a:r>
            <a:r>
              <a:rPr lang="ru-RU" sz="22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Всі</a:t>
            </a:r>
            <a:r>
              <a:rPr lang="ru-RU" sz="2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2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недержавні</a:t>
            </a:r>
            <a:r>
              <a:rPr lang="ru-RU" sz="2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2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організації</a:t>
            </a:r>
            <a:r>
              <a:rPr lang="ru-RU" sz="2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2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можуть</a:t>
            </a:r>
            <a:r>
              <a:rPr lang="ru-RU" sz="2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2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брати</a:t>
            </a:r>
            <a:r>
              <a:rPr lang="ru-RU" sz="2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участь у </a:t>
            </a:r>
            <a:r>
              <a:rPr lang="ru-RU" sz="22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правотворчості</a:t>
            </a:r>
            <a:r>
              <a:rPr lang="ru-RU" sz="2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22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проте</a:t>
            </a:r>
            <a:r>
              <a:rPr lang="ru-RU" sz="2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2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здійснюють</a:t>
            </a:r>
            <a:r>
              <a:rPr lang="ru-RU" sz="2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вони </a:t>
            </a:r>
            <a:r>
              <a:rPr lang="ru-RU" sz="22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цю</a:t>
            </a:r>
            <a:r>
              <a:rPr lang="ru-RU" sz="2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2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функцію</a:t>
            </a:r>
            <a:r>
              <a:rPr lang="ru-RU" sz="2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у </a:t>
            </a:r>
            <a:r>
              <a:rPr lang="ru-RU" sz="22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різних</a:t>
            </a:r>
            <a:r>
              <a:rPr lang="ru-RU" sz="2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формах і в </a:t>
            </a:r>
            <a:r>
              <a:rPr lang="ru-RU" sz="22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різному</a:t>
            </a:r>
            <a:r>
              <a:rPr lang="ru-RU" sz="2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2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обсязі</a:t>
            </a:r>
            <a:r>
              <a:rPr lang="ru-RU" sz="2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В основному </a:t>
            </a:r>
            <a:r>
              <a:rPr lang="ru-RU" sz="22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лише</a:t>
            </a:r>
            <a:r>
              <a:rPr lang="ru-RU" sz="2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2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профспілкам</a:t>
            </a:r>
            <a:r>
              <a:rPr lang="ru-RU" sz="2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2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надається</a:t>
            </a:r>
            <a:r>
              <a:rPr lang="ru-RU" sz="2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право </a:t>
            </a:r>
            <a:r>
              <a:rPr lang="ru-RU" sz="22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приймати</a:t>
            </a:r>
            <a:r>
              <a:rPr lang="ru-RU" sz="2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нормативно-</a:t>
            </a:r>
            <a:r>
              <a:rPr lang="ru-RU" sz="22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правові</a:t>
            </a:r>
            <a:r>
              <a:rPr lang="ru-RU" sz="2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2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акти</a:t>
            </a:r>
            <a:r>
              <a:rPr lang="ru-RU" sz="2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 межах </a:t>
            </a:r>
            <a:r>
              <a:rPr lang="ru-RU" sz="22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свого</a:t>
            </a:r>
            <a:r>
              <a:rPr lang="ru-RU" sz="2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2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відання</a:t>
            </a:r>
            <a:r>
              <a:rPr lang="ru-RU" sz="2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endParaRPr lang="ru-RU" sz="2200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8194" name="Picture 2" descr="http://sapovod.ru/sale/img/zimnie-sapogi-s-originalnym-podarkom-48876-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19881"/>
            <a:ext cx="4546910" cy="280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7do.ru/objfile/12/f-1071612-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627" y="4077072"/>
            <a:ext cx="4182283" cy="208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52904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Рисун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291" y="0"/>
            <a:ext cx="916329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0717" y="659011"/>
            <a:ext cx="8568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Особливим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різновидом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корпоративних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норм є </a:t>
            </a:r>
            <a:r>
              <a:rPr lang="ru-RU" sz="2400" i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політич­ні</a:t>
            </a:r>
            <a:r>
              <a:rPr lang="ru-RU" sz="2400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норми</a:t>
            </a:r>
            <a:r>
              <a:rPr lang="ru-RU" sz="2400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містяться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програмних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документах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партій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виборчих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блоків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громадських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рухів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У них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незмінно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при­сутня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конкуренція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ідей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програм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політичних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норм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немає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норми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має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силу авторитету,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здатну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стримувати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протиборство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інтересів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цілей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різних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соціальних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груп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Така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сила — право —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перебуває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поза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політичними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нормами.</a:t>
            </a:r>
            <a:endParaRPr lang="ru-RU" sz="24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Picture 2" descr="http://sofine14.lp1.com.ua/images/iStock_000016743567Medi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638" y="3672468"/>
            <a:ext cx="4590992" cy="3057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exclusive.multibriefs.com/images/exclusive/1029tradesho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1037" y="3717032"/>
            <a:ext cx="4422963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30743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Рисунок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9472"/>
            <a:ext cx="9144000" cy="683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1556792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Корпоративні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акти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не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повинні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суперечити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нормам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законодавства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багато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них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повинні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реєструватися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державою.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Правові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корпоративні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норми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можуть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взаємодіяти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між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собою у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сфері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встановлення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правоздатності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різних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організацій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наприклад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профспілкових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), при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оцінці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правомір­ності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ухвалених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ними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рішень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146" name="Picture 2" descr="http://resumododia.com/wp-content/uploads/2010/08/corretor-de-imovei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2534" y="1394285"/>
            <a:ext cx="3495675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ts.netistica.com/wp-content/uploads/2010/04/27_25103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0797" y="3573015"/>
            <a:ext cx="4013204" cy="266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18422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Рисунок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16632"/>
            <a:ext cx="9144000" cy="20621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Роль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корпоративних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норм на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сучасному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етапі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розвитку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суспільства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дуже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велика. На думку О.В.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Мартишина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пов'язано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 основному з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двома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чинниками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</a:p>
        </p:txBody>
      </p:sp>
      <p:sp>
        <p:nvSpPr>
          <p:cNvPr id="6" name="Двойная волна 5"/>
          <p:cNvSpPr/>
          <p:nvPr/>
        </p:nvSpPr>
        <p:spPr>
          <a:xfrm>
            <a:off x="69451" y="2199695"/>
            <a:ext cx="4211960" cy="3240360"/>
          </a:xfrm>
          <a:prstGeom prst="doubleWav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1) </a:t>
            </a:r>
            <a:r>
              <a:rPr lang="ru-RU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демократичні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суспільства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тяжіють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до все </a:t>
            </a:r>
            <a:r>
              <a:rPr lang="ru-RU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більшої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диференціації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і </a:t>
            </a:r>
            <a:r>
              <a:rPr lang="ru-RU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культурній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різноманітності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. </a:t>
            </a:r>
            <a:r>
              <a:rPr lang="ru-RU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Спостерігається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тенденція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зростання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індивідуалізму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та </a:t>
            </a:r>
            <a:r>
              <a:rPr lang="ru-RU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самосвідомості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людей, </a:t>
            </a:r>
            <a:r>
              <a:rPr lang="ru-RU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що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є </a:t>
            </a:r>
            <a:r>
              <a:rPr lang="ru-RU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передумовою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в </a:t>
            </a:r>
            <a:r>
              <a:rPr lang="ru-RU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знаходженні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відповідних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соціальних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форм </a:t>
            </a:r>
            <a:r>
              <a:rPr lang="ru-RU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існування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; </a:t>
            </a:r>
          </a:p>
        </p:txBody>
      </p:sp>
      <p:sp>
        <p:nvSpPr>
          <p:cNvPr id="7" name="Двойная волна 6"/>
          <p:cNvSpPr/>
          <p:nvPr/>
        </p:nvSpPr>
        <p:spPr>
          <a:xfrm>
            <a:off x="4427984" y="3329608"/>
            <a:ext cx="4536504" cy="3528392"/>
          </a:xfrm>
          <a:prstGeom prst="doubleWav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2) </a:t>
            </a:r>
            <a:r>
              <a:rPr lang="ru-RU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політична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традиція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країн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Заходу </a:t>
            </a:r>
            <a:r>
              <a:rPr lang="ru-RU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будується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на </a:t>
            </a:r>
            <a:r>
              <a:rPr lang="ru-RU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основі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плюралістичної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демократії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. Влада в </a:t>
            </a:r>
            <a:r>
              <a:rPr lang="ru-RU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суспільстві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, </a:t>
            </a:r>
            <a:r>
              <a:rPr lang="ru-RU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згідно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з </a:t>
            </a:r>
            <a:r>
              <a:rPr lang="ru-RU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цим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, </a:t>
            </a:r>
            <a:r>
              <a:rPr lang="ru-RU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зосереджується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не </a:t>
            </a:r>
            <a:r>
              <a:rPr lang="ru-RU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тільки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на </a:t>
            </a:r>
            <a:r>
              <a:rPr lang="ru-RU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рівні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держави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, але і </a:t>
            </a:r>
            <a:r>
              <a:rPr lang="ru-RU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розпорошується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на </a:t>
            </a:r>
            <a:r>
              <a:rPr lang="ru-RU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окремі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соціальні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інститути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. </a:t>
            </a:r>
            <a:r>
              <a:rPr lang="ru-RU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Тоді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корпоративні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норми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несуть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велику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відповідальність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3063548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www\Рабочий стол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599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7524" y="188640"/>
            <a:ext cx="856895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Корпоративні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норми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називаються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ще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нормами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суспільної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поведінки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Розвиток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локального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регулювання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ставить перед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юридичною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наукою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завдання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глибокого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вивчення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внутрішньоорганізаційні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норм: 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ознак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функцій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юридичної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природи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Розуміння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сутності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таких норм у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кінцевому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рахунку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дозволить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забезпечити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більш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ефективне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регулювання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суспільних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відносин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endParaRPr lang="ru-RU" sz="2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124" name="Picture 4" descr="http://www.xpotentialselling.com/wp-content/uploads/2014/04/Grou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92896"/>
            <a:ext cx="5864542" cy="389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68956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User\Desktop\Рисунок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80"/>
            <a:ext cx="9252520" cy="685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8" y="260648"/>
            <a:ext cx="820891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</a:rPr>
              <a:t>Корпоративні</a:t>
            </a:r>
            <a:r>
              <a:rPr lang="ru-RU" sz="3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ru-RU" sz="32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</a:rPr>
              <a:t>норми</a:t>
            </a:r>
            <a:r>
              <a:rPr lang="ru-RU" sz="3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</a:rPr>
              <a:t>(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</a:rPr>
              <a:t>від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</a:rPr>
              <a:t> лат. -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</a:rPr>
              <a:t>співтовариство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</a:rPr>
              <a:t>,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</a:rPr>
              <a:t>об'єднання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</a:rPr>
              <a:t>) - правила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</a:rPr>
              <a:t>поведінки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</a:rPr>
              <a:t>,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</a:rPr>
              <a:t>встановлені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</a:rPr>
              <a:t> статутами (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</a:rPr>
              <a:t>положеннями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</a:rPr>
              <a:t>)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</a:rPr>
              <a:t>об'єднань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</a:rPr>
              <a:t> людей,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</a:rPr>
              <a:t>створених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</a:rPr>
              <a:t> для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</a:rPr>
              <a:t>досягнення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</a:rPr>
              <a:t>якої-небудь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</a:rPr>
              <a:t> мети, а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</a:rPr>
              <a:t>також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</a:rPr>
              <a:t>рішеннями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</a:rPr>
              <a:t>,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</a:rPr>
              <a:t>прийнятими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</a:rPr>
              <a:t>цими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</a:rPr>
              <a:t>об'єднаннями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</a:rPr>
              <a:t> для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</a:rPr>
              <a:t>врегулювання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</a:rPr>
              <a:t>внутрішніх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</a:rPr>
              <a:t>відносин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</a:rPr>
              <a:t>між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</a:rPr>
              <a:t>їх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</a:rPr>
              <a:t> членами.</a:t>
            </a:r>
            <a:endParaRPr lang="ru-RU" sz="2400" b="1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pic>
        <p:nvPicPr>
          <p:cNvPr id="1026" name="Picture 2" descr="http://zavantag.com/tw_files2/urls_1/2037/d-2036687/2036687_html_m3b2c4f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8367" y="2692083"/>
            <a:ext cx="5820742" cy="384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31007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Рисунок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25761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" y="30126"/>
            <a:ext cx="8892481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Корпоративні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норми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за </a:t>
            </a:r>
            <a:r>
              <a:rPr lang="ru-RU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цілями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об'єднань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людей </a:t>
            </a:r>
            <a:r>
              <a:rPr lang="ru-RU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можна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поділити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на: 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755576" y="1196752"/>
            <a:ext cx="4464496" cy="3083547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а)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норми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містяться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документах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громадських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об'єднань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політичних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партій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профспілок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добровільних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товариств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фондів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рухів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засновані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членстві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не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ставлять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мету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отримання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прибутку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);</a:t>
            </a:r>
            <a:endParaRPr lang="ru-RU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4067944" y="3592333"/>
            <a:ext cx="4554760" cy="3350852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б)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норми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містяться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документах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комерційних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корпорацій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насамперед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тих,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котрі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створюються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добровільних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засадах для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підприємницької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діяльності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господарських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товариств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повних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командитних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акціонерних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товариств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відкритих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закритих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.) і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мають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меті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одержання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прибутку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5563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www\Рабочий стол\Рисунок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1556792"/>
            <a:ext cx="44644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Предметом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регулювання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корпоративних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норм є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відно­сини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не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врегульовані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юридично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(через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неможливість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або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недоцільність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такого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регулювання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 Вони «належать» структурам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громадянського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суспільства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відображають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специфіку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природи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останніх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2052" name="Picture 4" descr="http://nis.tatneft.ru/upload/%D0%9D%D0%98%D0%A1/9e012980b301770ee7baf60b8158304d25d587e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5542" y="3449932"/>
            <a:ext cx="4548458" cy="340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humbs.dreamstime.com/z/business-discussion-41032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43444"/>
            <a:ext cx="3941639" cy="290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52692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265/506792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"/>
            <a:ext cx="9144000" cy="69037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33228"/>
            <a:ext cx="9036496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порівнянні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мораллю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релігією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звичаєм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корпоративні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норми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історично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склалися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набагато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пізніше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Для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цього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треба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було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виникнення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відносно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незалежних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держави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різних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соціальних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спілок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Такий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процес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називається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інституціоналізацією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суспільства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Раніше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як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інститут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створювалися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церква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середньовічні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професійні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цеху,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пізніше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приватні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компанії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банки,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політичні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партії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профспілки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органи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місцевого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самоврядування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т.д. </a:t>
            </a:r>
            <a:b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Об'єктивність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закономірність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появи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корпоративних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норм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виражається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тому,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соціальні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інститути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вимагають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особливого,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специфічного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регулювання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відмінного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загальноприйнятого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2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суспільстві</a:t>
            </a:r>
            <a:r>
              <a:rPr lang="ru-RU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</a:p>
        </p:txBody>
      </p:sp>
      <p:pic>
        <p:nvPicPr>
          <p:cNvPr id="3074" name="Picture 2" descr="http://www.projectmanagementwatch.com/wp-content/uploads/2014/12/CRM-Management-Train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5400" y="2988878"/>
            <a:ext cx="6753200" cy="371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65732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Рисунок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1119" y="692696"/>
            <a:ext cx="464400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Відмітна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особливість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корпоративних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норм —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поширен­ня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їх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тільки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певне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коло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осіб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членів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певного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співтова­риства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Крім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того,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слід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враховувати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корпоративні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норми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регулюють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виключно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внутрішні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відносини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співто­варистві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Як правило, вони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визначають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цілі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завдання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функції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цих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співтовариств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компетенцію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їхніх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підрозділів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перелік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прав та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обов'язків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їхніх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членів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порядок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вступу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виходу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зі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співтовариства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гарантії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дотримання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встановле­них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корпоративних</a:t>
            </a:r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норм.</a:t>
            </a:r>
            <a:endParaRPr lang="ru-RU" sz="24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100" name="Picture 4" descr="http://1.bp.blogspot.com/-ArR48mSWQsQ/UHV75X_Sx4I/AAAAAAAAAfg/Sdre5SnaHcA/s1600/busana+kerja+form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3832" y="476672"/>
            <a:ext cx="4110789" cy="383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content.timesjobs.com/wp-content/uploads/2015/05/shutterstock_695248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005" y="3933056"/>
            <a:ext cx="3636745" cy="242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56589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edsovet.su/_ld/265/506792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"/>
            <a:ext cx="9144000" cy="69037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-54260" y="116632"/>
            <a:ext cx="9252520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Схожість</a:t>
            </a:r>
            <a:r>
              <a:rPr lang="ru-RU" sz="4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4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корпоративних</a:t>
            </a:r>
            <a:r>
              <a:rPr lang="ru-RU" sz="4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норм і права </a:t>
            </a:r>
            <a:r>
              <a:rPr lang="ru-RU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виражається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 тому, </a:t>
            </a:r>
            <a:r>
              <a:rPr lang="ru-RU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що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вони: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7261" y="1605940"/>
            <a:ext cx="3312368" cy="1800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1)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закріплюються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, як і право, в </a:t>
            </a:r>
            <a:r>
              <a:rPr lang="ru-RU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письмових</a:t>
            </a:r>
            <a:r>
              <a:rPr lang="ru-RU" sz="2400" i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 докумен­тах;</a:t>
            </a:r>
            <a:endParaRPr lang="ru-RU" sz="2400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99792" y="3068960"/>
            <a:ext cx="3312368" cy="1800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3) </a:t>
            </a:r>
            <a:r>
              <a:rPr lang="ru-RU" sz="2400" dirty="0" err="1" smtClean="0"/>
              <a:t>вимагають</a:t>
            </a:r>
            <a:r>
              <a:rPr lang="ru-RU" sz="2400" dirty="0" smtClean="0"/>
              <a:t> </a:t>
            </a:r>
            <a:r>
              <a:rPr lang="ru-RU" sz="2400" i="1" dirty="0" err="1" smtClean="0"/>
              <a:t>зовнішнього</a:t>
            </a:r>
            <a:r>
              <a:rPr lang="ru-RU" sz="2400" i="1" dirty="0" smtClean="0"/>
              <a:t> контролю </a:t>
            </a:r>
            <a:r>
              <a:rPr lang="ru-RU" sz="2400" dirty="0" smtClean="0"/>
              <a:t>над </a:t>
            </a:r>
            <a:r>
              <a:rPr lang="ru-RU" sz="2400" dirty="0" err="1" smtClean="0"/>
              <a:t>їх</a:t>
            </a:r>
            <a:r>
              <a:rPr lang="ru-RU" sz="2400" dirty="0" smtClean="0"/>
              <a:t> </a:t>
            </a:r>
            <a:r>
              <a:rPr lang="ru-RU" sz="2400" dirty="0" err="1" smtClean="0"/>
              <a:t>здійснен</a:t>
            </a:r>
            <a:r>
              <a:rPr lang="ru-RU" sz="2400" dirty="0" smtClean="0"/>
              <a:t>­</a:t>
            </a:r>
            <a:br>
              <a:rPr lang="ru-RU" sz="2400" dirty="0" smtClean="0"/>
            </a:br>
            <a:r>
              <a:rPr lang="ru-RU" sz="2400" dirty="0" err="1" smtClean="0"/>
              <a:t>ням</a:t>
            </a:r>
            <a:r>
              <a:rPr lang="ru-RU" sz="2400" dirty="0" smtClean="0"/>
              <a:t>;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817243" y="4869160"/>
            <a:ext cx="3312368" cy="18002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5) є </a:t>
            </a:r>
            <a:r>
              <a:rPr lang="ru-RU" sz="2000" i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системою норм, </a:t>
            </a:r>
            <a:r>
              <a:rPr lang="ru-RU" sz="20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тобто</a:t>
            </a:r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ru-RU" sz="20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впорядкованою</a:t>
            </a:r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ru-RU" sz="20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сукупністю</a:t>
            </a:r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/>
            </a:r>
            <a:b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</a:br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правил </a:t>
            </a:r>
            <a:r>
              <a:rPr lang="ru-RU" sz="20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поведінки</a:t>
            </a:r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.</a:t>
            </a:r>
            <a:endParaRPr lang="ru-RU" sz="2000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7261" y="4877932"/>
            <a:ext cx="3312368" cy="18002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4) </a:t>
            </a:r>
            <a:r>
              <a:rPr lang="ru-RU" dirty="0" err="1" smtClean="0"/>
              <a:t>забезпечуються</a:t>
            </a:r>
            <a:r>
              <a:rPr lang="ru-RU" dirty="0" smtClean="0"/>
              <a:t> </a:t>
            </a:r>
            <a:r>
              <a:rPr lang="ru-RU" i="1" dirty="0" err="1" smtClean="0"/>
              <a:t>певними</a:t>
            </a:r>
            <a:r>
              <a:rPr lang="ru-RU" i="1" dirty="0" smtClean="0"/>
              <a:t> </a:t>
            </a:r>
            <a:r>
              <a:rPr lang="ru-RU" i="1" dirty="0" err="1" smtClean="0"/>
              <a:t>засобами</a:t>
            </a:r>
            <a:r>
              <a:rPr lang="ru-RU" i="1" dirty="0" smtClean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наприклад</a:t>
            </a:r>
            <a:r>
              <a:rPr lang="ru-RU" dirty="0" smtClean="0"/>
              <a:t>, за­</a:t>
            </a:r>
            <a:br>
              <a:rPr lang="ru-RU" dirty="0" smtClean="0"/>
            </a:br>
            <a:r>
              <a:rPr lang="ru-RU" dirty="0" smtClean="0"/>
              <a:t>грозою </a:t>
            </a:r>
            <a:r>
              <a:rPr lang="ru-RU" dirty="0" err="1" smtClean="0"/>
              <a:t>виключення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співтовариства</a:t>
            </a:r>
            <a:r>
              <a:rPr lang="ru-RU" dirty="0" smtClean="0"/>
              <a:t> за </a:t>
            </a:r>
            <a:r>
              <a:rPr lang="ru-RU" dirty="0" err="1" smtClean="0"/>
              <a:t>недотримання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норм);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540571" y="1605940"/>
            <a:ext cx="3312368" cy="18002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2)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мають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ru-RU" sz="24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обов'язковий</a:t>
            </a:r>
            <a:r>
              <a:rPr lang="ru-RU" sz="2400" i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для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членів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ru-RU" sz="24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організації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 харак­тер;</a:t>
            </a:r>
            <a:endParaRPr lang="ru-RU" sz="2400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3950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www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-54260" y="0"/>
            <a:ext cx="9252520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Разом </a:t>
            </a:r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із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тим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між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правовими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та </a:t>
            </a:r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корпоративними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норма­ми </a:t>
            </a:r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існують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і </a:t>
            </a:r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наступні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відмінності</a:t>
            </a:r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0" y="1938992"/>
            <a:ext cx="4752528" cy="2570128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1) </a:t>
            </a:r>
            <a:r>
              <a:rPr lang="ru-RU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</a:t>
            </a:r>
            <a:r>
              <a:rPr lang="ru-RU" i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способі</a:t>
            </a:r>
            <a:r>
              <a:rPr lang="ru-RU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i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встановлення</a:t>
            </a:r>
            <a:r>
              <a:rPr lang="ru-RU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Якщо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норми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права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встанов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­</a:t>
            </a:r>
            <a:b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люються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державою, то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корпоративні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норми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недержав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­</a:t>
            </a:r>
            <a:b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ними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об'єднаннями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громадян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</a:t>
            </a:r>
            <a:endParaRPr lang="ru-RU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-180528" y="4382794"/>
            <a:ext cx="4581400" cy="2475206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3) </a:t>
            </a:r>
            <a:r>
              <a:rPr lang="ru-RU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 колом </a:t>
            </a:r>
            <a:r>
              <a:rPr lang="ru-RU" i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адресатів</a:t>
            </a:r>
            <a:r>
              <a:rPr lang="ru-RU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Норми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права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загальнообов'яз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­</a:t>
            </a:r>
            <a:b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кові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корпоративні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норми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обов'язковими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тільки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для</a:t>
            </a:r>
            <a:b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членів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співтовариства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</a:t>
            </a:r>
            <a:endParaRPr lang="ru-RU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3995936" y="4221088"/>
            <a:ext cx="4824536" cy="2636912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4) </a:t>
            </a:r>
            <a:r>
              <a:rPr lang="ru-RU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 сферою </a:t>
            </a:r>
            <a:r>
              <a:rPr lang="ru-RU" i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дії</a:t>
            </a:r>
            <a:r>
              <a:rPr lang="ru-RU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Право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покликане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регулювати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широке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коло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суспільних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відносин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корпоративні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норми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тільки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внутрішні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організаційні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відносини</a:t>
            </a:r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4248472" y="1938992"/>
            <a:ext cx="4717326" cy="2443802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2) </a:t>
            </a:r>
            <a:r>
              <a:rPr lang="ru-RU" i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у </a:t>
            </a:r>
            <a:r>
              <a:rPr lang="ru-RU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способі</a:t>
            </a:r>
            <a:r>
              <a:rPr lang="ru-RU" i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ru-RU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забезпечення</a:t>
            </a:r>
            <a:r>
              <a:rPr lang="ru-RU" i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.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Реалізація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 права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забезпечу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­</a:t>
            </a:r>
            <a:b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</a:b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ється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 заходами державного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впливу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,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реалізація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корпоратив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­</a:t>
            </a:r>
            <a:b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</a:b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них норм — силою думки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членів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ru-RU" dirty="0" err="1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співтовариства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;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3412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www\Рабочий стол\p[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197" y="260648"/>
            <a:ext cx="48782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Корпоративні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норми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можуть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набувати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правового характеру, коли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видаються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спільні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акти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державних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органів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і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громадських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об'єднань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зазвичай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спільні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акти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органів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держави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і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профспілок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</a:p>
          <a:p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Корпоративні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норми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комерційних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об'єднань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(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корпорацій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асоціацій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консорціумів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концернів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та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інших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об'єднань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розробляються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органами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управління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цих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організацій</a:t>
            </a:r>
            <a:r>
              <a:rPr lang="ru-RU" sz="2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endParaRPr lang="ru-RU" sz="2400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9218" name="Picture 2" descr="http://www.hr-portal.ru/img/dm/123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36073"/>
            <a:ext cx="2376264" cy="356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uaekonom.merkel.org.ua/uploads/posts/2014-07/1404571288_korporatyvne-upravlinny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7067" y="3900470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51045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834</Words>
  <Application>Microsoft Office PowerPoint</Application>
  <PresentationFormat>Экран (4:3)</PresentationFormat>
  <Paragraphs>30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SamLab.ws</cp:lastModifiedBy>
  <cp:revision>13</cp:revision>
  <dcterms:created xsi:type="dcterms:W3CDTF">2015-12-05T12:21:20Z</dcterms:created>
  <dcterms:modified xsi:type="dcterms:W3CDTF">2017-01-16T18:29:48Z</dcterms:modified>
</cp:coreProperties>
</file>