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58" r:id="rId5"/>
    <p:sldId id="261" r:id="rId6"/>
    <p:sldId id="263" r:id="rId7"/>
    <p:sldId id="259" r:id="rId8"/>
    <p:sldId id="275" r:id="rId9"/>
    <p:sldId id="267" r:id="rId10"/>
    <p:sldId id="270" r:id="rId11"/>
    <p:sldId id="266" r:id="rId12"/>
    <p:sldId id="271" r:id="rId13"/>
    <p:sldId id="262" r:id="rId14"/>
    <p:sldId id="265" r:id="rId15"/>
    <p:sldId id="274" r:id="rId16"/>
    <p:sldId id="272" r:id="rId17"/>
    <p:sldId id="264" r:id="rId18"/>
    <p:sldId id="268" r:id="rId19"/>
    <p:sldId id="269" r:id="rId20"/>
    <p:sldId id="273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793" autoAdjust="0"/>
    <p:restoredTop sz="94660"/>
  </p:normalViewPr>
  <p:slideViewPr>
    <p:cSldViewPr>
      <p:cViewPr varScale="1">
        <p:scale>
          <a:sx n="69" d="100"/>
          <a:sy n="69" d="100"/>
        </p:scale>
        <p:origin x="-97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13.09.2015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13.09.2015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13.09.2015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13.09.2015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Relationship Id="rId9" Type="http://schemas.openxmlformats.org/officeDocument/2006/relationships/image" Target="../media/image4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User\Desktop\Рисунок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115616" y="30888"/>
            <a:ext cx="7096751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Молодіжні субкультури</a:t>
            </a:r>
          </a:p>
          <a:p>
            <a:pPr algn="ctr"/>
            <a:r>
              <a:rPr lang="uk-UA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50-70-х років</a:t>
            </a:r>
            <a:endParaRPr lang="ru-RU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20482" name="Picture 2" descr="http://kan.nashaucheba.ru/stati/otchet-klassnogo-rukovoditelya-po-itogam-kontrolya/1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2" y="1988840"/>
            <a:ext cx="7572375" cy="4467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890990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Documents and Settings\www\Рабочий стол\p[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401" y="16737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0" y="1412776"/>
            <a:ext cx="4067944" cy="470898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2000" b="1" dirty="0">
                <a:ln>
                  <a:solidFill>
                    <a:schemeClr val="tx1"/>
                  </a:solidFill>
                </a:ln>
              </a:rPr>
              <a:t>Субкультура </a:t>
            </a:r>
            <a:r>
              <a:rPr lang="uk-UA" sz="2000" b="1" dirty="0" err="1">
                <a:ln>
                  <a:solidFill>
                    <a:schemeClr val="tx1"/>
                  </a:solidFill>
                </a:ln>
              </a:rPr>
              <a:t>хіппі</a:t>
            </a:r>
            <a:r>
              <a:rPr lang="uk-UA" sz="2000" dirty="0">
                <a:ln>
                  <a:solidFill>
                    <a:schemeClr val="tx1"/>
                  </a:solidFill>
                </a:ln>
              </a:rPr>
              <a:t> - одна із старої молодіжної субкультури. Рух сформувався в Сан-Франциско в середині 60-х років XX століття як протест проти обивательщини. У основі ідеології </a:t>
            </a:r>
            <a:r>
              <a:rPr lang="uk-UA" sz="2000" dirty="0" err="1">
                <a:ln>
                  <a:solidFill>
                    <a:schemeClr val="tx1"/>
                  </a:solidFill>
                </a:ln>
              </a:rPr>
              <a:t>хиппі</a:t>
            </a:r>
            <a:r>
              <a:rPr lang="uk-UA" sz="2000" dirty="0">
                <a:ln>
                  <a:solidFill>
                    <a:schemeClr val="tx1"/>
                  </a:solidFill>
                </a:ln>
              </a:rPr>
              <a:t> лежить філософське учення, пов'язане з «рухом Ісуса». Вони дотримуються пацифістських поглядів (основний символ руху </a:t>
            </a:r>
            <a:r>
              <a:rPr lang="uk-UA" sz="2000" dirty="0" err="1">
                <a:ln>
                  <a:solidFill>
                    <a:schemeClr val="tx1"/>
                  </a:solidFill>
                </a:ln>
              </a:rPr>
              <a:t>хіппі</a:t>
            </a:r>
            <a:r>
              <a:rPr lang="uk-UA" sz="2000" dirty="0">
                <a:ln>
                  <a:solidFill>
                    <a:schemeClr val="tx1"/>
                  </a:solidFill>
                </a:ln>
              </a:rPr>
              <a:t> - «</a:t>
            </a:r>
            <a:r>
              <a:rPr lang="uk-UA" sz="2000" dirty="0" err="1">
                <a:ln>
                  <a:solidFill>
                    <a:schemeClr val="tx1"/>
                  </a:solidFill>
                </a:ln>
              </a:rPr>
              <a:t>пацифік</a:t>
            </a:r>
            <a:r>
              <a:rPr lang="uk-UA" sz="2000" dirty="0">
                <a:ln>
                  <a:solidFill>
                    <a:schemeClr val="tx1"/>
                  </a:solidFill>
                </a:ln>
              </a:rPr>
              <a:t>», сповідають ідею «непротивлення злу насильством», схильні до творчості. Частиною ідеології </a:t>
            </a:r>
            <a:r>
              <a:rPr lang="uk-UA" sz="2000" dirty="0" err="1">
                <a:ln>
                  <a:solidFill>
                    <a:schemeClr val="tx1"/>
                  </a:solidFill>
                </a:ln>
              </a:rPr>
              <a:t>хіппів</a:t>
            </a:r>
            <a:r>
              <a:rPr lang="uk-UA" sz="2000" dirty="0">
                <a:ln>
                  <a:solidFill>
                    <a:schemeClr val="tx1"/>
                  </a:solidFill>
                </a:ln>
              </a:rPr>
              <a:t> є «вільна любов» зі всіма </a:t>
            </a:r>
            <a:r>
              <a:rPr lang="uk-UA" sz="2000" dirty="0" err="1">
                <a:ln>
                  <a:solidFill>
                    <a:schemeClr val="tx1"/>
                  </a:solidFill>
                </a:ln>
              </a:rPr>
              <a:t>витікаючими</a:t>
            </a:r>
            <a:r>
              <a:rPr lang="uk-UA" sz="2000" dirty="0">
                <a:ln>
                  <a:solidFill>
                    <a:schemeClr val="tx1"/>
                  </a:solidFill>
                </a:ln>
              </a:rPr>
              <a:t> наслідками.</a:t>
            </a:r>
            <a:endParaRPr lang="ru-RU" sz="2000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843808" y="-308408"/>
            <a:ext cx="276710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7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uk-UA" sz="72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хіппі</a:t>
            </a:r>
            <a:r>
              <a:rPr lang="uk-UA" sz="7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endParaRPr lang="ru-RU" sz="7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5362" name="Picture 2" descr="http://lubopitnie.ru/wp-content/uploads/2015/08/hippi-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8483" y="3701030"/>
            <a:ext cx="3551591" cy="3156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http://www.photoconcept.ru/files/gallery/gal_fotoproj/fp_concept/672_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137" y="889039"/>
            <a:ext cx="4337528" cy="2878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68572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User\Desktop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94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535" y="116632"/>
            <a:ext cx="8595815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sz="36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  <a:cs typeface="Arial" charset="0"/>
              </a:rPr>
              <a:t>Д</a:t>
            </a:r>
            <a:r>
              <a:rPr kumimoji="0" lang="ru-RU" altLang="ru-RU" sz="3600" b="1" i="0" u="none" strike="noStrike" normalizeH="0" baseline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  <a:cs typeface="Arial" charset="0"/>
              </a:rPr>
              <a:t>евіз</a:t>
            </a:r>
            <a:r>
              <a:rPr kumimoji="0" lang="ru-RU" altLang="ru-RU" sz="3600" b="1" i="0" u="none" strike="noStrike" normalizeH="0" baseline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kumimoji="0" lang="ru-RU" altLang="ru-RU" sz="3600" b="1" i="0" u="none" strike="noStrike" normalizeH="0" baseline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  <a:cs typeface="Arial" charset="0"/>
              </a:rPr>
              <a:t>хіппі</a:t>
            </a:r>
            <a:r>
              <a:rPr kumimoji="0" lang="ru-RU" altLang="ru-RU" sz="3600" b="1" i="0" u="none" strike="noStrike" normalizeH="0" baseline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  <a:cs typeface="Arial" charset="0"/>
              </a:rPr>
              <a:t> «Занимайтесь любовью,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600" b="1" i="0" u="none" strike="noStrike" normalizeH="0" baseline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  <a:cs typeface="Arial" charset="0"/>
              </a:rPr>
              <a:t>а не войной!» </a:t>
            </a:r>
          </a:p>
        </p:txBody>
      </p:sp>
      <p:pic>
        <p:nvPicPr>
          <p:cNvPr id="16387" name="Picture 3" descr="http://img-fotki.yandex.ru/get/6822/223438559.4/0_17f3bd_528d1234_ori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970" y="1484784"/>
            <a:ext cx="4495202" cy="3011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9" name="Picture 5" descr="http://www.shangralafamilyfun.com/2008/loveis2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2631" y="3447257"/>
            <a:ext cx="5438738" cy="3271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1" name="Picture 7" descr="http://rack.2.mshcdn.com/media/ZgkyMDEyLzEyLzA2L2IxL25hbmN5c3R1dHNtLjRWZS5qcGcKcAl0aHVtYgkzMDB4MzAwIw/eeb0d663/aa0/nancy-stutsman-d0bef29d8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1346" y="1328911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31155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Documents and Settings\www\Рабочий стол\Рисунок1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4617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0" y="908720"/>
            <a:ext cx="9001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000" b="1" dirty="0" smtClean="0"/>
              <a:t>Па́нки</a:t>
            </a:r>
            <a:r>
              <a:rPr lang="vi-VN" sz="2000" dirty="0" smtClean="0"/>
              <a:t>— </a:t>
            </a:r>
            <a:r>
              <a:rPr lang="vi-VN" sz="2000" dirty="0"/>
              <a:t>молодіжна субкультура, покоління молодих людей на рок-естраді (середина 70-х рр. 20 ст.). Провідною інтонацією їхніх виступів став різкий протест проти будь-яких моральних і звичаєвих правил. Це відбилося насамперед на характері їх музики - панк-року (постійна зміна інтонації, надмірне використання ударних інструментів, переважання ритму над мелодією). </a:t>
            </a:r>
            <a:r>
              <a:rPr lang="vi-VN" sz="2000" dirty="0" smtClean="0"/>
              <a:t>Не </a:t>
            </a:r>
            <a:r>
              <a:rPr lang="vi-VN" sz="2000" dirty="0"/>
              <a:t>поважають органи порядку,полюбляють алкогольні напої(пиво)</a:t>
            </a:r>
            <a:endParaRPr lang="ru-RU" sz="20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131840" y="-26976"/>
            <a:ext cx="2187789" cy="76944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vi-VN" sz="4400" b="1" i="1" u="sng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Панки</a:t>
            </a:r>
            <a:endParaRPr lang="ru-RU" sz="4400" b="1" i="1" u="sng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7410" name="Picture 2" descr="http://static.iledebeaute.ru/files/images/imgsng/part_2/44399/src/%D0%9F%D0%B0%D0%BD%D0%BA%D0%B8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61440"/>
            <a:ext cx="5004048" cy="3269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http://i22.beon.ru/41/30/503041/33/42683733/73859718.jpe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391"/>
          <a:stretch/>
        </p:blipFill>
        <p:spPr bwMode="auto">
          <a:xfrm>
            <a:off x="5354475" y="3429000"/>
            <a:ext cx="3586919" cy="3285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77398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Documents and Settings\www\Рабочий стол\p[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82247" y="3687901"/>
            <a:ext cx="4389753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b="1" dirty="0" smtClean="0"/>
              <a:t>Що </a:t>
            </a:r>
            <a:r>
              <a:rPr lang="uk-UA" sz="2000" b="1" dirty="0"/>
              <a:t>ж до естетики готів, то вона досить еклектична і наповнена розма­їттям символів єгипетської, християнської, кельтської культур. Вичерпно представлена окультна символіка — використовуються пентаграми, перевер­нуті хрести, восьмипроменеві зірки (символ хаосу), прикраси зі скелетами та черепами. </a:t>
            </a:r>
            <a:endParaRPr lang="ru-RU" sz="20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271693" y="0"/>
            <a:ext cx="1927131" cy="1015663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vi-VN" sz="6000" b="1" u="sng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Готи</a:t>
            </a:r>
            <a:endParaRPr lang="ru-RU" sz="6000" b="1" u="sng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0242" name="Picture 2" descr="http://gothic-shop.ru/images/german_goth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8097" y="3869375"/>
            <a:ext cx="4881017" cy="2891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://i36.beon.ru/22/21/1912122/89/68300589/6a00d83451586c69e200e54f22e8d48834800wi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332656"/>
            <a:ext cx="3269403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82247" y="1068608"/>
            <a:ext cx="5685897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200" b="1" dirty="0"/>
              <a:t>Го́ти  — субкультура, що зародилася наприкінці 70-х років </a:t>
            </a:r>
            <a:r>
              <a:rPr lang="en-US" sz="2200" b="1" dirty="0"/>
              <a:t>XX </a:t>
            </a:r>
            <a:r>
              <a:rPr lang="vi-VN" sz="2200" b="1" dirty="0"/>
              <a:t>століття у Великобританії</a:t>
            </a:r>
            <a:r>
              <a:rPr lang="uk-UA" sz="2200" b="1" dirty="0"/>
              <a:t> </a:t>
            </a:r>
            <a:r>
              <a:rPr lang="vi-VN" sz="2200" b="1" dirty="0"/>
              <a:t>на основі панк-руху. Готична субкультура досить різноманітна і неоднорідна</a:t>
            </a:r>
            <a:r>
              <a:rPr lang="uk-UA" sz="2200" b="1" dirty="0"/>
              <a:t>. Представники </a:t>
            </a:r>
            <a:r>
              <a:rPr lang="uk-UA" sz="2200" b="1" i="1" dirty="0"/>
              <a:t>готичної</a:t>
            </a:r>
            <a:r>
              <a:rPr lang="uk-UA" sz="2200" b="1" dirty="0"/>
              <a:t> субкультури </a:t>
            </a:r>
            <a:r>
              <a:rPr lang="uk-UA" sz="2200" b="1" i="1" dirty="0"/>
              <a:t>(готи) </a:t>
            </a:r>
            <a:r>
              <a:rPr lang="uk-UA" sz="2200" b="1" dirty="0"/>
              <a:t>тяжіють до естетики готичного роману, музики, фільмів, символіки смерті. </a:t>
            </a:r>
            <a:endParaRPr lang="ru-RU" sz="2200" dirty="0"/>
          </a:p>
        </p:txBody>
      </p:sp>
    </p:spTree>
    <p:extLst>
      <p:ext uri="{BB962C8B-B14F-4D97-AF65-F5344CB8AC3E}">
        <p14:creationId xmlns:p14="http://schemas.microsoft.com/office/powerpoint/2010/main" val="40254256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pedsovet.su/_ld/265/5067927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4286" y="0"/>
            <a:ext cx="9144000" cy="690372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979712" y="16547"/>
            <a:ext cx="6030416" cy="83099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uk-UA" sz="4800" b="1" i="1" u="sng" dirty="0" smtClean="0">
                <a:ln w="11430"/>
                <a:solidFill>
                  <a:srgbClr val="FF00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Символіка готів</a:t>
            </a:r>
            <a:endParaRPr lang="ru-RU" sz="4800" b="1" i="1" u="sng" dirty="0">
              <a:ln w="11430"/>
              <a:solidFill>
                <a:srgbClr val="FF0066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1266" name="Picture 2" descr="http://rock66.ucoz.ru/_ph/19/2/5436542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731319"/>
            <a:ext cx="2583009" cy="2583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http://stat19.privet.ru/lr/0b1bd432137ac4c85c73cea6eb6a00c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9736" y="1196752"/>
            <a:ext cx="2664296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http://tab.img.pravda.com/images/doc/3/6/36ca369-2222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617" y="3284984"/>
            <a:ext cx="3876537" cy="2911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 descr="http://genesis.humanpets.com/upload/items/10000017188_2570104307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985845"/>
            <a:ext cx="2895379" cy="2932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://i79.mindmix.ru/44/30/53044/36/645636/51008_1.jpe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73" t="1067" r="-20073" b="-1067"/>
          <a:stretch/>
        </p:blipFill>
        <p:spPr bwMode="auto">
          <a:xfrm>
            <a:off x="7380312" y="760046"/>
            <a:ext cx="2376264" cy="2691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6" name="Picture 12" descr="http://cdns-images.deezer.com/images/user/470348c91482fd154dee3c27321cfc71/278x218-000000-80-0-0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0719" y="4336034"/>
            <a:ext cx="1932434" cy="2464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8" name="Picture 14" descr="http://img1.liveinternet.ru/images/foto/b/3/218/2655218/f_14809465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3153" y="3395948"/>
            <a:ext cx="2418011" cy="3224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55579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 descr="C:\Documents and Settings\www\Рабочий стол\Рисунок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0" y="888080"/>
            <a:ext cx="4784398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 smtClean="0">
                <a:ln>
                  <a:solidFill>
                    <a:schemeClr val="tx1"/>
                  </a:solidFill>
                </a:ln>
              </a:rPr>
              <a:t>Скінхеди</a:t>
            </a:r>
            <a:r>
              <a:rPr lang="ru-RU" sz="2400" dirty="0" smtClean="0">
                <a:ln>
                  <a:solidFill>
                    <a:schemeClr val="tx1"/>
                  </a:solidFill>
                </a:ln>
              </a:rPr>
              <a:t>, </a:t>
            </a:r>
            <a:r>
              <a:rPr lang="ru-RU" sz="2400" dirty="0" err="1" smtClean="0">
                <a:ln>
                  <a:solidFill>
                    <a:schemeClr val="tx1"/>
                  </a:solidFill>
                </a:ln>
              </a:rPr>
              <a:t>скіни</a:t>
            </a:r>
            <a:r>
              <a:rPr lang="ru-RU" sz="2400" dirty="0" smtClean="0">
                <a:ln>
                  <a:solidFill>
                    <a:schemeClr val="tx1"/>
                  </a:solidFill>
                </a:ln>
              </a:rPr>
              <a:t>– </a:t>
            </a:r>
            <a:r>
              <a:rPr lang="ru-RU" sz="2400" dirty="0" err="1" smtClean="0">
                <a:ln>
                  <a:solidFill>
                    <a:schemeClr val="tx1"/>
                  </a:solidFill>
                </a:ln>
              </a:rPr>
              <a:t>збірна</a:t>
            </a:r>
            <a:r>
              <a:rPr lang="ru-RU" sz="2400" dirty="0" smtClean="0">
                <a:ln>
                  <a:solidFill>
                    <a:schemeClr val="tx1"/>
                  </a:solidFill>
                </a:ln>
              </a:rPr>
              <a:t> </a:t>
            </a:r>
            <a:r>
              <a:rPr lang="ru-RU" sz="2400" dirty="0" err="1" smtClean="0">
                <a:ln>
                  <a:solidFill>
                    <a:schemeClr val="tx1"/>
                  </a:solidFill>
                </a:ln>
              </a:rPr>
              <a:t>назва</a:t>
            </a:r>
            <a:r>
              <a:rPr lang="ru-RU" sz="2400" dirty="0" smtClean="0">
                <a:ln>
                  <a:solidFill>
                    <a:schemeClr val="tx1"/>
                  </a:solidFill>
                </a:ln>
              </a:rPr>
              <a:t> </a:t>
            </a:r>
            <a:r>
              <a:rPr lang="ru-RU" sz="2400" dirty="0" err="1" smtClean="0">
                <a:ln>
                  <a:solidFill>
                    <a:schemeClr val="tx1"/>
                  </a:solidFill>
                </a:ln>
              </a:rPr>
              <a:t>представників</a:t>
            </a:r>
            <a:r>
              <a:rPr lang="ru-RU" sz="2400" dirty="0" smtClean="0">
                <a:ln>
                  <a:solidFill>
                    <a:schemeClr val="tx1"/>
                  </a:solidFill>
                </a:ln>
              </a:rPr>
              <a:t> </a:t>
            </a:r>
            <a:r>
              <a:rPr lang="ru-RU" sz="2400" dirty="0" err="1" smtClean="0">
                <a:ln>
                  <a:solidFill>
                    <a:schemeClr val="tx1"/>
                  </a:solidFill>
                </a:ln>
              </a:rPr>
              <a:t>молодіжної</a:t>
            </a:r>
            <a:r>
              <a:rPr lang="ru-RU" sz="2400" dirty="0" smtClean="0">
                <a:ln>
                  <a:solidFill>
                    <a:schemeClr val="tx1"/>
                  </a:solidFill>
                </a:ln>
              </a:rPr>
              <a:t> </a:t>
            </a:r>
            <a:r>
              <a:rPr lang="ru-RU" sz="2400" dirty="0" err="1" smtClean="0">
                <a:ln>
                  <a:solidFill>
                    <a:schemeClr val="tx1"/>
                  </a:solidFill>
                </a:ln>
              </a:rPr>
              <a:t>субкультури</a:t>
            </a:r>
            <a:r>
              <a:rPr lang="ru-RU" sz="2400" dirty="0" smtClean="0">
                <a:ln>
                  <a:solidFill>
                    <a:schemeClr val="tx1"/>
                  </a:solidFill>
                </a:ln>
              </a:rPr>
              <a:t>, яка </a:t>
            </a:r>
            <a:r>
              <a:rPr lang="ru-RU" sz="2400" dirty="0" err="1" smtClean="0">
                <a:ln>
                  <a:solidFill>
                    <a:schemeClr val="tx1"/>
                  </a:solidFill>
                </a:ln>
              </a:rPr>
              <a:t>сформувалася</a:t>
            </a:r>
            <a:r>
              <a:rPr lang="ru-RU" sz="2400" dirty="0" smtClean="0">
                <a:ln>
                  <a:solidFill>
                    <a:schemeClr val="tx1"/>
                  </a:solidFill>
                </a:ln>
              </a:rPr>
              <a:t> в </a:t>
            </a:r>
            <a:r>
              <a:rPr lang="ru-RU" sz="2400" dirty="0" err="1" smtClean="0">
                <a:ln>
                  <a:solidFill>
                    <a:schemeClr val="tx1"/>
                  </a:solidFill>
                </a:ln>
              </a:rPr>
              <a:t>Лондоні</a:t>
            </a:r>
            <a:r>
              <a:rPr lang="ru-RU" sz="2400" dirty="0" smtClean="0">
                <a:ln>
                  <a:solidFill>
                    <a:schemeClr val="tx1"/>
                  </a:solidFill>
                </a:ln>
              </a:rPr>
              <a:t> в </a:t>
            </a:r>
            <a:r>
              <a:rPr lang="ru-RU" sz="2400" dirty="0" err="1" smtClean="0">
                <a:ln>
                  <a:solidFill>
                    <a:schemeClr val="tx1"/>
                  </a:solidFill>
                </a:ln>
              </a:rPr>
              <a:t>конці</a:t>
            </a:r>
            <a:r>
              <a:rPr lang="ru-RU" sz="2400" dirty="0" smtClean="0">
                <a:ln>
                  <a:solidFill>
                    <a:schemeClr val="tx1"/>
                  </a:solidFill>
                </a:ln>
              </a:rPr>
              <a:t> 60-х </a:t>
            </a:r>
            <a:r>
              <a:rPr lang="ru-RU" sz="2400" dirty="0" err="1" smtClean="0">
                <a:ln>
                  <a:solidFill>
                    <a:schemeClr val="tx1"/>
                  </a:solidFill>
                </a:ln>
              </a:rPr>
              <a:t>років</a:t>
            </a:r>
            <a:r>
              <a:rPr lang="ru-RU" sz="2400" dirty="0" smtClean="0">
                <a:ln>
                  <a:solidFill>
                    <a:schemeClr val="tx1"/>
                  </a:solidFill>
                </a:ln>
              </a:rPr>
              <a:t> </a:t>
            </a:r>
            <a:r>
              <a:rPr lang="ru-RU" sz="2400" dirty="0" err="1" smtClean="0">
                <a:ln>
                  <a:solidFill>
                    <a:schemeClr val="tx1"/>
                  </a:solidFill>
                </a:ln>
              </a:rPr>
              <a:t>двадцятого</a:t>
            </a:r>
            <a:r>
              <a:rPr lang="ru-RU" sz="2400" dirty="0" smtClean="0">
                <a:ln>
                  <a:solidFill>
                    <a:schemeClr val="tx1"/>
                  </a:solidFill>
                </a:ln>
              </a:rPr>
              <a:t> </a:t>
            </a:r>
            <a:r>
              <a:rPr lang="ru-RU" sz="2400" dirty="0" err="1" smtClean="0">
                <a:ln>
                  <a:solidFill>
                    <a:schemeClr val="tx1"/>
                  </a:solidFill>
                </a:ln>
              </a:rPr>
              <a:t>сторіччя</a:t>
            </a:r>
            <a:r>
              <a:rPr lang="ru-RU" sz="2400" dirty="0" smtClean="0">
                <a:ln>
                  <a:solidFill>
                    <a:schemeClr val="tx1"/>
                  </a:solidFill>
                </a:ln>
              </a:rPr>
              <a:t>. </a:t>
            </a:r>
            <a:r>
              <a:rPr lang="ru-RU" sz="2400" dirty="0" err="1" smtClean="0">
                <a:ln>
                  <a:solidFill>
                    <a:schemeClr val="tx1"/>
                  </a:solidFill>
                </a:ln>
              </a:rPr>
              <a:t>Виникла</a:t>
            </a:r>
            <a:r>
              <a:rPr lang="ru-RU" sz="2400" dirty="0" smtClean="0">
                <a:ln>
                  <a:solidFill>
                    <a:schemeClr val="tx1"/>
                  </a:solidFill>
                </a:ln>
              </a:rPr>
              <a:t> у </a:t>
            </a:r>
            <a:r>
              <a:rPr lang="ru-RU" sz="2400" dirty="0" err="1" smtClean="0">
                <a:ln>
                  <a:solidFill>
                    <a:schemeClr val="tx1"/>
                  </a:solidFill>
                </a:ln>
              </a:rPr>
              <a:t>результаті</a:t>
            </a:r>
            <a:r>
              <a:rPr lang="ru-RU" sz="2400" dirty="0" smtClean="0">
                <a:ln>
                  <a:solidFill>
                    <a:schemeClr val="tx1"/>
                  </a:solidFill>
                </a:ln>
              </a:rPr>
              <a:t> </a:t>
            </a:r>
            <a:r>
              <a:rPr lang="ru-RU" sz="2400" dirty="0" err="1" smtClean="0">
                <a:ln>
                  <a:solidFill>
                    <a:schemeClr val="tx1"/>
                  </a:solidFill>
                </a:ln>
              </a:rPr>
              <a:t>злиття</a:t>
            </a:r>
            <a:r>
              <a:rPr lang="ru-RU" sz="2400" dirty="0" smtClean="0">
                <a:ln>
                  <a:solidFill>
                    <a:schemeClr val="tx1"/>
                  </a:solidFill>
                </a:ln>
              </a:rPr>
              <a:t> </a:t>
            </a:r>
            <a:r>
              <a:rPr lang="ru-RU" sz="2400" dirty="0" err="1" smtClean="0">
                <a:ln>
                  <a:solidFill>
                    <a:schemeClr val="tx1"/>
                  </a:solidFill>
                </a:ln>
              </a:rPr>
              <a:t>британських</a:t>
            </a:r>
            <a:r>
              <a:rPr lang="ru-RU" sz="2400" dirty="0" smtClean="0">
                <a:ln>
                  <a:solidFill>
                    <a:schemeClr val="tx1"/>
                  </a:solidFill>
                </a:ln>
              </a:rPr>
              <a:t> </a:t>
            </a:r>
            <a:r>
              <a:rPr lang="ru-RU" sz="2400" dirty="0" err="1" smtClean="0">
                <a:ln>
                  <a:solidFill>
                    <a:schemeClr val="tx1"/>
                  </a:solidFill>
                </a:ln>
              </a:rPr>
              <a:t>модов</a:t>
            </a:r>
            <a:r>
              <a:rPr lang="ru-RU" sz="2400" dirty="0" smtClean="0">
                <a:ln>
                  <a:solidFill>
                    <a:schemeClr val="tx1"/>
                  </a:solidFill>
                </a:ln>
              </a:rPr>
              <a:t> и ямайских </a:t>
            </a:r>
            <a:r>
              <a:rPr lang="ru-RU" sz="2400" dirty="0" err="1" smtClean="0">
                <a:ln>
                  <a:solidFill>
                    <a:schemeClr val="tx1"/>
                  </a:solidFill>
                </a:ln>
              </a:rPr>
              <a:t>рудбоєв</a:t>
            </a:r>
            <a:r>
              <a:rPr lang="ru-RU" sz="2400" dirty="0" smtClean="0">
                <a:ln>
                  <a:solidFill>
                    <a:schemeClr val="tx1"/>
                  </a:solidFill>
                </a:ln>
              </a:rPr>
              <a:t>. </a:t>
            </a:r>
            <a:r>
              <a:rPr lang="ru-RU" sz="2400" dirty="0" err="1" smtClean="0">
                <a:ln>
                  <a:solidFill>
                    <a:schemeClr val="tx1"/>
                  </a:solidFill>
                </a:ln>
              </a:rPr>
              <a:t>Важається</a:t>
            </a:r>
            <a:r>
              <a:rPr lang="ru-RU" sz="2400" dirty="0" smtClean="0">
                <a:ln>
                  <a:solidFill>
                    <a:schemeClr val="tx1"/>
                  </a:solidFill>
                </a:ln>
              </a:rPr>
              <a:t>, </a:t>
            </a:r>
            <a:r>
              <a:rPr lang="ru-RU" sz="2400" dirty="0" err="1" smtClean="0">
                <a:ln>
                  <a:solidFill>
                    <a:schemeClr val="tx1"/>
                  </a:solidFill>
                </a:ln>
              </a:rPr>
              <a:t>що</a:t>
            </a:r>
            <a:r>
              <a:rPr lang="ru-RU" sz="2400" dirty="0" smtClean="0">
                <a:ln>
                  <a:solidFill>
                    <a:schemeClr val="tx1"/>
                  </a:solidFill>
                </a:ln>
              </a:rPr>
              <a:t> 1969 </a:t>
            </a:r>
            <a:r>
              <a:rPr lang="ru-RU" sz="2400" dirty="0" err="1" smtClean="0">
                <a:ln>
                  <a:solidFill>
                    <a:schemeClr val="tx1"/>
                  </a:solidFill>
                </a:ln>
              </a:rPr>
              <a:t>рік</a:t>
            </a:r>
            <a:r>
              <a:rPr lang="ru-RU" sz="2400" dirty="0" smtClean="0">
                <a:ln>
                  <a:solidFill>
                    <a:schemeClr val="tx1"/>
                  </a:solidFill>
                </a:ln>
              </a:rPr>
              <a:t> </a:t>
            </a:r>
            <a:r>
              <a:rPr lang="ru-RU" sz="2400" dirty="0" err="1" smtClean="0">
                <a:ln>
                  <a:solidFill>
                    <a:schemeClr val="tx1"/>
                  </a:solidFill>
                </a:ln>
              </a:rPr>
              <a:t>був</a:t>
            </a:r>
            <a:r>
              <a:rPr lang="ru-RU" sz="2400" dirty="0" smtClean="0">
                <a:ln>
                  <a:solidFill>
                    <a:schemeClr val="tx1"/>
                  </a:solidFill>
                </a:ln>
              </a:rPr>
              <a:t> </a:t>
            </a:r>
            <a:r>
              <a:rPr lang="ru-RU" sz="2400" dirty="0" err="1" smtClean="0">
                <a:ln>
                  <a:solidFill>
                    <a:schemeClr val="tx1"/>
                  </a:solidFill>
                </a:ln>
              </a:rPr>
              <a:t>піком</a:t>
            </a:r>
            <a:r>
              <a:rPr lang="ru-RU" sz="2400" dirty="0" smtClean="0">
                <a:ln>
                  <a:solidFill>
                    <a:schemeClr val="tx1"/>
                  </a:solidFill>
                </a:ln>
              </a:rPr>
              <a:t> </a:t>
            </a:r>
            <a:r>
              <a:rPr lang="ru-RU" sz="2400" dirty="0" err="1" smtClean="0">
                <a:ln>
                  <a:solidFill>
                    <a:schemeClr val="tx1"/>
                  </a:solidFill>
                </a:ln>
              </a:rPr>
              <a:t>популярності</a:t>
            </a:r>
            <a:r>
              <a:rPr lang="ru-RU" sz="2400" dirty="0" smtClean="0">
                <a:ln>
                  <a:solidFill>
                    <a:schemeClr val="tx1"/>
                  </a:solidFill>
                </a:ln>
              </a:rPr>
              <a:t> </a:t>
            </a:r>
            <a:r>
              <a:rPr lang="ru-RU" sz="2400" dirty="0" err="1" smtClean="0">
                <a:ln>
                  <a:solidFill>
                    <a:schemeClr val="tx1"/>
                  </a:solidFill>
                </a:ln>
              </a:rPr>
              <a:t>цієї</a:t>
            </a:r>
            <a:r>
              <a:rPr lang="ru-RU" sz="2400" dirty="0" smtClean="0">
                <a:ln>
                  <a:solidFill>
                    <a:schemeClr val="tx1"/>
                  </a:solidFill>
                </a:ln>
              </a:rPr>
              <a:t> </a:t>
            </a:r>
            <a:r>
              <a:rPr lang="ru-RU" sz="2400" dirty="0" err="1" smtClean="0">
                <a:ln>
                  <a:solidFill>
                    <a:schemeClr val="tx1"/>
                  </a:solidFill>
                </a:ln>
              </a:rPr>
              <a:t>субкультури</a:t>
            </a:r>
            <a:r>
              <a:rPr lang="ru-RU" sz="2400" dirty="0" smtClean="0">
                <a:ln>
                  <a:solidFill>
                    <a:schemeClr val="tx1"/>
                  </a:solidFill>
                </a:ln>
              </a:rPr>
              <a:t>. У </a:t>
            </a:r>
            <a:r>
              <a:rPr lang="ru-RU" sz="2400" dirty="0" err="1" smtClean="0">
                <a:ln>
                  <a:solidFill>
                    <a:schemeClr val="tx1"/>
                  </a:solidFill>
                </a:ln>
              </a:rPr>
              <a:t>загальній</a:t>
            </a:r>
            <a:r>
              <a:rPr lang="ru-RU" sz="2400" dirty="0" smtClean="0">
                <a:ln>
                  <a:solidFill>
                    <a:schemeClr val="tx1"/>
                  </a:solidFill>
                </a:ln>
              </a:rPr>
              <a:t> </a:t>
            </a:r>
            <a:r>
              <a:rPr lang="ru-RU" sz="2400" dirty="0" err="1" smtClean="0">
                <a:ln>
                  <a:solidFill>
                    <a:schemeClr val="tx1"/>
                  </a:solidFill>
                </a:ln>
              </a:rPr>
              <a:t>більшості</a:t>
            </a:r>
            <a:r>
              <a:rPr lang="ru-RU" sz="2400" dirty="0" smtClean="0">
                <a:ln>
                  <a:solidFill>
                    <a:schemeClr val="tx1"/>
                  </a:solidFill>
                </a:ln>
              </a:rPr>
              <a:t> </a:t>
            </a:r>
            <a:r>
              <a:rPr lang="ru-RU" sz="2400" dirty="0" err="1" smtClean="0">
                <a:ln>
                  <a:solidFill>
                    <a:schemeClr val="tx1"/>
                  </a:solidFill>
                </a:ln>
              </a:rPr>
              <a:t>представники</a:t>
            </a:r>
            <a:r>
              <a:rPr lang="ru-RU" sz="2400" dirty="0" smtClean="0">
                <a:ln>
                  <a:solidFill>
                    <a:schemeClr val="tx1"/>
                  </a:solidFill>
                </a:ln>
              </a:rPr>
              <a:t> </a:t>
            </a:r>
            <a:r>
              <a:rPr lang="ru-RU" sz="2400" dirty="0" err="1" smtClean="0">
                <a:ln>
                  <a:solidFill>
                    <a:schemeClr val="tx1"/>
                  </a:solidFill>
                </a:ln>
              </a:rPr>
              <a:t>даної</a:t>
            </a:r>
            <a:r>
              <a:rPr lang="ru-RU" sz="2400" dirty="0" smtClean="0">
                <a:ln>
                  <a:solidFill>
                    <a:schemeClr val="tx1"/>
                  </a:solidFill>
                </a:ln>
              </a:rPr>
              <a:t> </a:t>
            </a:r>
            <a:r>
              <a:rPr lang="ru-RU" sz="2400" dirty="0" err="1" smtClean="0">
                <a:ln>
                  <a:solidFill>
                    <a:schemeClr val="tx1"/>
                  </a:solidFill>
                </a:ln>
              </a:rPr>
              <a:t>течії</a:t>
            </a:r>
            <a:r>
              <a:rPr lang="ru-RU" sz="2400" dirty="0" smtClean="0">
                <a:ln>
                  <a:solidFill>
                    <a:schemeClr val="tx1"/>
                  </a:solidFill>
                </a:ln>
              </a:rPr>
              <a:t> – </a:t>
            </a:r>
            <a:r>
              <a:rPr lang="ru-RU" sz="2400" dirty="0" err="1" smtClean="0">
                <a:ln>
                  <a:solidFill>
                    <a:schemeClr val="tx1"/>
                  </a:solidFill>
                </a:ln>
              </a:rPr>
              <a:t>це</a:t>
            </a:r>
            <a:r>
              <a:rPr lang="ru-RU" sz="2400" dirty="0" smtClean="0">
                <a:ln>
                  <a:solidFill>
                    <a:schemeClr val="tx1"/>
                  </a:solidFill>
                </a:ln>
              </a:rPr>
              <a:t> </a:t>
            </a:r>
            <a:r>
              <a:rPr lang="ru-RU" sz="2400" dirty="0" err="1" smtClean="0">
                <a:ln>
                  <a:solidFill>
                    <a:schemeClr val="tx1"/>
                  </a:solidFill>
                </a:ln>
              </a:rPr>
              <a:t>агресивно</a:t>
            </a:r>
            <a:r>
              <a:rPr lang="ru-RU" sz="2400" dirty="0" smtClean="0">
                <a:ln>
                  <a:solidFill>
                    <a:schemeClr val="tx1"/>
                  </a:solidFill>
                </a:ln>
              </a:rPr>
              <a:t> </a:t>
            </a:r>
            <a:r>
              <a:rPr lang="ru-RU" sz="2400" dirty="0" err="1" smtClean="0">
                <a:ln>
                  <a:solidFill>
                    <a:schemeClr val="tx1"/>
                  </a:solidFill>
                </a:ln>
              </a:rPr>
              <a:t>налаштована</a:t>
            </a:r>
            <a:r>
              <a:rPr lang="ru-RU" sz="2400" dirty="0" smtClean="0">
                <a:ln>
                  <a:solidFill>
                    <a:schemeClr val="tx1"/>
                  </a:solidFill>
                </a:ln>
              </a:rPr>
              <a:t> молодь, яка </a:t>
            </a:r>
            <a:r>
              <a:rPr lang="ru-RU" sz="2400" dirty="0" err="1" smtClean="0">
                <a:ln>
                  <a:solidFill>
                    <a:schemeClr val="tx1"/>
                  </a:solidFill>
                </a:ln>
              </a:rPr>
              <a:t>виражає</a:t>
            </a:r>
            <a:r>
              <a:rPr lang="ru-RU" sz="2400" dirty="0" smtClean="0">
                <a:ln>
                  <a:solidFill>
                    <a:schemeClr val="tx1"/>
                  </a:solidFill>
                </a:ln>
              </a:rPr>
              <a:t> </a:t>
            </a:r>
            <a:r>
              <a:rPr lang="ru-RU" sz="2400" dirty="0" err="1" smtClean="0">
                <a:ln>
                  <a:solidFill>
                    <a:schemeClr val="tx1"/>
                  </a:solidFill>
                </a:ln>
              </a:rPr>
              <a:t>свій</a:t>
            </a:r>
            <a:r>
              <a:rPr lang="ru-RU" sz="2400" dirty="0" smtClean="0">
                <a:ln>
                  <a:solidFill>
                    <a:schemeClr val="tx1"/>
                  </a:solidFill>
                </a:ln>
              </a:rPr>
              <a:t> протест </a:t>
            </a:r>
            <a:r>
              <a:rPr lang="ru-RU" sz="2400" dirty="0" err="1" smtClean="0">
                <a:ln>
                  <a:solidFill>
                    <a:schemeClr val="tx1"/>
                  </a:solidFill>
                </a:ln>
              </a:rPr>
              <a:t>наднаціоналістичними</a:t>
            </a:r>
            <a:r>
              <a:rPr lang="ru-RU" sz="2400" dirty="0" smtClean="0">
                <a:ln>
                  <a:solidFill>
                    <a:schemeClr val="tx1"/>
                  </a:solidFill>
                </a:ln>
              </a:rPr>
              <a:t> </a:t>
            </a:r>
            <a:r>
              <a:rPr lang="ru-RU" sz="2400" dirty="0" err="1" smtClean="0">
                <a:ln>
                  <a:solidFill>
                    <a:schemeClr val="tx1"/>
                  </a:solidFill>
                </a:ln>
              </a:rPr>
              <a:t>поглядами</a:t>
            </a:r>
            <a:r>
              <a:rPr lang="ru-RU" sz="2400" dirty="0" smtClean="0">
                <a:ln>
                  <a:solidFill>
                    <a:schemeClr val="tx1"/>
                  </a:solidFill>
                </a:ln>
              </a:rPr>
              <a:t> та не </a:t>
            </a:r>
            <a:r>
              <a:rPr lang="ru-RU" sz="2400" dirty="0" err="1" smtClean="0">
                <a:ln>
                  <a:solidFill>
                    <a:schemeClr val="tx1"/>
                  </a:solidFill>
                </a:ln>
              </a:rPr>
              <a:t>визнає</a:t>
            </a:r>
            <a:r>
              <a:rPr lang="ru-RU" sz="2400" dirty="0" smtClean="0">
                <a:ln>
                  <a:solidFill>
                    <a:schemeClr val="tx1"/>
                  </a:solidFill>
                </a:ln>
              </a:rPr>
              <a:t> </a:t>
            </a:r>
            <a:r>
              <a:rPr lang="ru-RU" sz="2400" dirty="0" err="1" smtClean="0">
                <a:ln>
                  <a:solidFill>
                    <a:schemeClr val="tx1"/>
                  </a:solidFill>
                </a:ln>
              </a:rPr>
              <a:t>інші</a:t>
            </a:r>
            <a:r>
              <a:rPr lang="ru-RU" sz="2400" dirty="0" smtClean="0">
                <a:ln>
                  <a:solidFill>
                    <a:schemeClr val="tx1"/>
                  </a:solidFill>
                </a:ln>
              </a:rPr>
              <a:t> </a:t>
            </a:r>
            <a:r>
              <a:rPr lang="ru-RU" sz="2400" dirty="0" err="1" smtClean="0">
                <a:ln>
                  <a:solidFill>
                    <a:schemeClr val="tx1"/>
                  </a:solidFill>
                </a:ln>
              </a:rPr>
              <a:t>раси</a:t>
            </a:r>
            <a:r>
              <a:rPr lang="ru-RU" sz="2400" dirty="0" smtClean="0">
                <a:ln>
                  <a:solidFill>
                    <a:schemeClr val="tx1"/>
                  </a:solidFill>
                </a:ln>
              </a:rPr>
              <a:t> як </a:t>
            </a:r>
            <a:r>
              <a:rPr lang="ru-RU" sz="2400" dirty="0" err="1" smtClean="0">
                <a:ln>
                  <a:solidFill>
                    <a:schemeClr val="tx1"/>
                  </a:solidFill>
                </a:ln>
              </a:rPr>
              <a:t>рівних</a:t>
            </a:r>
            <a:r>
              <a:rPr lang="ru-RU" sz="2400" dirty="0" smtClean="0">
                <a:ln>
                  <a:solidFill>
                    <a:schemeClr val="tx1"/>
                  </a:solidFill>
                </a:ln>
              </a:rPr>
              <a:t> </a:t>
            </a:r>
            <a:r>
              <a:rPr lang="ru-RU" sz="2400" dirty="0" err="1" smtClean="0">
                <a:ln>
                  <a:solidFill>
                    <a:schemeClr val="tx1"/>
                  </a:solidFill>
                </a:ln>
              </a:rPr>
              <a:t>членів</a:t>
            </a:r>
            <a:r>
              <a:rPr lang="ru-RU" sz="2400" dirty="0" smtClean="0">
                <a:ln>
                  <a:solidFill>
                    <a:schemeClr val="tx1"/>
                  </a:solidFill>
                </a:ln>
              </a:rPr>
              <a:t> </a:t>
            </a:r>
            <a:r>
              <a:rPr lang="ru-RU" sz="2400" dirty="0" err="1" smtClean="0">
                <a:ln>
                  <a:solidFill>
                    <a:schemeClr val="tx1"/>
                  </a:solidFill>
                </a:ln>
              </a:rPr>
              <a:t>суспільства</a:t>
            </a:r>
            <a:r>
              <a:rPr lang="ru-RU" sz="2400" dirty="0" smtClean="0">
                <a:ln>
                  <a:solidFill>
                    <a:schemeClr val="tx1"/>
                  </a:solidFill>
                </a:ln>
              </a:rPr>
              <a:t>.</a:t>
            </a:r>
            <a:endParaRPr lang="ru-RU" sz="2400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915816" y="-48233"/>
            <a:ext cx="2788456" cy="92333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5400" b="1" i="1" u="sng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Скінхеди</a:t>
            </a:r>
            <a:endParaRPr lang="ru-RU" sz="5400" b="1" i="1" u="sng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2290" name="Picture 2" descr="http://ciekawe.org/wp-content/uploads/2015/04/skinheads-in-chelsea-1982-014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5" t="786" b="-786"/>
          <a:stretch/>
        </p:blipFill>
        <p:spPr bwMode="auto">
          <a:xfrm>
            <a:off x="4932040" y="3974432"/>
            <a:ext cx="4059382" cy="2883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http://www.novini.bg/uploads/news_pictures/2013-15/orig/razkriha-neonacisti-pandizchii-v-germaniq-14209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9631" y="1288282"/>
            <a:ext cx="4001791" cy="2671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33717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User\Desktop\Рисунок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http://www.mygreekfm.com/covers/event/cover-622-269/3821/imag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9508" y="-30833"/>
            <a:ext cx="4834483" cy="2090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27290" y="2257127"/>
            <a:ext cx="4211960" cy="433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1" i="0" u="none" strike="noStrike" cap="all" normalizeH="0" baseline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  <a:cs typeface="Arial" charset="0"/>
              </a:rPr>
              <a:t>Хіп</a:t>
            </a:r>
            <a:r>
              <a:rPr kumimoji="0" lang="ru-RU" altLang="ru-RU" sz="2000" b="1" i="0" u="none" strike="noStrike" cap="all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  <a:cs typeface="Arial" charset="0"/>
              </a:rPr>
              <a:t>-хо</a:t>
            </a:r>
            <a:r>
              <a:rPr lang="ru-RU" alt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  <a:cs typeface="Arial" charset="0"/>
              </a:rPr>
              <a:t>п</a:t>
            </a:r>
            <a:r>
              <a:rPr kumimoji="0" lang="ru-RU" altLang="ru-RU" sz="2000" b="1" i="0" u="none" strike="noStrike" cap="all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  <a:cs typeface="Arial" charset="0"/>
              </a:rPr>
              <a:t>– </a:t>
            </a:r>
            <a:r>
              <a:rPr kumimoji="0" lang="ru-RU" altLang="ru-RU" sz="2000" b="1" i="0" u="none" strike="noStrike" cap="all" normalizeH="0" baseline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  <a:cs typeface="Arial" charset="0"/>
              </a:rPr>
              <a:t>Молодіжна</a:t>
            </a:r>
            <a:r>
              <a:rPr kumimoji="0" lang="ru-RU" altLang="ru-RU" sz="2000" b="1" i="0" u="none" strike="noStrike" cap="all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  <a:cs typeface="Arial" charset="0"/>
              </a:rPr>
              <a:t> субкультура, </a:t>
            </a:r>
            <a:r>
              <a:rPr kumimoji="0" lang="ru-RU" altLang="ru-RU" sz="2000" b="1" i="0" u="none" strike="noStrike" cap="all" normalizeH="0" baseline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  <a:cs typeface="Arial" charset="0"/>
              </a:rPr>
              <a:t>що</a:t>
            </a:r>
            <a:r>
              <a:rPr kumimoji="0" lang="ru-RU" altLang="ru-RU" sz="2000" b="1" i="0" u="none" strike="noStrike" cap="all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  <a:cs typeface="Arial" charset="0"/>
              </a:rPr>
              <a:t> </a:t>
            </a:r>
            <a:r>
              <a:rPr kumimoji="0" lang="ru-RU" altLang="ru-RU" sz="2000" b="1" i="0" u="none" strike="noStrike" cap="all" normalizeH="0" baseline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  <a:cs typeface="Arial" charset="0"/>
              </a:rPr>
              <a:t>з'явилася</a:t>
            </a:r>
            <a:r>
              <a:rPr kumimoji="0" lang="ru-RU" altLang="ru-RU" sz="2000" b="1" i="0" u="none" strike="noStrike" cap="all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  <a:cs typeface="Arial" charset="0"/>
              </a:rPr>
              <a:t> в </a:t>
            </a:r>
            <a:r>
              <a:rPr kumimoji="0" lang="ru-RU" altLang="ru-RU" sz="2000" b="1" i="0" u="none" strike="noStrike" cap="all" normalizeH="0" baseline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  <a:cs typeface="Arial" charset="0"/>
              </a:rPr>
              <a:t>середині</a:t>
            </a:r>
            <a:r>
              <a:rPr kumimoji="0" lang="ru-RU" altLang="ru-RU" sz="2000" b="1" i="0" u="none" strike="noStrike" cap="all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  <a:cs typeface="Arial" charset="0"/>
              </a:rPr>
              <a:t> 1970-х в США в </a:t>
            </a:r>
            <a:r>
              <a:rPr kumimoji="0" lang="ru-RU" altLang="ru-RU" sz="2000" b="1" i="0" u="none" strike="noStrike" cap="all" normalizeH="0" baseline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  <a:cs typeface="Arial" charset="0"/>
              </a:rPr>
              <a:t>в</a:t>
            </a:r>
            <a:r>
              <a:rPr kumimoji="0" lang="ru-RU" altLang="ru-RU" sz="2000" b="1" i="0" u="none" strike="noStrike" cap="all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  <a:cs typeface="Arial" charset="0"/>
              </a:rPr>
              <a:t> </a:t>
            </a:r>
            <a:r>
              <a:rPr kumimoji="0" lang="ru-RU" altLang="ru-RU" sz="2000" b="1" i="0" u="none" strike="noStrike" cap="all" normalizeH="0" baseline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  <a:cs typeface="Arial" charset="0"/>
              </a:rPr>
              <a:t>середовищі</a:t>
            </a:r>
            <a:r>
              <a:rPr kumimoji="0" lang="ru-RU" altLang="ru-RU" sz="2000" b="1" i="0" u="none" strike="noStrike" cap="all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  <a:cs typeface="Arial" charset="0"/>
              </a:rPr>
              <a:t> </a:t>
            </a:r>
            <a:r>
              <a:rPr kumimoji="0" lang="ru-RU" altLang="ru-RU" sz="2000" b="1" i="0" u="none" strike="noStrike" cap="all" normalizeH="0" baseline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  <a:cs typeface="Arial" charset="0"/>
              </a:rPr>
              <a:t>афроамериканців</a:t>
            </a:r>
            <a:r>
              <a:rPr kumimoji="0" lang="ru-RU" altLang="ru-RU" sz="2000" b="1" i="0" u="none" strike="noStrike" cap="all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  <a:cs typeface="Arial" charset="0"/>
              </a:rPr>
              <a:t> і </a:t>
            </a:r>
            <a:r>
              <a:rPr kumimoji="0" lang="ru-RU" altLang="ru-RU" sz="2000" b="1" i="0" u="none" strike="noStrike" cap="all" normalizeH="0" baseline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  <a:cs typeface="Arial" charset="0"/>
              </a:rPr>
              <a:t>латиноамериканців</a:t>
            </a:r>
            <a:r>
              <a:rPr kumimoji="0" lang="ru-RU" altLang="ru-RU" sz="2000" b="1" i="0" u="none" strike="noStrike" cap="all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  <a:cs typeface="Arial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1" i="0" u="none" strike="noStrike" cap="all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  <a:cs typeface="Arial" charset="0"/>
              </a:rPr>
              <a:t>Для </a:t>
            </a:r>
            <a:r>
              <a:rPr kumimoji="0" lang="ru-RU" altLang="ru-RU" sz="2000" b="1" i="0" u="none" strike="noStrike" cap="all" normalizeH="0" baseline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  <a:cs typeface="Arial" charset="0"/>
              </a:rPr>
              <a:t>неї</a:t>
            </a:r>
            <a:r>
              <a:rPr kumimoji="0" lang="ru-RU" altLang="ru-RU" sz="2000" b="1" i="0" u="none" strike="noStrike" cap="all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  <a:cs typeface="Arial" charset="0"/>
              </a:rPr>
              <a:t> </a:t>
            </a:r>
            <a:r>
              <a:rPr kumimoji="0" lang="ru-RU" altLang="ru-RU" sz="2000" b="1" i="0" u="none" strike="noStrike" cap="all" normalizeH="0" baseline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  <a:cs typeface="Arial" charset="0"/>
              </a:rPr>
              <a:t>характерні</a:t>
            </a:r>
            <a:r>
              <a:rPr kumimoji="0" lang="ru-RU" altLang="ru-RU" sz="2000" b="1" i="0" u="none" strike="noStrike" cap="all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  <a:cs typeface="Arial" charset="0"/>
              </a:rPr>
              <a:t> своя </a:t>
            </a:r>
            <a:r>
              <a:rPr kumimoji="0" lang="ru-RU" altLang="ru-RU" sz="2000" b="1" i="0" u="none" strike="noStrike" cap="all" normalizeH="0" baseline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  <a:cs typeface="Arial" charset="0"/>
              </a:rPr>
              <a:t>музика</a:t>
            </a:r>
            <a:r>
              <a:rPr kumimoji="0" lang="ru-RU" altLang="ru-RU" sz="2000" b="1" i="0" u="none" strike="noStrike" cap="all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  <a:cs typeface="Arial" charset="0"/>
              </a:rPr>
              <a:t> (</a:t>
            </a:r>
            <a:r>
              <a:rPr kumimoji="0" lang="ru-RU" altLang="ru-RU" sz="2000" b="1" i="0" u="none" strike="noStrike" cap="all" normalizeH="0" baseline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  <a:cs typeface="Arial" charset="0"/>
              </a:rPr>
              <a:t>також</a:t>
            </a:r>
            <a:r>
              <a:rPr kumimoji="0" lang="ru-RU" altLang="ru-RU" sz="2000" b="1" i="0" u="none" strike="noStrike" cap="all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  <a:cs typeface="Arial" charset="0"/>
              </a:rPr>
              <a:t> звана «хип-хоп»), </a:t>
            </a:r>
            <a:r>
              <a:rPr kumimoji="0" lang="ru-RU" altLang="ru-RU" sz="2000" b="1" i="0" u="none" strike="noStrike" cap="all" normalizeH="0" baseline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  <a:cs typeface="Arial" charset="0"/>
              </a:rPr>
              <a:t>свій</a:t>
            </a:r>
            <a:r>
              <a:rPr kumimoji="0" lang="ru-RU" altLang="ru-RU" sz="2000" b="1" i="0" u="none" strike="noStrike" cap="all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  <a:cs typeface="Arial" charset="0"/>
              </a:rPr>
              <a:t> жаргон, мода, </a:t>
            </a:r>
            <a:r>
              <a:rPr kumimoji="0" lang="ru-RU" altLang="ru-RU" sz="2000" b="1" i="0" u="none" strike="noStrike" cap="all" normalizeH="0" baseline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  <a:cs typeface="Arial" charset="0"/>
              </a:rPr>
              <a:t>танцювальні</a:t>
            </a:r>
            <a:r>
              <a:rPr kumimoji="0" lang="ru-RU" altLang="ru-RU" sz="2000" b="1" i="0" u="none" strike="noStrike" cap="all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  <a:cs typeface="Arial" charset="0"/>
              </a:rPr>
              <a:t> </a:t>
            </a:r>
            <a:r>
              <a:rPr kumimoji="0" lang="ru-RU" altLang="ru-RU" sz="2000" b="1" i="0" u="none" strike="noStrike" cap="all" normalizeH="0" baseline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  <a:cs typeface="Arial" charset="0"/>
              </a:rPr>
              <a:t>стилі</a:t>
            </a:r>
            <a:r>
              <a:rPr kumimoji="0" lang="ru-RU" altLang="ru-RU" sz="2000" b="1" i="0" u="none" strike="noStrike" cap="all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  <a:cs typeface="Arial" charset="0"/>
              </a:rPr>
              <a:t> (брейк-данс і </a:t>
            </a:r>
            <a:r>
              <a:rPr kumimoji="0" lang="ru-RU" altLang="ru-RU" sz="2000" b="1" i="0" u="none" strike="noStrike" cap="all" normalizeH="0" baseline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  <a:cs typeface="Arial" charset="0"/>
              </a:rPr>
              <a:t>ін</a:t>
            </a:r>
            <a:r>
              <a:rPr kumimoji="0" lang="ru-RU" altLang="ru-RU" sz="2000" b="1" i="0" u="none" strike="noStrike" cap="all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  <a:cs typeface="Arial" charset="0"/>
              </a:rPr>
              <a:t>), </a:t>
            </a:r>
            <a:r>
              <a:rPr kumimoji="0" lang="ru-RU" altLang="ru-RU" sz="2000" b="1" i="0" u="none" strike="noStrike" cap="all" normalizeH="0" baseline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  <a:cs typeface="Arial" charset="0"/>
              </a:rPr>
              <a:t>графічне</a:t>
            </a:r>
            <a:r>
              <a:rPr kumimoji="0" lang="ru-RU" altLang="ru-RU" sz="2000" b="1" i="0" u="none" strike="noStrike" cap="all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  <a:cs typeface="Arial" charset="0"/>
              </a:rPr>
              <a:t> </a:t>
            </a:r>
            <a:r>
              <a:rPr kumimoji="0" lang="ru-RU" altLang="ru-RU" sz="2000" b="1" i="0" u="none" strike="noStrike" cap="all" normalizeH="0" baseline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  <a:cs typeface="Arial" charset="0"/>
              </a:rPr>
              <a:t>мистецтво</a:t>
            </a:r>
            <a:r>
              <a:rPr kumimoji="0" lang="ru-RU" altLang="ru-RU" sz="2000" b="1" i="0" u="none" strike="noStrike" cap="all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  <a:cs typeface="Arial" charset="0"/>
              </a:rPr>
              <a:t> (</a:t>
            </a:r>
            <a:r>
              <a:rPr kumimoji="0" lang="ru-RU" altLang="ru-RU" sz="2000" b="1" i="0" u="none" strike="noStrike" cap="all" normalizeH="0" baseline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  <a:cs typeface="Arial" charset="0"/>
              </a:rPr>
              <a:t>граффіті</a:t>
            </a:r>
            <a:r>
              <a:rPr kumimoji="0" lang="ru-RU" altLang="ru-RU" sz="2000" b="1" i="0" u="none" strike="noStrike" cap="all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  <a:cs typeface="Arial" charset="0"/>
              </a:rPr>
              <a:t>) і </a:t>
            </a:r>
            <a:r>
              <a:rPr kumimoji="0" lang="ru-RU" altLang="ru-RU" sz="2000" b="1" i="0" u="none" strike="noStrike" cap="all" normalizeH="0" baseline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  <a:cs typeface="Arial" charset="0"/>
              </a:rPr>
              <a:t>свій</a:t>
            </a:r>
            <a:r>
              <a:rPr kumimoji="0" lang="ru-RU" altLang="ru-RU" sz="2000" b="1" i="0" u="none" strike="noStrike" cap="all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  <a:cs typeface="Arial" charset="0"/>
              </a:rPr>
              <a:t> </a:t>
            </a:r>
            <a:r>
              <a:rPr kumimoji="0" lang="ru-RU" altLang="ru-RU" sz="2000" b="1" i="0" u="none" strike="noStrike" cap="all" normalizeH="0" baseline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  <a:cs typeface="Arial" charset="0"/>
              </a:rPr>
              <a:t>кінематограф</a:t>
            </a:r>
            <a:r>
              <a:rPr kumimoji="0" lang="ru-RU" altLang="ru-RU" sz="2000" b="1" i="0" u="none" strike="noStrike" cap="all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  <a:cs typeface="Arial" charset="0"/>
              </a:rPr>
              <a:t>. </a:t>
            </a:r>
          </a:p>
        </p:txBody>
      </p:sp>
      <p:pic>
        <p:nvPicPr>
          <p:cNvPr id="13317" name="Picture 5" descr="http://media.4local.ru/uploads/posts/2012-10/1350403148_wiz-khalifa-its-nothin-feat.-2-chainz-www.respecta.net18-54-56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63" t="10303" r="10281" b="21029"/>
          <a:stretch/>
        </p:blipFill>
        <p:spPr bwMode="auto">
          <a:xfrm>
            <a:off x="5508104" y="2156801"/>
            <a:ext cx="3499907" cy="2174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9" name="Picture 7" descr="http://like.te.ua/wp-content/uploads/2012/08/dance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750" y="3826185"/>
            <a:ext cx="4667250" cy="309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96765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User\Desktop\Рисунок1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9" y="26965"/>
            <a:ext cx="9180512" cy="6865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79512" y="1360662"/>
            <a:ext cx="3986598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Свій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початок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ця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субкультура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бере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з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Великобританії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в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кінці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50-х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років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Так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називали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молодих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людей,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які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безстрашно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лихачили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по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манірним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лондонських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вулицях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Хлопців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спочатку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об'єднувала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любов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до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швидкої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їзди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а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потім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і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спільне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захоплення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рок-н-ролом.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Адже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саме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тоді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цей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стиль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музики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набирав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обертів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завдяки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таким «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запеклим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»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музикантам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як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Елвіс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Преслі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Чак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Беррі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Джин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Вінсент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Едді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Кохран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Бо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Діддлі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та </a:t>
            </a:r>
            <a:r>
              <a:rPr lang="ru-RU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ін</a:t>
            </a:r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У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стилі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прихильників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цієї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субкультури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переважають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риси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брутальності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що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досягається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використанням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деніму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і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шкіри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470143" y="126263"/>
            <a:ext cx="225414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u="sng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Рокери</a:t>
            </a:r>
            <a:r>
              <a:rPr lang="ru-RU" sz="4400" b="1" u="sng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endParaRPr lang="ru-RU" sz="4400" b="1" u="sng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8194" name="Picture 2" descr="http://www.moto.kiev.ua/attach_issue/hist/6110170502_/rocker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757835"/>
            <a:ext cx="4550700" cy="3100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://ic.pics.livejournal.com/tanjand/44781189/9974748/9974748_origina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9487" y="1370762"/>
            <a:ext cx="4427984" cy="2916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99309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User\Desktop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11560" y="5445224"/>
            <a:ext cx="8208912" cy="107721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«Драйв, свобода, рок-н-рол!» – Так звучав </a:t>
            </a:r>
            <a:r>
              <a:rPr lang="ru-RU" sz="32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девіз</a:t>
            </a:r>
            <a:r>
              <a:rPr lang="ru-RU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тих, </a:t>
            </a:r>
            <a:r>
              <a:rPr lang="ru-RU" sz="32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хто</a:t>
            </a:r>
            <a:r>
              <a:rPr lang="ru-RU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32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зараховує</a:t>
            </a:r>
            <a:r>
              <a:rPr lang="ru-RU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себе до рокерам.</a:t>
            </a:r>
          </a:p>
        </p:txBody>
      </p:sp>
      <p:pic>
        <p:nvPicPr>
          <p:cNvPr id="9218" name="Picture 2" descr="http://nash-rock.ru/images/2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0901" y="1484784"/>
            <a:ext cx="5753100" cy="4162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://www.59legend.com/images/rocker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932040" cy="3345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35123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User\Desktop\Рисунок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1191092"/>
            <a:ext cx="896448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dirty="0" err="1"/>
              <a:t>Байкери</a:t>
            </a:r>
            <a:r>
              <a:rPr lang="uk-UA" sz="2400" dirty="0"/>
              <a:t> - мотоциклісти, яких у нас часто іменували рокерами, що неточно: рокери - це любителі </a:t>
            </a:r>
            <a:r>
              <a:rPr lang="uk-UA" sz="2400" dirty="0" err="1"/>
              <a:t>рок-музики</a:t>
            </a:r>
            <a:r>
              <a:rPr lang="uk-UA" sz="2400" dirty="0"/>
              <a:t>. Перших </a:t>
            </a:r>
            <a:r>
              <a:rPr lang="uk-UA" sz="2400" dirty="0" err="1"/>
              <a:t>байкерів</a:t>
            </a:r>
            <a:r>
              <a:rPr lang="uk-UA" sz="2400" dirty="0"/>
              <a:t> називали «</a:t>
            </a:r>
            <a:r>
              <a:rPr lang="uk-UA" sz="2400" dirty="0" err="1"/>
              <a:t>харлеїстами</a:t>
            </a:r>
            <a:r>
              <a:rPr lang="uk-UA" sz="2400" dirty="0"/>
              <a:t>» - за відомою маркою мотоцикла "Harley-davidson". Справжнє визнання ці мотоцикли отримали в 30-х роках XX століття в США. У 40-х роках ряди </a:t>
            </a:r>
            <a:r>
              <a:rPr lang="uk-UA" sz="2400" dirty="0" err="1"/>
              <a:t>байкерів</a:t>
            </a:r>
            <a:r>
              <a:rPr lang="uk-UA" sz="2400" dirty="0"/>
              <a:t> поповнилися за рахунок ветеранів другої світової війни.</a:t>
            </a:r>
            <a:endParaRPr lang="ru-RU" sz="2400" dirty="0"/>
          </a:p>
        </p:txBody>
      </p:sp>
      <p:pic>
        <p:nvPicPr>
          <p:cNvPr id="14338" name="Picture 2" descr="http://4.bp.blogspot.com/-5LH6L1WFVfo/UNjwUaSgO2I/AAAAAAAAADs/7PaHxmoUPi8/s320/bike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79351"/>
            <a:ext cx="4482244" cy="3239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818239" y="91951"/>
            <a:ext cx="2262927" cy="76944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uk-UA" sz="44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Байкери</a:t>
            </a:r>
            <a:endParaRPr lang="ru-RU" sz="44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4340" name="Picture 4" descr="http://www.ultrabiker.com/wp-content/uploads/2010/03/PIC_006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049" y="3476878"/>
            <a:ext cx="4350951" cy="3263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11763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User\Desktop\Рисунок1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7676" cy="7245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79512" y="806556"/>
            <a:ext cx="4572000" cy="563231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sz="2400" dirty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Культура окремої соціальної групи, яка чимось відрізняється від загаль­ної культури, що панує в суспільстві, називається </a:t>
            </a:r>
            <a:r>
              <a:rPr lang="uk-UA" sz="2400" i="1" dirty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субкультурою</a:t>
            </a:r>
            <a:r>
              <a:rPr lang="uk-UA" sz="2400" dirty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(префікс </a:t>
            </a:r>
            <a:r>
              <a:rPr lang="uk-UA" sz="2400" i="1" dirty="0" err="1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суб</a:t>
            </a:r>
            <a:r>
              <a:rPr lang="uk-UA" sz="2400" dirty="0" err="1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-</a:t>
            </a:r>
            <a:r>
              <a:rPr lang="uk-UA" sz="2400" dirty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означає </a:t>
            </a:r>
            <a:r>
              <a:rPr lang="uk-UA" sz="2400" i="1" dirty="0" err="1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під</a:t>
            </a:r>
            <a:r>
              <a:rPr lang="uk-UA" sz="2400" dirty="0" err="1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-</a:t>
            </a:r>
            <a:r>
              <a:rPr lang="uk-UA" sz="2400" dirty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).</a:t>
            </a:r>
          </a:p>
          <a:p>
            <a:r>
              <a:rPr lang="uk-UA" sz="2400" dirty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• </a:t>
            </a:r>
            <a:r>
              <a:rPr lang="uk-UA" sz="2400" i="1" dirty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Субкультура</a:t>
            </a:r>
            <a:r>
              <a:rPr lang="uk-UA" sz="2400" dirty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— результат постійної взаємодії людей, яка відбувається в особливих умовах. При цьому цілісна культура, як правило, не зводиться до простої суми субкультур. Свій внесок у культуру роблять різні спільно­ти та окремі особистості, які є носіями різних субкультур.</a:t>
            </a:r>
          </a:p>
        </p:txBody>
      </p:sp>
      <p:pic>
        <p:nvPicPr>
          <p:cNvPr id="1028" name="Picture 4" descr="http://static.diary.ru/userdir/2/9/3/7/2937153/8005792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1512" y="1089247"/>
            <a:ext cx="3991967" cy="5066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66957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pedsovet.su/_ld/265/5067927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299" y="22584"/>
            <a:ext cx="9144000" cy="690372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-55325" y="764704"/>
            <a:ext cx="883819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err="1" smtClean="0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Молодіжна</a:t>
            </a:r>
            <a:r>
              <a:rPr lang="ru-RU" sz="2000" dirty="0" smtClean="0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субкультура, на думку </a:t>
            </a:r>
            <a:r>
              <a:rPr lang="ru-RU" sz="2000" dirty="0" err="1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німецького</a:t>
            </a:r>
            <a:r>
              <a:rPr lang="ru-RU" sz="2000" dirty="0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вченого</a:t>
            </a:r>
            <a:r>
              <a:rPr lang="ru-RU" sz="2000" dirty="0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Л. </a:t>
            </a:r>
            <a:r>
              <a:rPr lang="ru-RU" sz="2000" dirty="0" err="1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Хаузера</a:t>
            </a:r>
            <a:r>
              <a:rPr lang="ru-RU" sz="2000" dirty="0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sz="2000" dirty="0" err="1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це</a:t>
            </a:r>
            <a:r>
              <a:rPr lang="ru-RU" sz="2000" dirty="0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«форма </a:t>
            </a:r>
            <a:r>
              <a:rPr lang="ru-RU" sz="2000" dirty="0" err="1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вираження</a:t>
            </a:r>
            <a:r>
              <a:rPr lang="ru-RU" sz="2000" dirty="0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процесу</a:t>
            </a:r>
            <a:r>
              <a:rPr lang="ru-RU" sz="2000" dirty="0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пошуку</a:t>
            </a:r>
            <a:r>
              <a:rPr lang="ru-RU" sz="2000" dirty="0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і </a:t>
            </a:r>
            <a:r>
              <a:rPr lang="ru-RU" sz="2000" dirty="0" err="1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оволодіння</a:t>
            </a:r>
            <a:r>
              <a:rPr lang="ru-RU" sz="2000" dirty="0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світоглядом</a:t>
            </a:r>
            <a:r>
              <a:rPr lang="ru-RU" sz="2000" dirty="0" smtClean="0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».  </a:t>
            </a:r>
            <a:r>
              <a:rPr lang="ru-RU" sz="2000" dirty="0" err="1" smtClean="0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Молодіжна</a:t>
            </a:r>
            <a:r>
              <a:rPr lang="ru-RU" sz="2000" dirty="0" smtClean="0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субкультура </a:t>
            </a:r>
            <a:r>
              <a:rPr lang="ru-RU" sz="2000" dirty="0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— </a:t>
            </a:r>
            <a:r>
              <a:rPr lang="ru-RU" sz="2000" dirty="0" err="1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це</a:t>
            </a:r>
            <a:r>
              <a:rPr lang="ru-RU" sz="2000" dirty="0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явище</a:t>
            </a:r>
            <a:r>
              <a:rPr lang="ru-RU" sz="2000" dirty="0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тимчасове</a:t>
            </a:r>
            <a:r>
              <a:rPr lang="ru-RU" sz="2000" dirty="0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sz="2000" dirty="0" err="1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це</a:t>
            </a:r>
            <a:r>
              <a:rPr lang="ru-RU" sz="2000" dirty="0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особлива</a:t>
            </a:r>
            <a:r>
              <a:rPr lang="ru-RU" sz="2000" dirty="0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форма </a:t>
            </a:r>
            <a:r>
              <a:rPr lang="ru-RU" sz="2000" dirty="0" err="1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життєвого</a:t>
            </a:r>
            <a:r>
              <a:rPr lang="ru-RU" sz="2000" dirty="0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пошуку</a:t>
            </a:r>
            <a:r>
              <a:rPr lang="ru-RU" sz="2000" dirty="0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Як то </a:t>
            </a:r>
            <a:r>
              <a:rPr lang="ru-RU" sz="2000" dirty="0" err="1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кажуть</a:t>
            </a:r>
            <a:r>
              <a:rPr lang="ru-RU" sz="2000" dirty="0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: «Все </a:t>
            </a:r>
            <a:r>
              <a:rPr lang="ru-RU" sz="2000" dirty="0" err="1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минатиме</a:t>
            </a:r>
            <a:r>
              <a:rPr lang="ru-RU" sz="2000" dirty="0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мине і </a:t>
            </a:r>
            <a:r>
              <a:rPr lang="ru-RU" sz="2000" dirty="0" err="1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це</a:t>
            </a:r>
            <a:r>
              <a:rPr lang="ru-RU" sz="2000" dirty="0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». Або: «</a:t>
            </a:r>
            <a:r>
              <a:rPr lang="ru-RU" sz="2000" dirty="0" err="1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Молодість</a:t>
            </a:r>
            <a:r>
              <a:rPr lang="ru-RU" sz="2000" dirty="0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— </a:t>
            </a:r>
            <a:r>
              <a:rPr lang="ru-RU" sz="2000" dirty="0" err="1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це</a:t>
            </a:r>
            <a:r>
              <a:rPr lang="ru-RU" sz="2000" dirty="0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такий</a:t>
            </a:r>
            <a:r>
              <a:rPr lang="ru-RU" sz="2000" dirty="0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недолік</a:t>
            </a:r>
            <a:r>
              <a:rPr lang="ru-RU" sz="2000" dirty="0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sz="2000" dirty="0" err="1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який</a:t>
            </a:r>
            <a:r>
              <a:rPr lang="ru-RU" sz="2000" dirty="0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швидко</a:t>
            </a:r>
            <a:r>
              <a:rPr lang="ru-RU" sz="2000" dirty="0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проходить». </a:t>
            </a:r>
            <a:r>
              <a:rPr lang="uk-UA" sz="2000" dirty="0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Сьогодні треба допомагати людям, прагнучим, хай і незвичним чином, </a:t>
            </a:r>
            <a:r>
              <a:rPr lang="uk-UA" sz="2000" dirty="0" smtClean="0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заявити </a:t>
            </a:r>
            <a:r>
              <a:rPr lang="uk-UA" sz="2000" dirty="0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про власну думку. Для того, щоб судити на благо або на шкоду своїм членам і суспільству в цілому діє група або об'єднання, потрібно вивчати їх діяльність, йти на контакт з ними.</a:t>
            </a:r>
            <a:endParaRPr lang="ru-RU" sz="2000" dirty="0">
              <a:ln w="18415" cmpd="sng">
                <a:solidFill>
                  <a:schemeClr val="tx1"/>
                </a:solidFill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231714" y="-4737"/>
            <a:ext cx="4572000" cy="769441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uk-UA" sz="4400" b="1" i="1" u="sng" dirty="0" smtClean="0">
                <a:ln w="11430"/>
                <a:solidFill>
                  <a:srgbClr val="FF00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Висновок</a:t>
            </a:r>
            <a:endParaRPr lang="ru-RU" sz="4400" b="1" i="1" u="sng" dirty="0">
              <a:ln w="11430"/>
              <a:solidFill>
                <a:srgbClr val="FF0066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8434" name="Picture 2" descr="http://community.us.playstation.com/t5/image/serverpage/image-id/170871i089796A7ADF4EFE9/image-size/original?v=mpbl-1&amp;px=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71" y="3573016"/>
            <a:ext cx="4525985" cy="2970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6" descr="http://img1.liveinternet.ru/images/attach/c/8/100/932/100932223_I_Puke_Rainbows_by_Nitemare_Photography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8767" y="3573016"/>
            <a:ext cx="4317396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12002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User\Desktop\Рисунок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1500" y="166569"/>
            <a:ext cx="9001000" cy="224676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2000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Молодіжна культура, а точніше субкультура, виокремилася у специфічну соціокультурну сферу в другій половині XX ст., тоді, коли виникла індустрія молодіжної моди, розваг, міжнародного молодіжного туризму, набирає обер­тів шоу-бізнес, орієнтований на людей віком від 15 до 30 років</a:t>
            </a:r>
            <a:r>
              <a:rPr lang="uk-UA" sz="2000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</a:t>
            </a:r>
            <a:r>
              <a:rPr lang="ru-RU" sz="2000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Молодь 50-х </a:t>
            </a:r>
            <a:r>
              <a:rPr lang="ru-RU" sz="2000" dirty="0" err="1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років</a:t>
            </a:r>
            <a:r>
              <a:rPr lang="ru-RU" sz="2000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на </a:t>
            </a:r>
            <a:r>
              <a:rPr lang="ru-RU" sz="2000" dirty="0" err="1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відміну</a:t>
            </a:r>
            <a:r>
              <a:rPr lang="ru-RU" sz="2000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від</a:t>
            </a:r>
            <a:r>
              <a:rPr lang="ru-RU" sz="2000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своїх</a:t>
            </a:r>
            <a:r>
              <a:rPr lang="ru-RU" sz="2000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однолітків</a:t>
            </a:r>
            <a:r>
              <a:rPr lang="ru-RU" sz="2000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у </a:t>
            </a:r>
            <a:r>
              <a:rPr lang="ru-RU" sz="2000" dirty="0" err="1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минулому</a:t>
            </a:r>
            <a:r>
              <a:rPr lang="ru-RU" sz="2000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не </a:t>
            </a:r>
            <a:r>
              <a:rPr lang="ru-RU" sz="2000" dirty="0" err="1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захотіла</a:t>
            </a:r>
            <a:r>
              <a:rPr lang="ru-RU" sz="2000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прощатися</a:t>
            </a:r>
            <a:r>
              <a:rPr lang="ru-RU" sz="2000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із</a:t>
            </a:r>
            <a:r>
              <a:rPr lang="ru-RU" sz="2000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безтурботним</a:t>
            </a:r>
            <a:r>
              <a:rPr lang="ru-RU" sz="2000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молодечим</a:t>
            </a:r>
            <a:r>
              <a:rPr lang="ru-RU" sz="2000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життям</a:t>
            </a:r>
            <a:r>
              <a:rPr lang="ru-RU" sz="2000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не </a:t>
            </a:r>
            <a:r>
              <a:rPr lang="ru-RU" sz="2000" dirty="0" err="1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виявляла</a:t>
            </a:r>
            <a:r>
              <a:rPr lang="ru-RU" sz="2000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інтересу</a:t>
            </a:r>
            <a:r>
              <a:rPr lang="ru-RU" sz="2000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до </a:t>
            </a:r>
            <a:r>
              <a:rPr lang="ru-RU" sz="2000" dirty="0" err="1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тієї</a:t>
            </a:r>
            <a:r>
              <a:rPr lang="ru-RU" sz="2000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моделі</a:t>
            </a:r>
            <a:r>
              <a:rPr lang="ru-RU" sz="2000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життя</a:t>
            </a:r>
            <a:r>
              <a:rPr lang="ru-RU" sz="2000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яка </a:t>
            </a:r>
            <a:r>
              <a:rPr lang="ru-RU" sz="2000" dirty="0" err="1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була</a:t>
            </a:r>
            <a:r>
              <a:rPr lang="ru-RU" sz="2000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створена </a:t>
            </a:r>
            <a:r>
              <a:rPr lang="ru-RU" sz="2000" dirty="0" err="1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їхніми</a:t>
            </a:r>
            <a:r>
              <a:rPr lang="ru-RU" sz="2000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попередниками</a:t>
            </a:r>
            <a:r>
              <a:rPr lang="ru-RU" sz="2000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</a:t>
            </a:r>
            <a:endParaRPr lang="ru-RU" sz="2000" dirty="0">
              <a:ln w="18415" cmpd="sng">
                <a:solidFill>
                  <a:schemeClr val="tx1"/>
                </a:solidFill>
                <a:prstDash val="solid"/>
              </a:ln>
              <a:solidFill>
                <a:schemeClr val="tx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2050" name="Picture 2" descr="http://player.myshared.ru/955533/data/images/img2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564904"/>
            <a:ext cx="6858000" cy="4077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76551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User\Desktop\Рисунок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291" y="0"/>
            <a:ext cx="916329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4572000" cy="415498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ru-RU" sz="2400" dirty="0" err="1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Одяг</a:t>
            </a:r>
            <a:r>
              <a:rPr lang="ru-RU" sz="2400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sz="2400" dirty="0" err="1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зачіска</a:t>
            </a:r>
            <a:r>
              <a:rPr lang="ru-RU" sz="2400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sz="2400" dirty="0" err="1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своєрідний</a:t>
            </a:r>
            <a:r>
              <a:rPr lang="ru-RU" sz="2400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dirty="0" err="1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мовний</a:t>
            </a:r>
            <a:r>
              <a:rPr lang="ru-RU" sz="2400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код, </a:t>
            </a:r>
            <a:r>
              <a:rPr lang="ru-RU" sz="2400" dirty="0" err="1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музичні</a:t>
            </a:r>
            <a:r>
              <a:rPr lang="ru-RU" sz="2400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dirty="0" err="1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преференції</a:t>
            </a:r>
            <a:r>
              <a:rPr lang="ru-RU" sz="2400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dirty="0" err="1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стають</a:t>
            </a:r>
            <a:r>
              <a:rPr lang="ru-RU" sz="2400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dirty="0" err="1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характерними</a:t>
            </a:r>
            <a:r>
              <a:rPr lang="ru-RU" sz="2400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рисами </a:t>
            </a:r>
            <a:r>
              <a:rPr lang="ru-RU" sz="2400" dirty="0" err="1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поколіннєвої</a:t>
            </a:r>
            <a:r>
              <a:rPr lang="ru-RU" sz="2400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dirty="0" err="1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спільноти</a:t>
            </a:r>
            <a:r>
              <a:rPr lang="ru-RU" sz="2400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Феномен </a:t>
            </a:r>
            <a:r>
              <a:rPr lang="ru-RU" sz="2400" dirty="0" err="1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молодіжної</a:t>
            </a:r>
            <a:r>
              <a:rPr lang="ru-RU" sz="2400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dirty="0" err="1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революції</a:t>
            </a:r>
            <a:r>
              <a:rPr lang="ru-RU" sz="2400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dirty="0" err="1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полягає</a:t>
            </a:r>
            <a:r>
              <a:rPr lang="ru-RU" sz="2400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не </a:t>
            </a:r>
            <a:r>
              <a:rPr lang="ru-RU" sz="2400" dirty="0" err="1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стільки</a:t>
            </a:r>
            <a:r>
              <a:rPr lang="ru-RU" sz="2400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у </a:t>
            </a:r>
            <a:r>
              <a:rPr lang="ru-RU" sz="2400" dirty="0" err="1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поколіннєвих</a:t>
            </a:r>
            <a:r>
              <a:rPr lang="ru-RU" sz="2400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sz="2400" dirty="0" err="1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скільки</a:t>
            </a:r>
            <a:r>
              <a:rPr lang="ru-RU" sz="2400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у </a:t>
            </a:r>
            <a:r>
              <a:rPr lang="ru-RU" sz="2400" dirty="0" err="1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культурних</a:t>
            </a:r>
            <a:r>
              <a:rPr lang="ru-RU" sz="2400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dirty="0" err="1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відмінностях</a:t>
            </a:r>
            <a:r>
              <a:rPr lang="ru-RU" sz="2400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</a:t>
            </a:r>
            <a:r>
              <a:rPr lang="ru-RU" sz="2400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dirty="0" err="1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Події</a:t>
            </a:r>
            <a:r>
              <a:rPr lang="ru-RU" sz="2400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dirty="0" err="1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молодіжної</a:t>
            </a:r>
            <a:r>
              <a:rPr lang="ru-RU" sz="2400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dirty="0" err="1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революції</a:t>
            </a:r>
            <a:r>
              <a:rPr lang="ru-RU" sz="2400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60-х </a:t>
            </a:r>
            <a:r>
              <a:rPr lang="ru-RU" sz="2400" dirty="0" err="1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років</a:t>
            </a:r>
            <a:r>
              <a:rPr lang="ru-RU" sz="2400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dirty="0" err="1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діаметрально</a:t>
            </a:r>
            <a:r>
              <a:rPr lang="ru-RU" sz="2400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dirty="0" err="1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змінили</a:t>
            </a:r>
            <a:r>
              <a:rPr lang="ru-RU" sz="2400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характер </a:t>
            </a:r>
            <a:r>
              <a:rPr lang="ru-RU" sz="2400" dirty="0" err="1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наукових</a:t>
            </a:r>
            <a:r>
              <a:rPr lang="ru-RU" sz="2400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dirty="0" err="1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пошуків</a:t>
            </a:r>
            <a:r>
              <a:rPr lang="ru-RU" sz="2400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у </a:t>
            </a:r>
            <a:r>
              <a:rPr lang="ru-RU" sz="2400" dirty="0" err="1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суспільних</a:t>
            </a:r>
            <a:r>
              <a:rPr lang="ru-RU" sz="2400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науках.</a:t>
            </a:r>
            <a:endParaRPr lang="ru-RU" sz="2400" dirty="0">
              <a:ln w="18415" cmpd="sng">
                <a:solidFill>
                  <a:schemeClr val="tx1"/>
                </a:solidFill>
                <a:prstDash val="solid"/>
              </a:ln>
              <a:solidFill>
                <a:schemeClr val="tx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3074" name="Picture 2" descr="http://img-fotki.yandex.ru/get/6200/124069948.48/0_6a525_fbdc576e_ori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5826" y="3429000"/>
            <a:ext cx="4845821" cy="3234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i253.photobucket.com/albums/hh53/chiu_thienvu/cos/vocaloid/0804061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91" y="4285848"/>
            <a:ext cx="3962504" cy="2643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img-cdn.ntv.com.tr/gorsel/yasam/1920lerden-gunumuze-populer-tarzlar/punk,RUPfe7N2sUCCmQNK0kIrtw.jpg?mode=crop&amp;scale=both&amp;v=20140929145221000&amp;maxWidth=62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8189" y="703609"/>
            <a:ext cx="4423408" cy="2725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16661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Documents and Settings\www\Рабочий стол\Рисунок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-90264" y="0"/>
            <a:ext cx="932452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XX століття можна відзначити як найщедріше на молодіжні субкультури: хіпі, панки, рокери, металісти, футболь­ні фанати тощо. Причиною виникнення молодіжних субкультур с спроба </a:t>
            </a:r>
            <a:r>
              <a:rPr lang="uk-UA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само-</a:t>
            </a:r>
            <a:r>
              <a:rPr lang="uk-UA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реалізації молоді, бажання привернути до себе увагу оточення. Молодь бажає належати до якоїсь соціальної групи, водночас протиставляючи себе суспіль­ству. Субкультура дає їй можливість висловити свій протест дорослому сві­тові, і водночас готує до життя в ньому.</a:t>
            </a:r>
            <a:endParaRPr lang="ru-RU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4100" name="Picture 4" descr="http://otvet.imgsmail.ru/download/u_ac7728c0fdf8105c22c618d782849fe6_8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264" y="3338406"/>
            <a:ext cx="4014192" cy="3164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www.prdisk.ru/images/stilyagi_screenshot_1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2243" y="3348959"/>
            <a:ext cx="5038399" cy="3153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94775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Documents and Settings\www\Рабочий стол\Рисунок1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7226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79512" y="1196752"/>
            <a:ext cx="4104456" cy="489364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uk-UA" sz="2400" b="1" i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Стиляги</a:t>
            </a:r>
            <a:r>
              <a:rPr lang="uk-UA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— це радянська молодіжна субкультура, що існувала в другій половині 40-50-х років минулого століття. Представники цієї субкуль­тури своїм еталоном обрали американський спосіб життя і були проти стереотипів поведінки, нав’язаних </a:t>
            </a:r>
            <a:r>
              <a:rPr lang="uk-UA" sz="2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населеннюСРСР</a:t>
            </a:r>
            <a:r>
              <a:rPr lang="uk-UA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, проти одноманітності в одязі, стилі життя, музиці.</a:t>
            </a:r>
            <a:endParaRPr lang="ru-RU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465767" y="260648"/>
            <a:ext cx="221246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000" b="1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Стиляги</a:t>
            </a:r>
            <a:endParaRPr lang="ru-RU" sz="4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5122" name="Picture 2" descr="http://odnatakaya.ru/images/stories/imag/Moda/stil/chto-predstavlyala-soboj-subkultura-stilya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400437"/>
            <a:ext cx="4762500" cy="4486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64630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 descr="C:\Users\User\Desktop\Рисунок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19894"/>
            <a:ext cx="9252520" cy="6853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95536" y="117693"/>
            <a:ext cx="4347356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Перші стиляги носили широкі штани, мішкуваті піджаки, широкополі капелюхи, кольорові шкарпетки та червоні краватки. З часом їхній стиль змінився: з'явилися вузькі штани «дудочки»,зачіска «кок», вузенька </a:t>
            </a:r>
            <a:r>
              <a:rPr lang="uk-UA" sz="2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краватка-</a:t>
            </a:r>
            <a:r>
              <a:rPr lang="uk-UA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«оселедець», що зав’язується маленьким вузлом, та парасолька-тростинка. Стиляги надавали перевагу західній музиці: фокстроту, танго, рок-н-ролу.</a:t>
            </a:r>
            <a:endParaRPr lang="ru-RU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6146" name="Picture 2" descr="http://static.ngs.ru/cache/relax_files/events/042ee91b38e471ab4a53be93bcf84c70_600_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2892" y="3789040"/>
            <a:ext cx="4401108" cy="2934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s5.afisha.net/Afisha7Files/UGPhotos/090305120026/090826154049/p_f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2151" y="328150"/>
            <a:ext cx="4070329" cy="3227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16484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User\Desktop\Рисунок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8" name="Picture 2" descr="http://img-fotki.yandex.ru/get/4113/stas154.23/0_2fbf2_4b20ef4_X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" y="1268760"/>
            <a:ext cx="5649914" cy="4274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http://modscene.ru/wp-content/uploads/2010/11/Moscow-Jazz.jpg?b52f2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748817"/>
            <a:ext cx="4098515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123728" y="116632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sz="4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Стиляги</a:t>
            </a:r>
            <a:r>
              <a:rPr lang="uk-UA" sz="4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66"/>
                </a:solidFill>
              </a:rPr>
              <a:t> в </a:t>
            </a:r>
            <a:r>
              <a:rPr lang="uk-UA" sz="4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СРСР</a:t>
            </a:r>
            <a:endParaRPr lang="ru-RU" sz="4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06181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User\Desktop\Рисунок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240"/>
            <a:ext cx="9144000" cy="6840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899592" y="-89431"/>
            <a:ext cx="770485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dirty="0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Інша молодіжна субкультура Радянського Союзу — це </a:t>
            </a:r>
            <a:r>
              <a:rPr lang="uk-UA" sz="2400" i="1" dirty="0" err="1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бардівський</a:t>
            </a:r>
            <a:r>
              <a:rPr lang="uk-UA" sz="2400" i="1" dirty="0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рух. </a:t>
            </a:r>
            <a:r>
              <a:rPr lang="uk-UA" sz="2400" dirty="0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що з’явився у 1950-ті роки і </a:t>
            </a:r>
            <a:r>
              <a:rPr lang="uk-UA" sz="2400" dirty="0" err="1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розквів</a:t>
            </a:r>
            <a:r>
              <a:rPr lang="uk-UA" sz="2400" dirty="0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у 1970-ті. Він виник на основі студент­ських і туристичних пісень, що відрізнялися від офіційних, котрі лунали з державних радіостанцій і телебачення, особливою душевністю, лірикою, неформальним ставленням до людини та її почуттів. </a:t>
            </a:r>
            <a:r>
              <a:rPr lang="uk-UA" sz="2400" dirty="0" err="1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Бардівська</a:t>
            </a:r>
            <a:r>
              <a:rPr lang="uk-UA" sz="2400" dirty="0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пісня набу­ла надзвичайної популярності з поширенням магнітофона. </a:t>
            </a:r>
            <a:endParaRPr lang="ru-RU" sz="2400" dirty="0">
              <a:ln w="18415" cmpd="sng">
                <a:solidFill>
                  <a:schemeClr val="tx1"/>
                </a:solidFill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7170" name="Picture 2" descr="http://cs623621.vk.me/v623621026/3a833/pi0OFODH2X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5450" y="2957557"/>
            <a:ext cx="5753100" cy="3886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24627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</TotalTime>
  <Words>1042</Words>
  <Application>Microsoft Office PowerPoint</Application>
  <PresentationFormat>Экран (4:3)</PresentationFormat>
  <Paragraphs>34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11</cp:revision>
  <dcterms:created xsi:type="dcterms:W3CDTF">2015-09-13T05:35:25Z</dcterms:created>
  <dcterms:modified xsi:type="dcterms:W3CDTF">2015-09-13T07:40:21Z</dcterms:modified>
</cp:coreProperties>
</file>