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7"/>
  </p:notesMasterIdLst>
  <p:handoutMasterIdLst>
    <p:handoutMasterId r:id="rId28"/>
  </p:handoutMasterIdLst>
  <p:sldIdLst>
    <p:sldId id="303" r:id="rId2"/>
    <p:sldId id="307" r:id="rId3"/>
    <p:sldId id="293" r:id="rId4"/>
    <p:sldId id="257" r:id="rId5"/>
    <p:sldId id="256" r:id="rId6"/>
    <p:sldId id="274" r:id="rId7"/>
    <p:sldId id="301" r:id="rId8"/>
    <p:sldId id="273" r:id="rId9"/>
    <p:sldId id="258" r:id="rId10"/>
    <p:sldId id="277" r:id="rId11"/>
    <p:sldId id="278" r:id="rId12"/>
    <p:sldId id="279" r:id="rId13"/>
    <p:sldId id="315" r:id="rId14"/>
    <p:sldId id="283" r:id="rId15"/>
    <p:sldId id="304" r:id="rId16"/>
    <p:sldId id="314" r:id="rId17"/>
    <p:sldId id="310" r:id="rId18"/>
    <p:sldId id="311" r:id="rId19"/>
    <p:sldId id="312" r:id="rId20"/>
    <p:sldId id="313" r:id="rId21"/>
    <p:sldId id="309" r:id="rId22"/>
    <p:sldId id="284" r:id="rId23"/>
    <p:sldId id="280" r:id="rId24"/>
    <p:sldId id="306" r:id="rId25"/>
    <p:sldId id="308" r:id="rId2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615" autoAdjust="0"/>
    <p:restoredTop sz="86408" autoAdjust="0"/>
  </p:normalViewPr>
  <p:slideViewPr>
    <p:cSldViewPr>
      <p:cViewPr varScale="1">
        <p:scale>
          <a:sx n="91" d="100"/>
          <a:sy n="91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2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171CA-F24C-4DD3-BE58-7EF920B67089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76742-364E-4F63-A875-20BB30B4E7C7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7619D-F19C-4D4A-A697-9BA64F106E45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CA9ED7-0AA5-411F-AEAF-A7792D462058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A9ED7-0AA5-411F-AEAF-A7792D462058}" type="slidenum">
              <a:rPr lang="uk-UA" smtClean="0"/>
              <a:pPr/>
              <a:t>1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A9ED7-0AA5-411F-AEAF-A7792D462058}" type="slidenum">
              <a:rPr lang="uk-UA" smtClean="0"/>
              <a:pPr/>
              <a:t>5</a:t>
            </a:fld>
            <a:endParaRPr lang="uk-U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A9ED7-0AA5-411F-AEAF-A7792D462058}" type="slidenum">
              <a:rPr lang="uk-UA" smtClean="0"/>
              <a:pPr/>
              <a:t>8</a:t>
            </a:fld>
            <a:endParaRPr lang="uk-U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A9ED7-0AA5-411F-AEAF-A7792D462058}" type="slidenum">
              <a:rPr lang="uk-UA" smtClean="0"/>
              <a:pPr/>
              <a:t>16</a:t>
            </a:fld>
            <a:endParaRPr lang="uk-U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A9ED7-0AA5-411F-AEAF-A7792D462058}" type="slidenum">
              <a:rPr lang="uk-UA" smtClean="0"/>
              <a:pPr/>
              <a:t>17</a:t>
            </a:fld>
            <a:endParaRPr lang="uk-U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A9ED7-0AA5-411F-AEAF-A7792D462058}" type="slidenum">
              <a:rPr lang="uk-UA" smtClean="0"/>
              <a:pPr/>
              <a:t>18</a:t>
            </a:fld>
            <a:endParaRPr lang="uk-U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A9ED7-0AA5-411F-AEAF-A7792D462058}" type="slidenum">
              <a:rPr lang="uk-UA" smtClean="0"/>
              <a:pPr/>
              <a:t>24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2BC2DB-C988-472C-A448-518330DCBF38}" type="datetimeFigureOut">
              <a:rPr lang="uk-UA" smtClean="0"/>
              <a:pPr/>
              <a:t>11.11.2013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7D436B-D85A-48A7-916B-4A3D4D9C5D03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0.jpe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hyperlink" Target="http://dubanevychi.info/wp-content/uploads/2012/03/zym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0b7d0b8d0bcd0b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4632" cy="1728192"/>
          </a:xfrm>
        </p:spPr>
        <p:txBody>
          <a:bodyPr>
            <a:normAutofit/>
          </a:bodyPr>
          <a:lstStyle/>
          <a:p>
            <a:r>
              <a:rPr lang="uk-UA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uk-UA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uk-UA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28604"/>
            <a:ext cx="7377462" cy="6072230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r"/>
            <a:r>
              <a:rPr lang="uk-UA" sz="43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Ніколи не зробимо шкоди</a:t>
            </a:r>
          </a:p>
          <a:p>
            <a:pPr algn="r"/>
            <a:r>
              <a:rPr lang="uk-UA" sz="43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Ми пташці у нашім краю.</a:t>
            </a:r>
          </a:p>
          <a:p>
            <a:pPr algn="r"/>
            <a:r>
              <a:rPr lang="uk-UA" sz="43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Ми друзі і вірні, і щирі,</a:t>
            </a:r>
          </a:p>
          <a:p>
            <a:pPr algn="r"/>
            <a:r>
              <a:rPr lang="uk-UA" sz="43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Бо ми бережем повсякчас</a:t>
            </a:r>
          </a:p>
          <a:p>
            <a:pPr algn="r"/>
            <a:r>
              <a:rPr lang="uk-UA" sz="43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Пташок, що літають у вирій,</a:t>
            </a:r>
          </a:p>
          <a:p>
            <a:pPr algn="r"/>
            <a:r>
              <a:rPr lang="uk-UA" sz="43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І тих, що зимують у нас.</a:t>
            </a:r>
            <a:endParaRPr lang="uk-UA" sz="43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</a:rPr>
              <a:t>Грибочок</a:t>
            </a:r>
            <a:endParaRPr lang="uk-UA" sz="54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67000" y="1649412"/>
            <a:ext cx="38100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err="1" smtClean="0">
                <a:solidFill>
                  <a:srgbClr val="002060"/>
                </a:solidFill>
              </a:rPr>
              <a:t>Павлін</a:t>
            </a:r>
            <a:endParaRPr lang="uk-UA" sz="54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67000" y="2525712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</a:rPr>
              <a:t>Зима в Україні</a:t>
            </a:r>
            <a:endParaRPr lang="uk-UA" sz="54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49801" y="1600200"/>
            <a:ext cx="3644398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4929198"/>
            <a:ext cx="2143125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user\Desktop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user\Desktop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396" y="142852"/>
            <a:ext cx="1352550" cy="904875"/>
          </a:xfrm>
          <a:prstGeom prst="rect">
            <a:avLst/>
          </a:prstGeom>
          <a:noFill/>
        </p:spPr>
      </p:pic>
      <p:pic>
        <p:nvPicPr>
          <p:cNvPr id="9" name="Picture 4" descr="C:\Users\user\Desktop\images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</a:rPr>
              <a:t>Фантазія</a:t>
            </a:r>
            <a:endParaRPr lang="uk-UA" sz="5400" b="1" dirty="0">
              <a:solidFill>
                <a:srgbClr val="002060"/>
              </a:solidFill>
            </a:endParaRPr>
          </a:p>
        </p:txBody>
      </p:sp>
      <p:sp>
        <p:nvSpPr>
          <p:cNvPr id="12" name="Содержимое 2"/>
          <p:cNvSpPr>
            <a:spLocks noGrp="1"/>
          </p:cNvSpPr>
          <p:nvPr>
            <p:ph idx="1"/>
          </p:nvPr>
        </p:nvSpPr>
        <p:spPr>
          <a:xfrm>
            <a:off x="571472" y="178592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       </a:t>
            </a:r>
            <a:r>
              <a:rPr lang="uk-UA" b="1" dirty="0" smtClean="0"/>
              <a:t>Якщо підключити фантазію, то можна і спорудити щось більш оригінальне, наприклад, хатинку на курячих ніжках, ротонду з колонами або будинок-телефон. Основою такої конструкції буде каркас з рейок. Каркас обшивають водостійкою фанерою, кріпимо дно і накриваємо дахом. У стінах робимо отвори у вигляді високих вікон, дверей або у формі арок. Всі деталі такої годівниці для птахів перед складанням фарбуємо.</a:t>
            </a:r>
            <a:endParaRPr lang="uk-U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</a:rPr>
              <a:t>Фантазія</a:t>
            </a:r>
            <a:endParaRPr lang="uk-UA" sz="54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0"/>
            <a:ext cx="2786050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643422"/>
            <a:ext cx="25717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4357694"/>
            <a:ext cx="25717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1714488"/>
            <a:ext cx="28575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42" y="3143248"/>
            <a:ext cx="29289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dirty="0" smtClean="0">
                <a:solidFill>
                  <a:srgbClr val="002060"/>
                </a:solidFill>
              </a:rPr>
              <a:t>З підручних матеріалів</a:t>
            </a:r>
            <a:endParaRPr lang="uk-UA" sz="54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250033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500570"/>
            <a:ext cx="1785951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643050"/>
            <a:ext cx="235745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1643050"/>
            <a:ext cx="150019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4357695"/>
            <a:ext cx="164307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2532" name="Picture 2" descr="E:\Документи\просила\bird_border_for_websi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4114800" y="3352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695451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357298"/>
            <a:ext cx="1695451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1428728" y="1714488"/>
            <a:ext cx="6572296" cy="4071966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/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</a:t>
            </a: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Оригінальним і дуже популярною прикрасою для                           саду завжди були годівниці для птахів.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Якими бувають вуличні годівнички для птахів? Ще в         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недалекому минулому їх робили з  пакетів від молока, 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uk-UA" sz="4500" b="1" dirty="0" smtClean="0">
                <a:solidFill>
                  <a:srgbClr val="002060"/>
                </a:solidFill>
              </a:rPr>
              <a:t>           </a:t>
            </a: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сьогодні я  часто бачу зимові годівнички для птахів із пластикових пляшок.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Зима вже в самому розпалі і сніг сховав від птахів усю їжу до весни, тому саме час подбати про пташок і подумати про те, як зробити годівничку для птахів своїми руками.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Тут в картинках розповідається як зробити дуже просту і незвичайну годівницю з зерен: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</a:p>
          <a:p>
            <a:pPr marL="548640" marR="0" lvl="0" indent="-41148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4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Щоб приманити узимку птахів у ваш сад, досить повісити от такі саморобні кулі-годівниці для диких птахів на  дерево   чи кущ. Птахи будуть вам вдячні за ці додаткові джерела їжі,  особливо якщо природного корму недостатньо, а на вулиці дуже холодно!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uk-UA" sz="2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571472" y="0"/>
            <a:ext cx="8229600" cy="571480"/>
          </a:xfrm>
          <a:prstGeom prst="rect">
            <a:avLst/>
          </a:prstGeom>
        </p:spPr>
        <p:txBody>
          <a:bodyPr vert="horz" lIns="45720" tIns="0" rIns="45720" bIns="0" anchor="b">
            <a:normAutofit fontScale="85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1200" cap="all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Оригінально</a:t>
            </a:r>
            <a:endParaRPr kumimoji="0" lang="uk-UA" sz="5400" b="1" i="0" u="none" strike="noStrike" kern="1200" cap="all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2532" name="Picture 2" descr="E:\Документи\просила\bird_border_for_websi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4114800" y="3352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142852"/>
            <a:ext cx="8729634" cy="785818"/>
          </a:xfrm>
          <a:prstGeom prst="rect">
            <a:avLst/>
          </a:prstGeom>
        </p:spPr>
        <p:txBody>
          <a:bodyPr vert="horz" lIns="45720" tIns="0" rIns="45720" bIns="0" anchor="b">
            <a:normAutofit fontScale="450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uk-UA" sz="4400" b="1" i="0" u="none" strike="noStrike" kern="1200" cap="all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Годівнички для птахів: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1" i="0" u="none" strike="noStrike" kern="1200" cap="all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інструкція виготовлення</a:t>
            </a:r>
            <a:r>
              <a:rPr kumimoji="0" lang="uk-UA" sz="44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uk-UA" sz="4400" b="1" i="0" u="none" strike="noStrike" kern="1200" cap="all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uk-UA" sz="4800" b="1" i="0" u="none" strike="noStrike" kern="1200" cap="all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1214414" y="1714488"/>
            <a:ext cx="6786610" cy="4000528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Необхідні матеріали: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сало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грубий овес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горіхи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сухофрукти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насіння соняшника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дріт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старий тенісний м’яч чи щось подібне: його потрібно спочатку розрізати на 2 половини і зробити маленький круглий отвір на вершині, потім знову запечатати, обернувши кулю дротом навколо і скрутивши кінці дроту разом надійно.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якщо немає кулі, то підійде  склянка чи інші формочки.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3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садова мотузка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2532" name="Picture 2" descr="E:\Документи\просила\bird_border_for_websit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4114800" y="3352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357158" y="0"/>
            <a:ext cx="8229600" cy="785794"/>
          </a:xfrm>
          <a:prstGeom prst="rect">
            <a:avLst/>
          </a:prstGeom>
        </p:spPr>
        <p:txBody>
          <a:bodyPr vert="horz" lIns="45720" tIns="0" rIns="45720" bIns="0" anchor="b">
            <a:normAutofit lnSpcReduction="1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1200" cap="all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Починаємо</a:t>
            </a:r>
            <a:endParaRPr kumimoji="0" lang="uk-UA" sz="5400" b="1" i="0" u="none" strike="noStrike" kern="1200" cap="all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2071678"/>
            <a:ext cx="66437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Починаємо виготовлення годівниць для               птахів.  Помістіть сало в каструлю і розплавте його при низькій температурі (як на фото). У той час як сало тане, змішайте сухофрукти й горішки разом.</a:t>
            </a:r>
          </a:p>
          <a:p>
            <a:pPr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Додайте жменьку сухої їжі до розплавленого сала і змішайте їх разом. Сухі компоненти повинні бути всі добре змочені в салі.</a:t>
            </a:r>
          </a:p>
        </p:txBody>
      </p:sp>
      <p:pic>
        <p:nvPicPr>
          <p:cNvPr id="13" name="Рисунок 1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5214950"/>
            <a:ext cx="1785950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5072050"/>
            <a:ext cx="202406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2532" name="Picture 2" descr="E:\Документи\просила\bird_border_for_webs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4114800" y="3352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596" y="0"/>
            <a:ext cx="8229600" cy="642918"/>
          </a:xfrm>
          <a:prstGeom prst="rect">
            <a:avLst/>
          </a:prstGeom>
        </p:spPr>
        <p:txBody>
          <a:bodyPr vert="horz" lIns="45720" tIns="0" rIns="45720" bIns="0" anchor="b">
            <a:normAutofit fontScale="925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1200" cap="all" spc="0" normalizeH="0" baseline="0" noProof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Закінчуємо</a:t>
            </a:r>
            <a:endParaRPr kumimoji="0" lang="uk-UA" sz="5400" b="1" i="0" u="none" strike="noStrike" kern="1200" cap="all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Вставте провід у центр старої  кулі,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що ми заздалегідь підготували.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Провід повинен бути в довжину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більше чим куля.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Нижній кінець дроту, що буде занурений у кулю,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краще загнути у формі петлі.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Заповніть кулю сумішшю.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r>
              <a:rPr lang="uk-UA" sz="2400" b="1" dirty="0" smtClean="0">
                <a:solidFill>
                  <a:srgbClr val="002060"/>
                </a:solidFill>
              </a:rPr>
              <a:t> </a:t>
            </a: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Якщо кулі у вас не виявилося, то можна використовувати  склянку.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None/>
              <a:tabLst/>
              <a:defRPr/>
            </a:pPr>
            <a:endParaRPr kumimoji="0" lang="uk-UA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72074"/>
            <a:ext cx="214310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2532" name="Picture 2" descr="E:\Документи\просила\bird_border_for_webs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4114800" y="3352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2514600"/>
            <a:ext cx="648183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sz="4400" b="1" i="1" spc="50" dirty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ВІДГАДАЙ КРОСВОРД</a:t>
            </a:r>
            <a:endParaRPr lang="ru-RU" sz="4400" b="1" i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511" name="Рисунок 6" descr="сов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352800"/>
            <a:ext cx="1695450" cy="23352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512" name="Рисунок 7" descr="папуга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200400"/>
            <a:ext cx="2249488" cy="2671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2532" name="Picture 2" descr="E:\Документи\просила\bird_border_for_webs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4114800" y="3352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596" y="0"/>
            <a:ext cx="8229600" cy="642918"/>
          </a:xfrm>
          <a:prstGeom prst="rect">
            <a:avLst/>
          </a:prstGeom>
        </p:spPr>
        <p:txBody>
          <a:bodyPr vert="horz" lIns="45720" tIns="0" rIns="45720" bIns="0" anchor="b">
            <a:normAutofit fontScale="92500" lnSpcReduction="200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1200" cap="all" spc="0" normalizeH="0" baseline="0" noProof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Розвішуємо</a:t>
            </a:r>
            <a:endParaRPr kumimoji="0" lang="uk-UA" sz="5400" b="1" i="0" u="none" strike="noStrike" kern="1200" cap="all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71678"/>
            <a:ext cx="392909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857488" y="2000240"/>
            <a:ext cx="50006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Після того як суміш </a:t>
            </a:r>
          </a:p>
          <a:p>
            <a:pPr algn="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застигне можна </a:t>
            </a:r>
          </a:p>
          <a:p>
            <a:pPr algn="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видалити </a:t>
            </a:r>
          </a:p>
          <a:p>
            <a:pPr algn="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форму і розвісити</a:t>
            </a:r>
          </a:p>
          <a:p>
            <a:pPr algn="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 красиві </a:t>
            </a:r>
          </a:p>
          <a:p>
            <a:pPr algn="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годівнички для </a:t>
            </a:r>
          </a:p>
          <a:p>
            <a:pPr algn="r">
              <a:buNone/>
            </a:pPr>
            <a:r>
              <a:rPr lang="uk-UA" sz="2800" b="1" dirty="0" smtClean="0">
                <a:solidFill>
                  <a:srgbClr val="002060"/>
                </a:solidFill>
              </a:rPr>
              <a:t>птахів у саду</a:t>
            </a:r>
            <a:endParaRPr lang="uk-UA" sz="2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36868" name="Picture 2" descr="E:\Документи\просила\bird_border_for_webs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214414" y="1643050"/>
            <a:ext cx="7215238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>
              <a:lnSpc>
                <a:spcPct val="120000"/>
              </a:lnSpc>
            </a:pPr>
            <a:r>
              <a:rPr lang="uk-UA" sz="1600" b="1" dirty="0" smtClean="0">
                <a:solidFill>
                  <a:schemeClr val="bg1"/>
                </a:solidFill>
              </a:rPr>
              <a:t>     Зима  складний  період  в  житті  птахів. Дехто  відлітає у                           теплі та  багаті кормом краї, а ті, які залишилися зимувати потребують               найбільшої допомоги.</a:t>
            </a:r>
          </a:p>
          <a:p>
            <a:pPr indent="266700">
              <a:lnSpc>
                <a:spcPct val="120000"/>
              </a:lnSpc>
            </a:pPr>
            <a:r>
              <a:rPr lang="uk-UA" sz="1600" b="1" dirty="0" smtClean="0">
                <a:solidFill>
                  <a:schemeClr val="bg1"/>
                </a:solidFill>
              </a:rPr>
              <a:t>Справжнім  подарунком для  пернатих  є  годівнички, які  можна  виготовляти  з  різноманітних  матеріалів. Головне  </a:t>
            </a:r>
            <a:r>
              <a:rPr lang="uk-UA" sz="1600" b="1" dirty="0" err="1" smtClean="0">
                <a:solidFill>
                  <a:schemeClr val="bg1"/>
                </a:solidFill>
              </a:rPr>
              <a:t>пам</a:t>
            </a:r>
            <a:r>
              <a:rPr lang="en-US" sz="1600" b="1" dirty="0" smtClean="0">
                <a:solidFill>
                  <a:schemeClr val="bg1"/>
                </a:solidFill>
              </a:rPr>
              <a:t>’</a:t>
            </a:r>
            <a:r>
              <a:rPr lang="uk-UA" sz="1600" b="1" dirty="0" err="1" smtClean="0">
                <a:solidFill>
                  <a:schemeClr val="bg1"/>
                </a:solidFill>
              </a:rPr>
              <a:t>ятати</a:t>
            </a:r>
            <a:r>
              <a:rPr lang="uk-UA" sz="1600" b="1" dirty="0" smtClean="0">
                <a:solidFill>
                  <a:schemeClr val="bg1"/>
                </a:solidFill>
              </a:rPr>
              <a:t>, що  пташкам  буде  зручно.</a:t>
            </a:r>
          </a:p>
          <a:p>
            <a:pPr indent="266700">
              <a:lnSpc>
                <a:spcPct val="120000"/>
              </a:lnSpc>
            </a:pPr>
            <a:r>
              <a:rPr lang="uk-UA" sz="1600" b="1" dirty="0" smtClean="0">
                <a:solidFill>
                  <a:schemeClr val="bg1"/>
                </a:solidFill>
              </a:rPr>
              <a:t>Ми, насправді, не  байдужі  до  життя  цих  маленьких  беззахисних  створінь  і  тому дуже  організовано  приносимо  їжу  для них. За                   птахами  дуже  цікаво спостерігати.</a:t>
            </a:r>
          </a:p>
          <a:p>
            <a:pPr indent="266700">
              <a:lnSpc>
                <a:spcPct val="120000"/>
              </a:lnSpc>
            </a:pPr>
            <a:r>
              <a:rPr lang="uk-UA" sz="1600" b="1" dirty="0" smtClean="0">
                <a:solidFill>
                  <a:schemeClr val="bg1"/>
                </a:solidFill>
              </a:rPr>
              <a:t>Зробімо  простеньку  годівничку, </a:t>
            </a:r>
            <a:r>
              <a:rPr lang="uk-UA" sz="1600" b="1" dirty="0" err="1" smtClean="0">
                <a:solidFill>
                  <a:schemeClr val="bg1"/>
                </a:solidFill>
              </a:rPr>
              <a:t>наповнім</a:t>
            </a:r>
            <a:r>
              <a:rPr lang="uk-UA" sz="1600" b="1" dirty="0" smtClean="0">
                <a:solidFill>
                  <a:schemeClr val="bg1"/>
                </a:solidFill>
              </a:rPr>
              <a:t>  її  кормом  і  повішаймо  перед  своїм  вікном  і  переконаймося, яке  це  захоплююче  заняття!</a:t>
            </a:r>
          </a:p>
          <a:p>
            <a:pPr indent="266700">
              <a:lnSpc>
                <a:spcPct val="120000"/>
              </a:lnSpc>
            </a:pPr>
            <a:r>
              <a:rPr lang="uk-UA" sz="1600" b="1" dirty="0" smtClean="0">
                <a:solidFill>
                  <a:schemeClr val="bg1"/>
                </a:solidFill>
              </a:rPr>
              <a:t>Отже  ми переконані, що  навесні  наше  рідне  село  Тартаків                  зацвіте  весняним цвітом, заспіває  пташиним співом, а  ми  будемо цим милуватися!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Послідовність виготовлення</a:t>
            </a:r>
            <a:br>
              <a:rPr lang="uk-UA" b="1" dirty="0" smtClean="0">
                <a:solidFill>
                  <a:srgbClr val="002060"/>
                </a:solidFill>
              </a:rPr>
            </a:br>
            <a:r>
              <a:rPr lang="uk-UA" b="1" dirty="0" smtClean="0">
                <a:solidFill>
                  <a:srgbClr val="002060"/>
                </a:solidFill>
              </a:rPr>
              <a:t>годівниці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uk-UA" dirty="0" smtClean="0"/>
              <a:t> </a:t>
            </a:r>
            <a:endParaRPr lang="uk-UA" b="1" dirty="0" smtClean="0"/>
          </a:p>
          <a:p>
            <a:pPr>
              <a:buNone/>
            </a:pPr>
            <a:r>
              <a:rPr lang="uk-UA" sz="3800" b="1" dirty="0" smtClean="0"/>
              <a:t>          Заздалегідь прикиньте розміри отворів у стінах. Чим вони більші, тим крупніші пташки будуть прилітати до годівниці. Кожна зі своїми звичками.</a:t>
            </a:r>
          </a:p>
          <a:p>
            <a:pPr>
              <a:buNone/>
            </a:pPr>
            <a:r>
              <a:rPr lang="uk-UA" sz="3800" b="1" dirty="0" smtClean="0"/>
              <a:t>          Для фарбування годівниці можна використовувати  антисептики  різних кольорів. Проведіть експеримент: зробіть дві годівниці, одну пофарбовану в яскравий колір, іншу — в монохромний і повісьте поруч. Поспостерігайте, яка з них більше сподобатися птахам.</a:t>
            </a:r>
          </a:p>
          <a:p>
            <a:pPr>
              <a:buNone/>
            </a:pPr>
            <a:r>
              <a:rPr lang="uk-UA" sz="3800" b="1" dirty="0" smtClean="0"/>
              <a:t>          Способи кріплення «пташиної  їдальні» різні. Годівницю для птахів можна повість на гілку дерева або закріпити на стіні будинку. Головне вибрати таке місце, щоб воно було закрите від вітру і недоступно для кішок.</a:t>
            </a:r>
          </a:p>
          <a:p>
            <a:pPr>
              <a:buNone/>
            </a:pPr>
            <a:r>
              <a:rPr lang="uk-UA" sz="3800" b="1" dirty="0" smtClean="0"/>
              <a:t>          Якщо є ймовірність, що косі дощові струмені потраплятимуть на дно годівниці, зробіть в ньому декілька маленьких отворів.</a:t>
            </a:r>
          </a:p>
          <a:p>
            <a:pPr>
              <a:buNone/>
            </a:pPr>
            <a:r>
              <a:rPr lang="uk-UA" sz="3800" b="1" dirty="0" smtClean="0"/>
              <a:t>          Годівниці для птахів особливо потрібні в зимовий час, в період сильних морозів і снігопадів, коли знайти їм корм значно важче, ніж влітку. Зимова їдальня працюватиме і навесні, до тих пір, поки не проклюнеться перша зелень. Зерна, насіння і горіхи слід підсипати регулярно, інакше, виявивши кілька разів годівницю порожньою, птахи відлетять в інше місце.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</a:rPr>
              <a:t>  Найпростіше</a:t>
            </a:r>
            <a:endParaRPr lang="uk-UA" sz="5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uk-UA" b="1" dirty="0" smtClean="0"/>
              <a:t>                   Найпростіша у виготовленні дерев'яна  годівниця складається з фанерного дна з   бортиками і жорстких опор, на яких кріпиться дах. Бортики нехай будуть досить високими, щоб поривами осіннього вітру не здувало пшоно або насіння. А дах в саморобній годівниці — елемент обов'язковий, вона захищає корм від дощу і снігу. Зробити таку просту годівницю для птахів під силу кожному.</a:t>
            </a:r>
          </a:p>
          <a:p>
            <a:pPr>
              <a:buNone/>
            </a:pPr>
            <a:endParaRPr lang="uk-UA" dirty="0"/>
          </a:p>
        </p:txBody>
      </p:sp>
      <p:pic>
        <p:nvPicPr>
          <p:cNvPr id="8" name="Рисунок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221457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1071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Про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зимуючих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птахів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,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друже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,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пам’ятай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,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Годувати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взимку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їх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ти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не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забувай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.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Небагато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треба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їм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,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жменька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лиш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зерна,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Лиш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одна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і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не страшна буде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їм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зима.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Скільки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гине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взимку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їх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, аж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болить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душа,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Але в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серці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є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для них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крапелька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тепла.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В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теплий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край вони могли,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В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вирій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полетіть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,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Та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лишилися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з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людьми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Холоди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терпіть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.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привчіть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в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морози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їх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/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До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свого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вікна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,</a:t>
            </a:r>
            <a:b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</a:b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Щоб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весни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вам принесла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пісня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їх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 </a:t>
            </a:r>
            <a:r>
              <a:rPr lang="ru-RU" sz="2800" b="1" i="1" dirty="0" err="1" smtClean="0">
                <a:solidFill>
                  <a:srgbClr val="660066"/>
                </a:solidFill>
                <a:latin typeface="Comic Sans MS" pitchFamily="66" charset="0"/>
              </a:rPr>
              <a:t>дзвінка</a:t>
            </a:r>
            <a:r>
              <a:rPr lang="ru-RU" sz="2800" b="1" i="1" dirty="0" smtClean="0">
                <a:solidFill>
                  <a:srgbClr val="660066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3074" name="Picture 2" descr="C:\Users\user\Desktop\загруженное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143248"/>
            <a:ext cx="1643074" cy="1824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user\Desktop\загруженное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65310" y="0"/>
            <a:ext cx="1178688" cy="785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user\Desktop\загруженное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06" y="3429000"/>
            <a:ext cx="2071694" cy="2071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animBg="1"/>
      <p:bldP spid="30727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uk-UA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22532" name="Picture 2" descr="E:\Документи\просила\bird_border_for_websi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4114800" y="3352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10" name="Прямоугольник 9"/>
          <p:cNvSpPr/>
          <p:nvPr/>
        </p:nvSpPr>
        <p:spPr>
          <a:xfrm>
            <a:off x="1428728" y="2714620"/>
            <a:ext cx="67151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У кожного птаха свої переваги. Головне — не дати їм загинути в зимову холоднечу від голоду. А вони будуть нам за це вдячні і очистять наші сади навесні від шкідників.</a:t>
            </a:r>
          </a:p>
          <a:p>
            <a:pPr algn="ctr">
              <a:buNone/>
            </a:pPr>
            <a:r>
              <a:rPr lang="uk-UA" sz="2400" b="1" dirty="0" smtClean="0">
                <a:solidFill>
                  <a:srgbClr val="002060"/>
                </a:solidFill>
              </a:rPr>
              <a:t> Тепер ви знаєте, як зробити годівницю для птахів. Беріть пилку, молоток, цвяхи, підручні матеріали, і за справу</a:t>
            </a:r>
            <a:endParaRPr lang="uk-UA" sz="2400" b="1" dirty="0">
              <a:solidFill>
                <a:srgbClr val="002060"/>
              </a:solidFill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00034" y="1571612"/>
            <a:ext cx="8229600" cy="1143000"/>
          </a:xfrm>
          <a:prstGeom prst="rect">
            <a:avLst/>
          </a:prstGeo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5400" b="1" i="0" u="none" strike="noStrike" kern="1200" cap="all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Висновок</a:t>
            </a:r>
            <a:endParaRPr kumimoji="0" lang="uk-UA" sz="5400" b="1" i="0" u="none" strike="noStrike" kern="1200" cap="all" spc="0" normalizeH="0" baseline="0" noProof="0" dirty="0">
              <a:ln w="6350">
                <a:noFill/>
              </a:ln>
              <a:solidFill>
                <a:srgbClr val="002060"/>
              </a:soli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58" y="0"/>
          <a:ext cx="7572431" cy="6994642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994787"/>
                <a:gridCol w="605899"/>
                <a:gridCol w="601002"/>
                <a:gridCol w="605899"/>
                <a:gridCol w="605899"/>
                <a:gridCol w="605899"/>
                <a:gridCol w="605899"/>
                <a:gridCol w="605899"/>
                <a:gridCol w="603449"/>
                <a:gridCol w="602838"/>
                <a:gridCol w="556198"/>
                <a:gridCol w="578763"/>
              </a:tblGrid>
              <a:tr h="88839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І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Г</a:t>
                      </a:r>
                      <a:endParaRPr lang="uk-UA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У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Р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dirty="0"/>
                        <a:t> </a:t>
                      </a: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dirty="0"/>
                        <a:t> </a:t>
                      </a: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dirty="0"/>
                        <a:t> </a:t>
                      </a: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9525" cap="flat" cmpd="sng" algn="ctr">
                      <a:noFill/>
                      <a:prstDash val="solid"/>
                    </a:lnL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83132">
                <a:tc row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О</a:t>
                      </a:r>
                      <a:endParaRPr lang="uk-UA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Й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К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69471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Б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Д</a:t>
                      </a:r>
                      <a:endParaRPr lang="uk-UA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77701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В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І</a:t>
                      </a:r>
                      <a:endParaRPr lang="uk-UA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с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Я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н</a:t>
                      </a:r>
                      <a:endParaRPr lang="uk-UA" sz="28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+mn-ea"/>
                          <a:cs typeface="+mn-cs"/>
                        </a:rPr>
                        <a:t>к</a:t>
                      </a:r>
                      <a:endParaRPr lang="uk-UA" sz="2800" b="1" cap="all" spc="0" dirty="0" smtClean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А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170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о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В</a:t>
                      </a:r>
                      <a:endParaRPr lang="uk-UA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З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Calibri"/>
                          <a:cs typeface="Times New Roman"/>
                        </a:rPr>
                        <a:t>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dirty="0"/>
                        <a:t> </a:t>
                      </a: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6641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П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Ш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Н</a:t>
                      </a:r>
                      <a:endParaRPr lang="uk-UA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ч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+mn-lt"/>
                          <a:ea typeface="Calibri"/>
                          <a:cs typeface="Times New Roman"/>
                        </a:rPr>
                        <a:t>и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Й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B w="9525" cap="flat" cmpd="sng" algn="ctr">
                      <a:noFill/>
                      <a:prstDash val="solid"/>
                    </a:lnB>
                  </a:tcPr>
                </a:tc>
              </a:tr>
              <a:tr h="698223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Ю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И</a:t>
                      </a:r>
                      <a:endParaRPr lang="uk-UA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Й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 </a:t>
                      </a:r>
                      <a:endParaRPr lang="uk-UA" sz="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8" marR="47378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8" marR="47378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8" marR="4737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688398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С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Н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И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Ц</a:t>
                      </a:r>
                      <a:endParaRPr lang="uk-UA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І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 </a:t>
                      </a:r>
                      <a:endParaRPr lang="uk-UA" sz="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8" marR="47378" marT="0" marB="0">
                    <a:lnT w="9525" cap="flat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8" marR="47378" marT="0" marB="0"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588753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b="1" cap="all" spc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 </a:t>
                      </a:r>
                      <a:endParaRPr lang="uk-UA" sz="800" b="1" cap="all" spc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Д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none" spc="0" dirty="0">
                          <a:ln w="1905"/>
                          <a:gradFill>
                            <a:gsLst>
                              <a:gs pos="0">
                                <a:schemeClr val="accent6">
                                  <a:shade val="20000"/>
                                  <a:satMod val="200000"/>
                                </a:schemeClr>
                              </a:gs>
                              <a:gs pos="78000">
                                <a:schemeClr val="accent6">
                                  <a:tint val="90000"/>
                                  <a:shade val="89000"/>
                                  <a:satMod val="220000"/>
                                </a:schemeClr>
                              </a:gs>
                              <a:gs pos="100000">
                                <a:schemeClr val="accent6">
                                  <a:tint val="12000"/>
                                  <a:satMod val="25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innerShdw blurRad="69850" dist="43180" dir="5400000">
                              <a:srgbClr val="000000">
                                <a:alpha val="65000"/>
                              </a:srgbClr>
                            </a:innerShdw>
                          </a:effectLst>
                        </a:rPr>
                        <a:t>Я</a:t>
                      </a:r>
                      <a:endParaRPr lang="uk-UA" sz="2800" b="1" cap="none" spc="0" dirty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Т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762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 smtClean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  <a:latin typeface="Calibri"/>
                          <a:ea typeface="Calibri"/>
                          <a:cs typeface="Times New Roman"/>
                        </a:rPr>
                        <a:t>Е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2800" b="1" cap="all" spc="0" dirty="0">
                          <a:ln w="9000" cmpd="sng">
                            <a:solidFill>
                              <a:schemeClr val="accent4">
                                <a:shade val="50000"/>
                                <a:satMod val="120000"/>
                              </a:schemeClr>
                            </a:solidFill>
                            <a:prstDash val="solid"/>
                          </a:ln>
                          <a:gradFill>
                            <a:gsLst>
                              <a:gs pos="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  <a:gs pos="43000">
                                <a:schemeClr val="accent4">
                                  <a:satMod val="255000"/>
                                </a:schemeClr>
                              </a:gs>
                              <a:gs pos="48000">
                                <a:schemeClr val="accent4">
                                  <a:shade val="85000"/>
                                  <a:satMod val="255000"/>
                                </a:schemeClr>
                              </a:gs>
                              <a:gs pos="100000">
                                <a:schemeClr val="accent4">
                                  <a:shade val="20000"/>
                                  <a:satMod val="24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reflection blurRad="12700" stA="28000" endPos="45000" dist="1000" dir="5400000" sy="-100000" algn="bl" rotWithShape="0"/>
                          </a:effectLst>
                        </a:rPr>
                        <a:t>Л</a:t>
                      </a:r>
                      <a:endParaRPr lang="uk-UA" sz="2800" b="1" cap="all" spc="0" dirty="0">
                        <a:ln w="9000" cmpd="sng">
                          <a:solidFill>
                            <a:schemeClr val="accent4">
                              <a:shade val="50000"/>
                              <a:satMod val="120000"/>
                            </a:schemeClr>
                          </a:solidFill>
                          <a:prstDash val="solid"/>
                        </a:ln>
                        <a:gradFill>
                          <a:gsLst>
                            <a:gs pos="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  <a:gs pos="43000">
                              <a:schemeClr val="accent4">
                                <a:satMod val="255000"/>
                              </a:schemeClr>
                            </a:gs>
                            <a:gs pos="48000">
                              <a:schemeClr val="accent4">
                                <a:shade val="85000"/>
                                <a:satMod val="255000"/>
                              </a:schemeClr>
                            </a:gs>
                            <a:gs pos="100000">
                              <a:schemeClr val="accent4">
                                <a:shade val="20000"/>
                                <a:satMod val="24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reflection blurRad="12700" stA="28000" endPos="45000" dist="1000" dir="5400000" sy="-100000" algn="bl" rotWithShape="0"/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379" marR="47379" marT="0" marB="0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800" dirty="0"/>
                        <a:t> </a:t>
                      </a:r>
                      <a:endParaRPr lang="uk-UA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rgbClr val="007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Незабаром початок зими </a:t>
            </a:r>
            <a:endParaRPr lang="uk-UA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3714745" cy="49720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14744" y="1225689"/>
            <a:ext cx="49292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/>
              <a:t> </a:t>
            </a:r>
            <a:r>
              <a:rPr lang="uk-UA" sz="2400" b="1" dirty="0" smtClean="0">
                <a:solidFill>
                  <a:srgbClr val="2B056F"/>
                </a:solidFill>
              </a:rPr>
              <a:t>Життя людей нерозривно пов'язане з життям птахів. Птахами люди цікавилися завжди. Хто з нас не мріє злетіти високо в небо й подивитись на землю з висоти пташиного льоту? А кого не зачаровували пташині пісні? Птахів називають санітарами лісів, полів, садів. Вони знищують комах, поїдають насіння бур'янів, очищають природу від шкідників. Ось чому необхідно оберігати птахів, допомагати їм вижити в несприятливих умовах зими.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29600" cy="1000132"/>
          </a:xfrm>
        </p:spPr>
        <p:txBody>
          <a:bodyPr/>
          <a:lstStyle/>
          <a:p>
            <a:r>
              <a:rPr lang="uk-UA" b="1" dirty="0" smtClean="0">
                <a:solidFill>
                  <a:srgbClr val="002060"/>
                </a:solidFill>
              </a:rPr>
              <a:t>Годівнички для птахів</a:t>
            </a:r>
            <a:endParaRPr lang="uk-UA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143116"/>
            <a:ext cx="7572428" cy="4071966"/>
          </a:xfrm>
        </p:spPr>
        <p:txBody>
          <a:bodyPr>
            <a:normAutofit fontScale="92500"/>
          </a:bodyPr>
          <a:lstStyle/>
          <a:p>
            <a:r>
              <a:rPr lang="uk-UA" b="1" dirty="0" smtClean="0">
                <a:solidFill>
                  <a:srgbClr val="0070C0"/>
                </a:solidFill>
              </a:rPr>
              <a:t>Мета: поглибити знання учнів з теми «Обробка ДВП та фанери», навчити прийомам пиляння деревини і фанери, ознайомити з послідовністю виготовлення годівниць для птахів; </a:t>
            </a:r>
          </a:p>
          <a:p>
            <a:r>
              <a:rPr lang="uk-UA" b="1" dirty="0" smtClean="0">
                <a:solidFill>
                  <a:srgbClr val="0070C0"/>
                </a:solidFill>
              </a:rPr>
              <a:t>розвивати вміння та навички по обробці деревини  і фанери, уважність у роботі, творче мислення;</a:t>
            </a:r>
          </a:p>
          <a:p>
            <a:r>
              <a:rPr lang="uk-UA" b="1" dirty="0" smtClean="0">
                <a:solidFill>
                  <a:srgbClr val="0070C0"/>
                </a:solidFill>
              </a:rPr>
              <a:t>виховувати любов до природи, птахів, почуття відповідальності.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Взимку птахам не вистачає їжі. </a:t>
            </a:r>
            <a:b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uk-UA" dirty="0" smtClean="0">
                <a:solidFill>
                  <a:schemeClr val="accent2">
                    <a:lumMod val="50000"/>
                  </a:schemeClr>
                </a:solidFill>
              </a:rPr>
              <a:t>Тому люди їх підгодовують, насипаючи їжу в годівнички, виготовлені власноруч і цим допомагають крилатим друзям перезимувати.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28596" y="2571744"/>
            <a:ext cx="8715404" cy="3786214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</a:t>
            </a:r>
          </a:p>
          <a:p>
            <a:pPr>
              <a:buNone/>
            </a:pPr>
            <a:r>
              <a:rPr lang="uk-UA" dirty="0" smtClean="0"/>
              <a:t> </a:t>
            </a:r>
            <a:endParaRPr lang="uk-UA" sz="1400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>
              <a:solidFill>
                <a:srgbClr val="002060"/>
              </a:solidFill>
            </a:endParaRPr>
          </a:p>
          <a:p>
            <a:endParaRPr lang="uk-UA" dirty="0" smtClean="0"/>
          </a:p>
          <a:p>
            <a:endParaRPr lang="uk-UA" dirty="0"/>
          </a:p>
        </p:txBody>
      </p:sp>
      <p:pic>
        <p:nvPicPr>
          <p:cNvPr id="8" name="Содержимое 3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8"/>
            <a:ext cx="2071703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85728"/>
            <a:ext cx="178595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3" y="285729"/>
            <a:ext cx="185738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285729"/>
            <a:ext cx="1643075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214290"/>
            <a:ext cx="7000892" cy="928694"/>
          </a:xfrm>
        </p:spPr>
        <p:txBody>
          <a:bodyPr>
            <a:normAutofit fontScale="90000"/>
          </a:bodyPr>
          <a:lstStyle/>
          <a:p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uk-UA" sz="4400" dirty="0" smtClean="0">
                <a:solidFill>
                  <a:srgbClr val="002060"/>
                </a:solidFill>
              </a:rPr>
              <a:t> Птахи що зимують в Україні</a:t>
            </a:r>
            <a:endParaRPr lang="uk-UA" dirty="0"/>
          </a:p>
        </p:txBody>
      </p:sp>
      <p:pic>
        <p:nvPicPr>
          <p:cNvPr id="6" name="Содержимое 5" descr="win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8" name="Рисунок 7" descr="http://upload.wikimedia.org/wikipedia/commons/thumb/2/2b/Tawny_wiki_edit1.jpg/270px-Tawny_wiki_edit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212372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upload.wikimedia.org/wikipedia/commons/thumb/1/1b/Wrona_Siwa.jpg/275px-Wrona_Siw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4625" y="1928802"/>
            <a:ext cx="26193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t1.gstatic.com/images?q=tbn:ANd9GcQ6UbcnP8lL2VZCeOQhrtWXLAxRV1EcozexdipJc4SolMtXcbFU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1785926"/>
            <a:ext cx="21621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upload.wikimedia.org/wikipedia/commons/thumb/6/6f/Dendrocopos_major_2_(Martin_Mecnarowski).jpg/265px-Dendrocopos_major_2_(Martin_Mecnarowski)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19875" y="4797152"/>
            <a:ext cx="2524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Обыкновенный зимородок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933056"/>
            <a:ext cx="26193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upload.wikimedia.org/wikipedia/commons/thumb/2/24/Columba_livia.jpg/258px-Columba_livia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4365104"/>
            <a:ext cx="245745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upload.wikimedia.org/wikipedia/commons/thumb/3/36/Parus_major_male.jpg/250px-Parus_major_male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27984" y="3933056"/>
            <a:ext cx="23812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www.chl.kiev.ua/95/ANIMAL/BIRD/Snegir3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24800" y="3286124"/>
            <a:ext cx="1219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ua.textreferat.com/images/referats/1050/image010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86314" y="2071678"/>
            <a:ext cx="19050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3786182" y="357166"/>
            <a:ext cx="48821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rgbClr val="002060"/>
                </a:solidFill>
              </a:rPr>
              <a:t>Птахи що зимують в Україні</a:t>
            </a:r>
            <a:endParaRPr lang="uk-UA" sz="2800" b="1" dirty="0"/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429625" cy="928688"/>
          </a:xfrm>
        </p:spPr>
        <p:txBody>
          <a:bodyPr>
            <a:normAutofit/>
          </a:bodyPr>
          <a:lstStyle/>
          <a:p>
            <a:pPr eaLnBrk="1" hangingPunct="1"/>
            <a:r>
              <a:rPr lang="uk-UA" sz="4800" dirty="0" smtClean="0"/>
              <a:t>   </a:t>
            </a:r>
            <a:r>
              <a:rPr lang="uk-UA" sz="5400" dirty="0" smtClean="0">
                <a:solidFill>
                  <a:srgbClr val="002060"/>
                </a:solidFill>
              </a:rPr>
              <a:t>Пташина архітектура</a:t>
            </a:r>
            <a:endParaRPr lang="ru-RU" sz="5400" dirty="0" smtClean="0">
              <a:solidFill>
                <a:srgbClr val="002060"/>
              </a:solidFill>
            </a:endParaRPr>
          </a:p>
        </p:txBody>
      </p:sp>
      <p:pic>
        <p:nvPicPr>
          <p:cNvPr id="6147" name="Picture 5" descr="C:\Program Files\Microsoft Office\MEDIA\OFFICE12\Lines\BD21427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1440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C:\Program Files\Microsoft Office\MEDIA\OFFICE12\Lines\BD21427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781800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C:\Program Files\Microsoft Office\MEDIA\OFFICE12\Lines\BD21427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0"/>
            <a:ext cx="114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 descr="C:\Program Files\Microsoft Office\MEDIA\OFFICE12\Lines\BD21427_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29701" y="0"/>
            <a:ext cx="114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Вертикальный свиток 12"/>
          <p:cNvSpPr/>
          <p:nvPr/>
        </p:nvSpPr>
        <p:spPr>
          <a:xfrm>
            <a:off x="4429126" y="1071563"/>
            <a:ext cx="4857751" cy="5429250"/>
          </a:xfrm>
          <a:prstGeom prst="verticalScroll">
            <a:avLst/>
          </a:prstGeom>
          <a:blipFill dpi="0" rotWithShape="1">
            <a:blip r:embed="rId5">
              <a:alphaModFix amt="25000"/>
            </a:blip>
            <a:srcRect/>
            <a:tile tx="0" ty="0" sx="100000" sy="100000" flip="none" algn="tl"/>
          </a:blip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uk-UA" sz="2000" dirty="0">
              <a:solidFill>
                <a:srgbClr val="2B056F"/>
              </a:solidFill>
            </a:endParaRPr>
          </a:p>
          <a:p>
            <a:pPr>
              <a:defRPr/>
            </a:pPr>
            <a:endParaRPr lang="uk-UA" sz="2000" dirty="0">
              <a:solidFill>
                <a:srgbClr val="2B056F"/>
              </a:solidFill>
            </a:endParaRPr>
          </a:p>
          <a:p>
            <a:pPr>
              <a:defRPr/>
            </a:pPr>
            <a:r>
              <a:rPr lang="uk-UA" sz="2000" dirty="0">
                <a:solidFill>
                  <a:srgbClr val="2B056F"/>
                </a:solidFill>
              </a:rPr>
              <a:t>      </a:t>
            </a:r>
            <a:endParaRPr lang="ru-RU" sz="2000" dirty="0">
              <a:solidFill>
                <a:srgbClr val="2B056F"/>
              </a:solidFill>
            </a:endParaRPr>
          </a:p>
          <a:p>
            <a:pPr>
              <a:defRPr/>
            </a:pPr>
            <a:r>
              <a:rPr lang="uk-UA" sz="2000" dirty="0">
                <a:solidFill>
                  <a:srgbClr val="2B056F"/>
                </a:solidFill>
              </a:rPr>
              <a:t> </a:t>
            </a:r>
            <a:endParaRPr lang="ru-RU" sz="2000" dirty="0">
              <a:solidFill>
                <a:srgbClr val="2B056F"/>
              </a:solidFill>
            </a:endParaRPr>
          </a:p>
          <a:p>
            <a:pPr>
              <a:defRPr/>
            </a:pPr>
            <a:r>
              <a:rPr lang="uk-UA" sz="2000" dirty="0"/>
              <a:t> </a:t>
            </a:r>
            <a:endParaRPr lang="ru-RU" sz="2000" dirty="0"/>
          </a:p>
        </p:txBody>
      </p:sp>
      <p:sp>
        <p:nvSpPr>
          <p:cNvPr id="6152" name="Rectangle 14"/>
          <p:cNvSpPr>
            <a:spLocks noChangeArrowheads="1"/>
          </p:cNvSpPr>
          <p:nvPr/>
        </p:nvSpPr>
        <p:spPr bwMode="auto">
          <a:xfrm>
            <a:off x="5143500" y="1714501"/>
            <a:ext cx="3429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0850" eaLnBrk="0" hangingPunct="0"/>
            <a:r>
              <a:rPr lang="uk-UA" sz="2000" dirty="0">
                <a:solidFill>
                  <a:srgbClr val="2B056F"/>
                </a:solidFill>
                <a:latin typeface="Calibri" pitchFamily="34" charset="0"/>
                <a:cs typeface="Times New Roman" pitchFamily="18" charset="0"/>
              </a:rPr>
              <a:t> На початку листопада прийшов час поклопотатися про наших пернатих друзів – птахів, і виготовити для них годівницю. Звичайно, можна узяти порожній молочний пакет або пластикову пляшку і спорудити «швидку» годівничку, та пернаті, боюся, образяться. </a:t>
            </a:r>
            <a:r>
              <a:rPr lang="uk-UA" sz="2000" dirty="0" smtClean="0">
                <a:solidFill>
                  <a:srgbClr val="2B056F"/>
                </a:solidFill>
                <a:latin typeface="Calibri" pitchFamily="34" charset="0"/>
                <a:cs typeface="Times New Roman" pitchFamily="18" charset="0"/>
              </a:rPr>
              <a:t>Зробити </a:t>
            </a:r>
            <a:r>
              <a:rPr lang="uk-UA" sz="2000" dirty="0">
                <a:solidFill>
                  <a:srgbClr val="2B056F"/>
                </a:solidFill>
                <a:latin typeface="Calibri" pitchFamily="34" charset="0"/>
                <a:cs typeface="Times New Roman" pitchFamily="18" charset="0"/>
              </a:rPr>
              <a:t>велику, багатофункціональну годівницю яка буде служити птахам не один рік і не тільки взимку, а і в інші пори року. </a:t>
            </a:r>
            <a:endParaRPr lang="uk-UA" sz="2000" dirty="0">
              <a:solidFill>
                <a:srgbClr val="2B056F"/>
              </a:solidFill>
              <a:latin typeface="Calibri" pitchFamily="34" charset="0"/>
            </a:endParaRPr>
          </a:p>
        </p:txBody>
      </p:sp>
      <p:pic>
        <p:nvPicPr>
          <p:cNvPr id="6154" name="Рисунок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42918"/>
            <a:ext cx="2767013" cy="2987675"/>
          </a:xfrm>
          <a:prstGeom prst="rect">
            <a:avLst/>
          </a:prstGeom>
          <a:noFill/>
        </p:spPr>
      </p:pic>
      <p:pic>
        <p:nvPicPr>
          <p:cNvPr id="6155" name="Рисунок 1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285784" y="3481387"/>
            <a:ext cx="3078163" cy="3376613"/>
          </a:xfrm>
          <a:prstGeom prst="rect">
            <a:avLst/>
          </a:prstGeom>
          <a:noFill/>
        </p:spPr>
      </p:pic>
      <p:pic>
        <p:nvPicPr>
          <p:cNvPr id="6157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97090" y="3492501"/>
            <a:ext cx="3127375" cy="3213100"/>
          </a:xfrm>
          <a:prstGeom prst="rect">
            <a:avLst/>
          </a:prstGeom>
          <a:noFill/>
        </p:spPr>
      </p:pic>
      <p:pic>
        <p:nvPicPr>
          <p:cNvPr id="2" name="Рисунок 72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66950" y="719139"/>
            <a:ext cx="2865439" cy="2889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13" grpId="0" animBg="1"/>
      <p:bldP spid="615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uk-UA" sz="5400" dirty="0" smtClean="0">
                <a:solidFill>
                  <a:srgbClr val="002060"/>
                </a:solidFill>
              </a:rPr>
              <a:t/>
            </a:r>
            <a:br>
              <a:rPr lang="uk-UA" sz="5400" dirty="0" smtClean="0">
                <a:solidFill>
                  <a:srgbClr val="002060"/>
                </a:solidFill>
              </a:rPr>
            </a:br>
            <a:r>
              <a:rPr lang="uk-UA" sz="5400" b="1" dirty="0" smtClean="0">
                <a:solidFill>
                  <a:srgbClr val="002060"/>
                </a:solidFill>
              </a:rPr>
              <a:t>Макети годівниць</a:t>
            </a:r>
            <a:br>
              <a:rPr lang="uk-UA" sz="5400" b="1" dirty="0" smtClean="0">
                <a:solidFill>
                  <a:srgbClr val="002060"/>
                </a:solidFill>
              </a:rPr>
            </a:br>
            <a:endParaRPr lang="uk-UA" sz="54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121442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5" y="1214422"/>
            <a:ext cx="164307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3" y="1285860"/>
            <a:ext cx="171451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9" y="1285860"/>
            <a:ext cx="123825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57" y="1285860"/>
            <a:ext cx="135732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5" y="3143248"/>
            <a:ext cx="1571636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4545" y="3143248"/>
            <a:ext cx="164307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57685" y="3143248"/>
            <a:ext cx="1071571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43636" y="3143248"/>
            <a:ext cx="114300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72397" y="3143248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71538" y="4929198"/>
            <a:ext cx="164307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86116" y="5000636"/>
            <a:ext cx="185738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dubanevychi.info/wp-content/uploads/2012/03/zym1-300x170.jpg">
            <a:hlinkClick r:id="rId14"/>
          </p:cNvPr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86446" y="4929198"/>
            <a:ext cx="235745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897</TotalTime>
  <Words>910</Words>
  <Application>Microsoft Office PowerPoint</Application>
  <PresentationFormat>Экран (4:3)</PresentationFormat>
  <Paragraphs>172</Paragraphs>
  <Slides>25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  </vt:lpstr>
      <vt:lpstr>Слайд 2</vt:lpstr>
      <vt:lpstr>Слайд 3</vt:lpstr>
      <vt:lpstr>Незабаром початок зими </vt:lpstr>
      <vt:lpstr>Годівнички для птахів</vt:lpstr>
      <vt:lpstr>              Взимку птахам не вистачає їжі.  Тому люди їх підгодовують, насипаючи їжу в годівнички, виготовлені власноруч і цим допомагають крилатим друзям перезимувати.  </vt:lpstr>
      <vt:lpstr>  Птахи що зимують в Україні</vt:lpstr>
      <vt:lpstr>   Пташина архітектура</vt:lpstr>
      <vt:lpstr> Макети годівниць </vt:lpstr>
      <vt:lpstr>Грибочок</vt:lpstr>
      <vt:lpstr>Павлін</vt:lpstr>
      <vt:lpstr>Зима в Україні</vt:lpstr>
      <vt:lpstr>Фантазія</vt:lpstr>
      <vt:lpstr>Фантазія</vt:lpstr>
      <vt:lpstr>З підручних матеріалів</vt:lpstr>
      <vt:lpstr>Слайд 16</vt:lpstr>
      <vt:lpstr>Слайд 17</vt:lpstr>
      <vt:lpstr>Слайд 18</vt:lpstr>
      <vt:lpstr>Слайд 19</vt:lpstr>
      <vt:lpstr>Слайд 20</vt:lpstr>
      <vt:lpstr>Слайд 21</vt:lpstr>
      <vt:lpstr>Послідовність виготовлення годівниці</vt:lpstr>
      <vt:lpstr>  Найпростіше</vt:lpstr>
      <vt:lpstr>Про зимуючих птахів, друже, пам’ятай, Годувати взимку їх ти не забувай. Небагато треба їм, жменька лиш зерна, Лиш одна і не страшна буде їм зима. Скільки гине взимку їх, аж болить душа, Але в серці є для них крапелька тепла. В теплий край вони могли, В вирій полетіть, Та лишилися з людьми Холоди терпіть. привчіть в морози їх До свого вікна, Щоб весни вам принесла пісня їх дзвінка.</vt:lpstr>
      <vt:lpstr>Слайд 25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Годівнички для птахів</dc:title>
  <dc:creator>user</dc:creator>
  <cp:lastModifiedBy>user</cp:lastModifiedBy>
  <cp:revision>90</cp:revision>
  <dcterms:created xsi:type="dcterms:W3CDTF">2013-10-21T11:19:45Z</dcterms:created>
  <dcterms:modified xsi:type="dcterms:W3CDTF">2013-11-11T19:11:22Z</dcterms:modified>
</cp:coreProperties>
</file>