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075" y="1484784"/>
            <a:ext cx="857234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Тарас Шевченко</a:t>
            </a:r>
          </a:p>
          <a:p>
            <a:endParaRPr lang="uk-UA" sz="3600" dirty="0" smtClean="0">
              <a:solidFill>
                <a:srgbClr val="006600"/>
              </a:solidFill>
              <a:latin typeface="Georgia" pitchFamily="18" charset="0"/>
            </a:endParaRPr>
          </a:p>
          <a:p>
            <a:pPr algn="ctr"/>
            <a:r>
              <a:rPr lang="uk-UA" sz="4000" b="1" dirty="0" smtClean="0">
                <a:solidFill>
                  <a:srgbClr val="006600"/>
                </a:solidFill>
                <a:latin typeface="Georgia" pitchFamily="18" charset="0"/>
              </a:rPr>
              <a:t>«Зоре моя </a:t>
            </a:r>
            <a:r>
              <a:rPr lang="uk-UA" sz="4000" b="1" dirty="0" err="1" smtClean="0">
                <a:solidFill>
                  <a:srgbClr val="006600"/>
                </a:solidFill>
                <a:latin typeface="Georgia" pitchFamily="18" charset="0"/>
              </a:rPr>
              <a:t>вечірняя</a:t>
            </a:r>
            <a:r>
              <a:rPr lang="uk-UA" sz="4000" b="1" dirty="0" smtClean="0">
                <a:solidFill>
                  <a:srgbClr val="006600"/>
                </a:solidFill>
                <a:latin typeface="Georgia" pitchFamily="18" charset="0"/>
              </a:rPr>
              <a:t>…»</a:t>
            </a:r>
          </a:p>
          <a:p>
            <a:endParaRPr lang="uk-UA" sz="4000" b="1" dirty="0" smtClean="0">
              <a:solidFill>
                <a:srgbClr val="990000"/>
              </a:solidFill>
              <a:latin typeface="Georgia" pitchFamily="18" charset="0"/>
            </a:endParaRPr>
          </a:p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Georgia" pitchFamily="18" charset="0"/>
              </a:rPr>
              <a:t>«Сонце заходить, гори чорніють»</a:t>
            </a:r>
            <a:endParaRPr lang="uk-UA" sz="36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89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1053" y="332656"/>
            <a:ext cx="5027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  <a:latin typeface="Georgia" pitchFamily="18" charset="0"/>
              </a:rPr>
              <a:t>Словникова робота</a:t>
            </a:r>
            <a:endParaRPr lang="uk-UA" sz="36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885933"/>
            <a:ext cx="379302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зійди</a:t>
            </a:r>
          </a:p>
          <a:p>
            <a:r>
              <a:rPr lang="uk-UA" sz="4400" b="1" dirty="0">
                <a:solidFill>
                  <a:srgbClr val="FF0000"/>
                </a:solidFill>
                <a:latin typeface="Georgia" pitchFamily="18" charset="0"/>
              </a:rPr>
              <a:t>н</a:t>
            </a:r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еволя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позичає</a:t>
            </a:r>
          </a:p>
          <a:p>
            <a:r>
              <a:rPr lang="uk-UA" sz="4400" b="1" dirty="0">
                <a:solidFill>
                  <a:srgbClr val="FF0000"/>
                </a:solidFill>
                <a:latin typeface="Georgia" pitchFamily="18" charset="0"/>
              </a:rPr>
              <a:t>р</a:t>
            </a:r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озпустила </a:t>
            </a:r>
          </a:p>
          <a:p>
            <a:r>
              <a:rPr lang="uk-UA" sz="4400" b="1" dirty="0">
                <a:solidFill>
                  <a:srgbClr val="FF0000"/>
                </a:solidFill>
                <a:latin typeface="Georgia" pitchFamily="18" charset="0"/>
              </a:rPr>
              <a:t>р</a:t>
            </a:r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озіслала</a:t>
            </a:r>
          </a:p>
          <a:p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віти</a:t>
            </a:r>
          </a:p>
          <a:p>
            <a:endParaRPr lang="uk-UA" dirty="0" smtClean="0"/>
          </a:p>
          <a:p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970313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7079" y="332656"/>
            <a:ext cx="5509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9900"/>
                </a:solidFill>
                <a:latin typeface="Georgia" pitchFamily="18" charset="0"/>
              </a:rPr>
              <a:t>Гра «Добери риму»</a:t>
            </a:r>
            <a:endParaRPr lang="uk-UA" sz="4000" b="1" dirty="0">
              <a:solidFill>
                <a:srgbClr val="0099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84784"/>
            <a:ext cx="859882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latin typeface="Georgia" pitchFamily="18" charset="0"/>
              </a:rPr>
              <a:t> </a:t>
            </a:r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горою</a:t>
            </a:r>
            <a:r>
              <a:rPr lang="uk-UA" sz="4400" b="1" dirty="0" smtClean="0">
                <a:latin typeface="Georgia" pitchFamily="18" charset="0"/>
              </a:rPr>
              <a:t> </a:t>
            </a:r>
            <a:r>
              <a:rPr lang="uk-UA" sz="4400" b="1" dirty="0" smtClean="0">
                <a:solidFill>
                  <a:srgbClr val="7030A0"/>
                </a:solidFill>
                <a:latin typeface="Georgia" pitchFamily="18" charset="0"/>
              </a:rPr>
              <a:t>– тобою</a:t>
            </a:r>
          </a:p>
          <a:p>
            <a:endParaRPr lang="uk-UA" sz="4400" b="1" dirty="0" smtClean="0">
              <a:latin typeface="Georgia" pitchFamily="18" charset="0"/>
            </a:endParaRPr>
          </a:p>
          <a:p>
            <a:r>
              <a:rPr lang="uk-UA" sz="4400" b="1" dirty="0">
                <a:solidFill>
                  <a:srgbClr val="FF0000"/>
                </a:solidFill>
                <a:latin typeface="Georgia" pitchFamily="18" charset="0"/>
              </a:rPr>
              <a:t>с</a:t>
            </a:r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ідає</a:t>
            </a:r>
            <a:r>
              <a:rPr lang="uk-UA" sz="4400" b="1" dirty="0" smtClean="0">
                <a:latin typeface="Georgia" pitchFamily="18" charset="0"/>
              </a:rPr>
              <a:t> – </a:t>
            </a:r>
            <a:r>
              <a:rPr lang="uk-UA" sz="4400" b="1" dirty="0" smtClean="0">
                <a:solidFill>
                  <a:srgbClr val="FFC000"/>
                </a:solidFill>
                <a:latin typeface="Georgia" pitchFamily="18" charset="0"/>
              </a:rPr>
              <a:t>позичає</a:t>
            </a:r>
          </a:p>
          <a:p>
            <a:endParaRPr lang="uk-UA" sz="4400" b="1" dirty="0" smtClean="0">
              <a:latin typeface="Georgia" pitchFamily="18" charset="0"/>
            </a:endParaRPr>
          </a:p>
          <a:p>
            <a:r>
              <a:rPr lang="uk-UA" sz="4400" b="1" dirty="0">
                <a:solidFill>
                  <a:srgbClr val="FF0000"/>
                </a:solidFill>
                <a:latin typeface="Georgia" pitchFamily="18" charset="0"/>
              </a:rPr>
              <a:t>р</a:t>
            </a:r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озпустились</a:t>
            </a:r>
            <a:r>
              <a:rPr lang="uk-UA" sz="4400" b="1" dirty="0" smtClean="0">
                <a:latin typeface="Georgia" pitchFamily="18" charset="0"/>
              </a:rPr>
              <a:t>  - </a:t>
            </a:r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похилилась</a:t>
            </a:r>
            <a:endParaRPr lang="uk-UA" sz="44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65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2" y="4412"/>
            <a:ext cx="9149892" cy="685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6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" y="0"/>
            <a:ext cx="9141143" cy="6860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404664"/>
            <a:ext cx="5027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Словникова робота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1556792"/>
            <a:ext cx="34179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</a:t>
            </a:r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ихне </a:t>
            </a:r>
          </a:p>
          <a:p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н</a:t>
            </a:r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іміє </a:t>
            </a:r>
          </a:p>
          <a:p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о</a:t>
            </a:r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дпочине</a:t>
            </a:r>
          </a:p>
          <a:p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л</a:t>
            </a:r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ину </a:t>
            </a:r>
          </a:p>
          <a:p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г</a:t>
            </a:r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адаю </a:t>
            </a:r>
          </a:p>
          <a:p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д</a:t>
            </a:r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уму</a:t>
            </a:r>
            <a:endParaRPr lang="uk-UA" sz="4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0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" y="-2145"/>
            <a:ext cx="9141143" cy="6860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260648"/>
            <a:ext cx="5573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>
                <a:solidFill>
                  <a:srgbClr val="990000"/>
                </a:solidFill>
                <a:latin typeface="Georgia" pitchFamily="18" charset="0"/>
              </a:rPr>
              <a:t>Хвилинка художника</a:t>
            </a:r>
            <a:endParaRPr lang="uk-UA" sz="3600" b="1" dirty="0">
              <a:solidFill>
                <a:srgbClr val="990000"/>
              </a:solidFill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282" y="906979"/>
            <a:ext cx="3189734" cy="2132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6979"/>
            <a:ext cx="3048000" cy="21325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796" y="3786632"/>
            <a:ext cx="2437568" cy="1956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86" y="3336167"/>
            <a:ext cx="2114670" cy="2857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618" y="3336167"/>
            <a:ext cx="20383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28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909" y="836712"/>
            <a:ext cx="8254183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Свою Україну любіть,</a:t>
            </a:r>
          </a:p>
          <a:p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Любіть її. Бо </a:t>
            </a:r>
            <a:r>
              <a:rPr lang="uk-UA" sz="4400" b="1" dirty="0" err="1" smtClean="0">
                <a:solidFill>
                  <a:srgbClr val="006600"/>
                </a:solidFill>
                <a:latin typeface="Georgia" pitchFamily="18" charset="0"/>
              </a:rPr>
              <a:t>время</a:t>
            </a:r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 люте.</a:t>
            </a:r>
          </a:p>
          <a:p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В останню </a:t>
            </a:r>
            <a:r>
              <a:rPr lang="uk-UA" sz="4400" b="1" dirty="0" err="1" smtClean="0">
                <a:solidFill>
                  <a:srgbClr val="006600"/>
                </a:solidFill>
                <a:latin typeface="Georgia" pitchFamily="18" charset="0"/>
              </a:rPr>
              <a:t>тяжкую</a:t>
            </a:r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 </a:t>
            </a:r>
            <a:r>
              <a:rPr lang="uk-UA" sz="4400" b="1" dirty="0" err="1" smtClean="0">
                <a:solidFill>
                  <a:srgbClr val="006600"/>
                </a:solidFill>
                <a:latin typeface="Georgia" pitchFamily="18" charset="0"/>
              </a:rPr>
              <a:t>минуту</a:t>
            </a:r>
            <a:endParaRPr lang="uk-UA" sz="4400" b="1" dirty="0" smtClean="0">
              <a:solidFill>
                <a:srgbClr val="006600"/>
              </a:solidFill>
              <a:latin typeface="Georgia" pitchFamily="18" charset="0"/>
            </a:endParaRPr>
          </a:p>
          <a:p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За нею Господа моліть…</a:t>
            </a:r>
          </a:p>
          <a:p>
            <a:r>
              <a:rPr lang="uk-UA" sz="4400" b="1" dirty="0">
                <a:solidFill>
                  <a:srgbClr val="006600"/>
                </a:solidFill>
                <a:latin typeface="Georgia" pitchFamily="18" charset="0"/>
              </a:rPr>
              <a:t> </a:t>
            </a:r>
            <a:r>
              <a:rPr lang="uk-UA" sz="4400" b="1" dirty="0" smtClean="0">
                <a:solidFill>
                  <a:srgbClr val="006600"/>
                </a:solidFill>
                <a:latin typeface="Georgia" pitchFamily="18" charset="0"/>
              </a:rPr>
              <a:t>                    Т.Г. Шевченко</a:t>
            </a:r>
            <a:endParaRPr lang="uk-UA" sz="4400" b="1" dirty="0">
              <a:solidFill>
                <a:srgbClr val="006600"/>
              </a:solidFill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73016"/>
            <a:ext cx="2284603" cy="295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9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5"/>
            <a:ext cx="9141143" cy="6860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9912" y="908720"/>
            <a:ext cx="2536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err="1" smtClean="0">
                <a:solidFill>
                  <a:srgbClr val="C00000"/>
                </a:solidFill>
                <a:latin typeface="Georgia" pitchFamily="18" charset="0"/>
              </a:rPr>
              <a:t>Чистомовка</a:t>
            </a:r>
            <a:endParaRPr lang="uk-UA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7256" y="2060847"/>
            <a:ext cx="745864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Ло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ло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ло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снігом землю замело.</a:t>
            </a:r>
          </a:p>
          <a:p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Ля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ля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ля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-  стала білою земля.</a:t>
            </a:r>
          </a:p>
          <a:p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Лі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лі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лі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ось замети чималі.</a:t>
            </a:r>
          </a:p>
          <a:p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Це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це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це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сипле сніг у лице.</a:t>
            </a:r>
          </a:p>
          <a:p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Мі – мі – </a:t>
            </a:r>
            <a:r>
              <a:rPr lang="uk-UA" sz="3600" b="1" dirty="0" err="1">
                <a:solidFill>
                  <a:schemeClr val="tx2">
                    <a:lumMod val="75000"/>
                  </a:schemeClr>
                </a:solidFill>
              </a:rPr>
              <a:t>мі</a:t>
            </a:r>
            <a:r>
              <a:rPr lang="uk-UA" sz="3600" b="1" dirty="0">
                <a:solidFill>
                  <a:schemeClr val="tx2">
                    <a:lumMod val="75000"/>
                  </a:schemeClr>
                </a:solidFill>
              </a:rPr>
              <a:t> – ми радіємо зимі.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65762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" y="-2145"/>
            <a:ext cx="9141143" cy="6860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404664"/>
            <a:ext cx="3898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chemeClr val="bg1"/>
                </a:solidFill>
                <a:latin typeface="Georgia" pitchFamily="18" charset="0"/>
              </a:rPr>
              <a:t>Скоромовка</a:t>
            </a:r>
            <a:endParaRPr lang="uk-UA" sz="44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103708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i="1" dirty="0">
                <a:solidFill>
                  <a:srgbClr val="990000"/>
                </a:solidFill>
                <a:latin typeface="Georgia" pitchFamily="18" charset="0"/>
              </a:rPr>
              <a:t>Прилетів мені до ніг,</a:t>
            </a:r>
            <a:endParaRPr lang="uk-UA" sz="4000" i="1" dirty="0">
              <a:solidFill>
                <a:srgbClr val="990000"/>
              </a:solidFill>
              <a:latin typeface="Georgia" pitchFamily="18" charset="0"/>
            </a:endParaRPr>
          </a:p>
          <a:p>
            <a:r>
              <a:rPr lang="uk-UA" sz="4000" b="1" i="1" dirty="0">
                <a:solidFill>
                  <a:srgbClr val="990000"/>
                </a:solidFill>
                <a:latin typeface="Georgia" pitchFamily="18" charset="0"/>
              </a:rPr>
              <a:t>Із небес пухнастий сніг.</a:t>
            </a:r>
            <a:endParaRPr lang="uk-UA" sz="4000" i="1" dirty="0">
              <a:solidFill>
                <a:srgbClr val="99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41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44"/>
            <a:ext cx="9143999" cy="6862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283086"/>
            <a:ext cx="44117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C00000"/>
                </a:solidFill>
                <a:latin typeface="Monotype Corsiva" pitchFamily="66" charset="0"/>
              </a:rPr>
              <a:t>Гра «Утвори слово»</a:t>
            </a:r>
            <a:endParaRPr lang="uk-UA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3097" y="1196752"/>
            <a:ext cx="36535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х</a:t>
            </a:r>
            <a:r>
              <a:rPr lang="uk-UA" sz="48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уртовина</a:t>
            </a:r>
            <a:endParaRPr lang="uk-UA" sz="48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3015177"/>
            <a:ext cx="68227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Georgia" pitchFamily="18" charset="0"/>
              </a:rPr>
              <a:t>хор</a:t>
            </a:r>
            <a:r>
              <a:rPr lang="uk-UA" sz="4000" b="1" dirty="0" smtClean="0">
                <a:latin typeface="Georgia" pitchFamily="18" charset="0"/>
              </a:rPr>
              <a:t> 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нора</a:t>
            </a:r>
            <a:r>
              <a:rPr lang="uk-UA" sz="4000" b="1" dirty="0" smtClean="0">
                <a:latin typeface="Georgia" pitchFamily="18" charset="0"/>
              </a:rPr>
              <a:t>  </a:t>
            </a:r>
            <a:r>
              <a:rPr lang="uk-UA" sz="4000" b="1" dirty="0" smtClean="0">
                <a:solidFill>
                  <a:srgbClr val="FFC000"/>
                </a:solidFill>
                <a:latin typeface="Georgia" pitchFamily="18" charset="0"/>
              </a:rPr>
              <a:t>тур</a:t>
            </a:r>
            <a:r>
              <a:rPr lang="uk-UA" sz="4000" b="1" dirty="0" smtClean="0">
                <a:latin typeface="Georgia" pitchFamily="18" charset="0"/>
              </a:rPr>
              <a:t>  </a:t>
            </a:r>
            <a:r>
              <a:rPr lang="uk-UA" sz="4000" b="1" dirty="0" smtClean="0">
                <a:solidFill>
                  <a:schemeClr val="accent2"/>
                </a:solidFill>
                <a:latin typeface="Georgia" pitchFamily="18" charset="0"/>
              </a:rPr>
              <a:t>хутро</a:t>
            </a:r>
            <a:r>
              <a:rPr lang="uk-UA" sz="4000" b="1" dirty="0" smtClean="0">
                <a:latin typeface="Georgia" pitchFamily="18" charset="0"/>
              </a:rPr>
              <a:t> </a:t>
            </a:r>
          </a:p>
          <a:p>
            <a:r>
              <a:rPr lang="uk-UA" sz="4000" b="1" dirty="0" smtClean="0">
                <a:latin typeface="Georgia" pitchFamily="18" charset="0"/>
              </a:rPr>
              <a:t> </a:t>
            </a:r>
            <a:r>
              <a:rPr lang="uk-UA" sz="4000" b="1" dirty="0" smtClean="0">
                <a:solidFill>
                  <a:srgbClr val="00B050"/>
                </a:solidFill>
                <a:latin typeface="Georgia" pitchFamily="18" charset="0"/>
              </a:rPr>
              <a:t>рот</a:t>
            </a:r>
            <a:r>
              <a:rPr lang="uk-UA" sz="4000" b="1" dirty="0" smtClean="0">
                <a:latin typeface="Georgia" pitchFamily="18" charset="0"/>
              </a:rPr>
              <a:t>   </a:t>
            </a:r>
            <a:r>
              <a:rPr lang="uk-UA" sz="4000" b="1" dirty="0" smtClean="0">
                <a:solidFill>
                  <a:srgbClr val="990000"/>
                </a:solidFill>
                <a:latin typeface="Georgia" pitchFamily="18" charset="0"/>
              </a:rPr>
              <a:t>рута</a:t>
            </a:r>
            <a:r>
              <a:rPr lang="uk-UA" sz="4000" b="1" dirty="0" smtClean="0">
                <a:latin typeface="Georgia" pitchFamily="18" charset="0"/>
              </a:rPr>
              <a:t>    </a:t>
            </a:r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вихор</a:t>
            </a:r>
            <a:r>
              <a:rPr lang="uk-UA" sz="4000" b="1" dirty="0" smtClean="0">
                <a:latin typeface="Georgia" pitchFamily="18" charset="0"/>
              </a:rPr>
              <a:t>  </a:t>
            </a:r>
            <a:r>
              <a:rPr lang="uk-UA" sz="4000" b="1" dirty="0" smtClean="0">
                <a:solidFill>
                  <a:srgbClr val="7030A0"/>
                </a:solidFill>
                <a:latin typeface="Georgia" pitchFamily="18" charset="0"/>
              </a:rPr>
              <a:t>нота </a:t>
            </a:r>
            <a:r>
              <a:rPr lang="uk-UA" sz="4000" b="1" dirty="0" smtClean="0">
                <a:latin typeface="Georgia" pitchFamily="18" charset="0"/>
              </a:rPr>
              <a:t> </a:t>
            </a:r>
            <a:endParaRPr lang="uk-UA" sz="4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19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7020364" cy="333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331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59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2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8640"/>
            <a:ext cx="3810000" cy="2428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663" y="3299168"/>
            <a:ext cx="4515340" cy="3186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412976"/>
            <a:ext cx="2095500" cy="26384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80085"/>
            <a:ext cx="3495220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489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-3584"/>
            <a:ext cx="9139228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7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149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Валентина</cp:lastModifiedBy>
  <cp:revision>16</cp:revision>
  <dcterms:created xsi:type="dcterms:W3CDTF">2016-10-18T14:17:47Z</dcterms:created>
  <dcterms:modified xsi:type="dcterms:W3CDTF">2016-10-23T05:07:43Z</dcterms:modified>
</cp:coreProperties>
</file>