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notesMasterIdLst>
    <p:notesMasterId r:id="rId29"/>
  </p:notesMasterIdLst>
  <p:sldIdLst>
    <p:sldId id="256" r:id="rId2"/>
    <p:sldId id="298" r:id="rId3"/>
    <p:sldId id="276" r:id="rId4"/>
    <p:sldId id="277" r:id="rId5"/>
    <p:sldId id="300" r:id="rId6"/>
    <p:sldId id="278" r:id="rId7"/>
    <p:sldId id="282" r:id="rId8"/>
    <p:sldId id="283" r:id="rId9"/>
    <p:sldId id="284" r:id="rId10"/>
    <p:sldId id="310" r:id="rId11"/>
    <p:sldId id="285" r:id="rId12"/>
    <p:sldId id="286" r:id="rId13"/>
    <p:sldId id="308" r:id="rId14"/>
    <p:sldId id="306" r:id="rId15"/>
    <p:sldId id="307" r:id="rId16"/>
    <p:sldId id="303" r:id="rId17"/>
    <p:sldId id="302" r:id="rId18"/>
    <p:sldId id="288" r:id="rId19"/>
    <p:sldId id="290" r:id="rId20"/>
    <p:sldId id="292" r:id="rId21"/>
    <p:sldId id="295" r:id="rId22"/>
    <p:sldId id="314" r:id="rId23"/>
    <p:sldId id="311" r:id="rId24"/>
    <p:sldId id="312" r:id="rId25"/>
    <p:sldId id="313" r:id="rId26"/>
    <p:sldId id="274" r:id="rId27"/>
    <p:sldId id="315" r:id="rId28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66"/>
    <a:srgbClr val="660066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22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2CF84-EFE1-4A85-8A5C-076966C98C23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9B2AB-1BBB-4CC8-A81A-7698C9868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116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9B2AB-1BBB-4CC8-A81A-7698C9868482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357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758BD-978F-4BDE-907A-788AC6DF8F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71983"/>
      </p:ext>
    </p:extLst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A7D02-73AB-47DC-9FCC-7B40F2CBCE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29574"/>
      </p:ext>
    </p:extLst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42F3F-2B22-4FF9-98B4-193CC73DD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940409"/>
      </p:ext>
    </p:extLst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CC4CDA1-9DE2-450E-AE4C-5F83BED009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77132"/>
      </p:ext>
    </p:extLst>
  </p:cSld>
  <p:clrMapOvr>
    <a:masterClrMapping/>
  </p:clrMapOvr>
  <p:transition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CC4CDA1-9DE2-450E-AE4C-5F83BED009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083256"/>
      </p:ext>
    </p:extLst>
  </p:cSld>
  <p:clrMapOvr>
    <a:masterClrMapping/>
  </p:clrMapOvr>
  <p:transition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CC4CDA1-9DE2-450E-AE4C-5F83BED009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072246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F8E8-975B-4868-8A63-92A248FEAD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284950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71686-95E9-4FD9-AA61-98EB42A5D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884493"/>
      </p:ext>
    </p:extLst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49FFA-C28D-40CB-81C2-C556F146D8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001951"/>
      </p:ext>
    </p:extLst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61C233-486F-4627-9C33-E4E3A22916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876891"/>
      </p:ext>
    </p:extLst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6938D-9F80-4689-A9D2-437F767446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576748"/>
      </p:ext>
    </p:extLst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5071-2ED5-4351-BE3C-D49A91D969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53403"/>
      </p:ext>
    </p:extLst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601A1-8EF8-46C1-BF48-3A576BB5A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784497"/>
      </p:ext>
    </p:extLst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AEB01-DBF5-4C59-B821-81B289AD7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084517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CC4CDA1-9DE2-450E-AE4C-5F83BED00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</p:sldLayoutIdLst>
  <p:transition>
    <p:strips dir="rd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9.jpg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844854"/>
            <a:ext cx="2167580" cy="16150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83768" y="980728"/>
            <a:ext cx="604867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Літературні диктанти </a:t>
            </a:r>
          </a:p>
          <a:p>
            <a:pPr algn="ctr"/>
            <a:r>
              <a:rPr lang="uk-UA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</a:t>
            </a:r>
            <a:r>
              <a:rPr lang="uk-UA" sz="40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уроках</a:t>
            </a:r>
            <a:r>
              <a:rPr lang="uk-UA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uk-UA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української літератури</a:t>
            </a:r>
          </a:p>
          <a:p>
            <a:pPr algn="ctr"/>
            <a:r>
              <a:rPr lang="uk-UA" sz="4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</a:t>
            </a:r>
            <a:r>
              <a:rPr lang="en-US" sz="40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r>
              <a:rPr lang="uk-UA" sz="40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6, 7 класи)</a:t>
            </a:r>
            <a:endParaRPr lang="ru-RU" sz="40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https://im1-tub-ua.yandex.net/i?id=094146bdee869ea47cc9fdd10ae4216a&amp;n=33&amp;h=215&amp;w=14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13" y="4844854"/>
            <a:ext cx="123083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53" y="845433"/>
            <a:ext cx="1230834" cy="184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13" y="2840253"/>
            <a:ext cx="1245574" cy="1790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95728" y="4944497"/>
            <a:ext cx="518457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Підготувала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української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літератури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ЗОШ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І-ІІІ ст. №1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Гетало </a:t>
            </a:r>
            <a:r>
              <a:rPr lang="ru-RU" sz="1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Світлана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Володимирівна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вища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</a:t>
            </a:r>
            <a:r>
              <a:rPr lang="uk-UA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ія</a:t>
            </a:r>
            <a:r>
              <a:rPr lang="uk-UA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</a:p>
          <a:p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учасник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міської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творчої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Модернізація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мовно-літературної</a:t>
            </a:r>
            <a:r>
              <a:rPr lang="ru-RU" sz="1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99"/>
                </a:solidFill>
              </a:rPr>
              <a:t>                                                            </a:t>
            </a:r>
            <a:r>
              <a:rPr lang="ru-RU" sz="12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1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аспекті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sz="1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342584" cy="987896"/>
          </a:xfrm>
          <a:solidFill>
            <a:schemeClr val="accent6">
              <a:lumMod val="20000"/>
              <a:lumOff val="8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dirty="0" smtClean="0">
                <a:solidFill>
                  <a:srgbClr val="C00000"/>
                </a:solidFill>
              </a:rPr>
              <a:t>«</a:t>
            </a:r>
            <a:r>
              <a:rPr lang="uk-UA" sz="2800" b="1" dirty="0" smtClean="0">
                <a:solidFill>
                  <a:srgbClr val="C00000"/>
                </a:solidFill>
                <a:latin typeface="Arial Black" pitchFamily="34" charset="0"/>
              </a:rPr>
              <a:t>Вірю - не вірю</a:t>
            </a:r>
            <a:r>
              <a:rPr lang="ru-RU" sz="2800" b="1" dirty="0" smtClean="0">
                <a:solidFill>
                  <a:srgbClr val="C00000"/>
                </a:solidFill>
              </a:rPr>
              <a:t>»</a:t>
            </a: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uk-UA" sz="20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(«Так чи ні»)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uk-UA" sz="4000" b="1" dirty="0" smtClean="0">
                <a:solidFill>
                  <a:srgbClr val="C00000"/>
                </a:solidFill>
              </a:rPr>
              <a:t/>
            </a:r>
            <a:br>
              <a:rPr lang="uk-UA" sz="40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496944" cy="4616152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buNone/>
            </a:pPr>
            <a:r>
              <a:rPr lang="uk-UA" sz="1800" b="1" u="sng" dirty="0">
                <a:solidFill>
                  <a:srgbClr val="C00000"/>
                </a:solidFill>
              </a:rPr>
              <a:t>Т. Шевченко. </a:t>
            </a:r>
            <a:r>
              <a:rPr lang="uk-UA" sz="1800" b="1" u="sng" dirty="0" smtClean="0">
                <a:solidFill>
                  <a:srgbClr val="C00000"/>
                </a:solidFill>
              </a:rPr>
              <a:t>Життєвий шлях. «Думка</a:t>
            </a:r>
            <a:r>
              <a:rPr lang="uk-UA" sz="1800" b="1" u="sng" dirty="0">
                <a:solidFill>
                  <a:srgbClr val="C00000"/>
                </a:solidFill>
              </a:rPr>
              <a:t>», «Іван Підкова</a:t>
            </a:r>
            <a:r>
              <a:rPr lang="uk-UA" sz="1800" b="1" u="sng" dirty="0" smtClean="0">
                <a:solidFill>
                  <a:srgbClr val="C00000"/>
                </a:solidFill>
              </a:rPr>
              <a:t>»</a:t>
            </a:r>
            <a:endParaRPr lang="ru-RU" sz="1800" b="1" u="sng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uk-UA" sz="1600" dirty="0" smtClean="0"/>
              <a:t>1</a:t>
            </a:r>
            <a:r>
              <a:rPr lang="uk-UA" sz="1600" dirty="0"/>
              <a:t>. Дата народження Т. Шевченка – 1814 рік. (Так)</a:t>
            </a:r>
            <a:endParaRPr lang="ru-RU" sz="1600" dirty="0"/>
          </a:p>
          <a:p>
            <a:pPr marL="0" indent="0">
              <a:buNone/>
            </a:pPr>
            <a:r>
              <a:rPr lang="uk-UA" sz="1600" dirty="0"/>
              <a:t>2. Т. Шевченко народився </a:t>
            </a:r>
            <a:r>
              <a:rPr lang="uk-UA" sz="1600" dirty="0" smtClean="0"/>
              <a:t>в </a:t>
            </a:r>
            <a:r>
              <a:rPr lang="uk-UA" sz="1600" dirty="0"/>
              <a:t>сім’ї дворян. (Ні)</a:t>
            </a:r>
            <a:endParaRPr lang="ru-RU" sz="1600" dirty="0"/>
          </a:p>
          <a:p>
            <a:pPr marL="0" indent="0">
              <a:buNone/>
            </a:pPr>
            <a:r>
              <a:rPr lang="uk-UA" sz="1600" dirty="0"/>
              <a:t>3. За написанням віршів застав І. Сошенко молодого Тараса у Літньому саду </a:t>
            </a:r>
            <a:r>
              <a:rPr lang="uk-UA" sz="1600" dirty="0" err="1"/>
              <a:t>Петербурга</a:t>
            </a:r>
            <a:r>
              <a:rPr lang="uk-UA" sz="1600" dirty="0"/>
              <a:t>. (Ні)</a:t>
            </a:r>
            <a:endParaRPr lang="ru-RU" sz="1600" dirty="0"/>
          </a:p>
          <a:p>
            <a:pPr marL="0" indent="0">
              <a:buNone/>
            </a:pPr>
            <a:r>
              <a:rPr lang="uk-UA" sz="1600" dirty="0"/>
              <a:t>4. Щоб викупити талановитого хлопця Василь Жуковський написав портрет Карла Брюллова. (Ні)</a:t>
            </a:r>
            <a:endParaRPr lang="ru-RU" sz="1600" dirty="0"/>
          </a:p>
          <a:p>
            <a:pPr marL="0" indent="0">
              <a:buNone/>
            </a:pPr>
            <a:r>
              <a:rPr lang="uk-UA" sz="1600" dirty="0"/>
              <a:t>5. Першою книжкою Т. Шевченка був «Кобзар». (Так)</a:t>
            </a:r>
            <a:endParaRPr lang="ru-RU" sz="1600" dirty="0"/>
          </a:p>
          <a:p>
            <a:pPr marL="0" indent="0">
              <a:buNone/>
            </a:pPr>
            <a:r>
              <a:rPr lang="uk-UA" sz="1600" dirty="0"/>
              <a:t>6. Т. Шевченко навчався в Академії мистецтв. (Так)</a:t>
            </a:r>
            <a:endParaRPr lang="ru-RU" sz="1600" dirty="0"/>
          </a:p>
          <a:p>
            <a:pPr marL="0" indent="0">
              <a:buNone/>
            </a:pPr>
            <a:r>
              <a:rPr lang="uk-UA" sz="1600" dirty="0"/>
              <a:t>7. Головний персонаж поезії «Думка» - старий кобзар. (Ні)</a:t>
            </a:r>
            <a:endParaRPr lang="ru-RU" sz="1600" dirty="0"/>
          </a:p>
          <a:p>
            <a:pPr marL="0" indent="0">
              <a:buNone/>
            </a:pPr>
            <a:r>
              <a:rPr lang="uk-UA" sz="1600" dirty="0"/>
              <a:t>8. Козак пішов за море шукати роботу. (Ні)</a:t>
            </a:r>
            <a:endParaRPr lang="ru-RU" sz="1600" dirty="0"/>
          </a:p>
          <a:p>
            <a:pPr marL="0" indent="0">
              <a:buNone/>
            </a:pPr>
            <a:r>
              <a:rPr lang="uk-UA" sz="1600" dirty="0"/>
              <a:t>9. Темою вірша «Думка» є роздуми молодого хлопця про свою нещасливу долю. (Так)</a:t>
            </a:r>
            <a:endParaRPr lang="ru-RU" sz="1600" dirty="0"/>
          </a:p>
          <a:p>
            <a:pPr marL="0" indent="0">
              <a:buNone/>
            </a:pPr>
            <a:r>
              <a:rPr lang="uk-UA" sz="1600" dirty="0"/>
              <a:t>10. Поема «Іван Підкова» починається з розповіді про похід козаків до Царгорода. (Ні)</a:t>
            </a:r>
            <a:endParaRPr lang="ru-RU" sz="1600" dirty="0"/>
          </a:p>
          <a:p>
            <a:pPr marL="0" indent="0">
              <a:buNone/>
            </a:pPr>
            <a:r>
              <a:rPr lang="uk-UA" sz="1600" dirty="0"/>
              <a:t>11. У реченні «Синє море звірюкою то стогне, то виє» є два художні засоби – порівняння і метафора. (Так)</a:t>
            </a:r>
            <a:endParaRPr lang="ru-RU" sz="1600" dirty="0"/>
          </a:p>
          <a:p>
            <a:pPr marL="0" indent="0">
              <a:buNone/>
            </a:pPr>
            <a:r>
              <a:rPr lang="uk-UA" sz="1600" dirty="0"/>
              <a:t>12. У другій частині поеми розповідається про те, як козаки вирушили на бій у місто </a:t>
            </a:r>
            <a:r>
              <a:rPr lang="uk-UA" sz="1600" dirty="0" err="1"/>
              <a:t>Синоп</a:t>
            </a:r>
            <a:r>
              <a:rPr lang="uk-UA" sz="1600" dirty="0"/>
              <a:t>. (Ні)</a:t>
            </a:r>
            <a:endParaRPr lang="ru-RU" sz="1600" dirty="0"/>
          </a:p>
          <a:p>
            <a:pPr marL="0" indent="0">
              <a:buNone/>
            </a:pPr>
            <a:r>
              <a:rPr lang="uk-UA" sz="1600" dirty="0"/>
              <a:t> </a:t>
            </a:r>
            <a:endParaRPr lang="ru-RU" sz="1600" dirty="0"/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8145166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u="sng" dirty="0">
                <a:solidFill>
                  <a:srgbClr val="FF0000"/>
                </a:solidFill>
              </a:rPr>
              <a:t>Лінійні диктанти</a:t>
            </a:r>
            <a:r>
              <a:rPr lang="uk-UA" dirty="0">
                <a:solidFill>
                  <a:srgbClr val="FF0000"/>
                </a:solidFill>
              </a:rPr>
              <a:t>  </a:t>
            </a:r>
            <a:r>
              <a:rPr lang="uk-UA" dirty="0"/>
              <a:t>полегшують діяльність учнів тим, що остання літера кожного слова – відповіді є першою літерою наступного слова.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7076" y="1693454"/>
            <a:ext cx="820891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1600" b="1" dirty="0" err="1">
                <a:solidFill>
                  <a:srgbClr val="FF0000"/>
                </a:solidFill>
              </a:rPr>
              <a:t>Андрій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Малишко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endParaRPr lang="ru-RU" sz="1600" b="1" dirty="0">
              <a:solidFill>
                <a:srgbClr val="002060"/>
              </a:solidFill>
            </a:endParaRPr>
          </a:p>
          <a:p>
            <a:pPr algn="just"/>
            <a:r>
              <a:rPr lang="ru-RU" sz="1600" dirty="0" smtClean="0"/>
              <a:t>1</a:t>
            </a:r>
            <a:r>
              <a:rPr lang="ru-RU" sz="1600" dirty="0"/>
              <a:t>.	У </a:t>
            </a:r>
            <a:r>
              <a:rPr lang="ru-RU" sz="1600" dirty="0" err="1"/>
              <a:t>творі</a:t>
            </a:r>
            <a:r>
              <a:rPr lang="ru-RU" sz="1600" dirty="0"/>
              <a:t> “</a:t>
            </a:r>
            <a:r>
              <a:rPr lang="ru-RU" sz="1600" dirty="0" err="1"/>
              <a:t>Пісня</a:t>
            </a:r>
            <a:r>
              <a:rPr lang="ru-RU" sz="1600" dirty="0"/>
              <a:t> про рушник“ в </a:t>
            </a:r>
            <a:r>
              <a:rPr lang="ru-RU" sz="1600" dirty="0" err="1"/>
              <a:t>уяві</a:t>
            </a:r>
            <a:r>
              <a:rPr lang="ru-RU" sz="1600" dirty="0"/>
              <a:t> головного героя на </a:t>
            </a:r>
            <a:r>
              <a:rPr lang="ru-RU" sz="1600" dirty="0" err="1"/>
              <a:t>материнському</a:t>
            </a:r>
            <a:r>
              <a:rPr lang="ru-RU" sz="1600" dirty="0"/>
              <a:t> рушнику </a:t>
            </a:r>
            <a:r>
              <a:rPr lang="ru-RU" sz="1600" dirty="0" err="1"/>
              <a:t>оживає</a:t>
            </a:r>
            <a:r>
              <a:rPr lang="ru-RU" sz="1600" dirty="0"/>
              <a:t> </a:t>
            </a:r>
            <a:r>
              <a:rPr lang="ru-RU" sz="1600" dirty="0" err="1"/>
              <a:t>дитинство</a:t>
            </a:r>
            <a:r>
              <a:rPr lang="ru-RU" sz="1600" dirty="0"/>
              <a:t> і...</a:t>
            </a:r>
          </a:p>
          <a:p>
            <a:pPr algn="just"/>
            <a:r>
              <a:rPr lang="ru-RU" sz="1600" dirty="0"/>
              <a:t>2.	У </a:t>
            </a:r>
            <a:r>
              <a:rPr lang="ru-RU" sz="1600" dirty="0" err="1"/>
              <a:t>творі</a:t>
            </a:r>
            <a:r>
              <a:rPr lang="ru-RU" sz="1600" dirty="0"/>
              <a:t> “</a:t>
            </a:r>
            <a:r>
              <a:rPr lang="ru-RU" sz="1600" dirty="0" err="1"/>
              <a:t>Приходять</a:t>
            </a:r>
            <a:r>
              <a:rPr lang="ru-RU" sz="1600" dirty="0"/>
              <a:t> предки” предки </a:t>
            </a:r>
            <a:r>
              <a:rPr lang="ru-RU" sz="1600" dirty="0" err="1"/>
              <a:t>хвилюються</a:t>
            </a:r>
            <a:r>
              <a:rPr lang="ru-RU" sz="1600" dirty="0"/>
              <a:t> з приводу того, </a:t>
            </a:r>
            <a:r>
              <a:rPr lang="ru-RU" sz="1600" dirty="0" err="1"/>
              <a:t>щоб</a:t>
            </a:r>
            <a:r>
              <a:rPr lang="ru-RU" sz="1600" dirty="0"/>
              <a:t> </a:t>
            </a:r>
            <a:r>
              <a:rPr lang="ru-RU" sz="1600" dirty="0" err="1"/>
              <a:t>учасник</a:t>
            </a:r>
            <a:r>
              <a:rPr lang="ru-RU" sz="1600" dirty="0"/>
              <a:t> не став “</a:t>
            </a:r>
            <a:r>
              <a:rPr lang="ru-RU" sz="1600" dirty="0" err="1"/>
              <a:t>розщепленим</a:t>
            </a:r>
            <a:r>
              <a:rPr lang="ru-RU" sz="1600" dirty="0"/>
              <a:t>”, як...</a:t>
            </a:r>
          </a:p>
          <a:p>
            <a:pPr algn="just"/>
            <a:r>
              <a:rPr lang="ru-RU" sz="1600" dirty="0"/>
              <a:t>3.	Тема </a:t>
            </a:r>
            <a:r>
              <a:rPr lang="ru-RU" sz="1600" dirty="0" err="1"/>
              <a:t>ліричного</a:t>
            </a:r>
            <a:r>
              <a:rPr lang="ru-RU" sz="1600" dirty="0"/>
              <a:t> </a:t>
            </a:r>
            <a:r>
              <a:rPr lang="ru-RU" sz="1600" dirty="0" err="1"/>
              <a:t>твору</a:t>
            </a:r>
            <a:r>
              <a:rPr lang="ru-RU" sz="1600" dirty="0"/>
              <a:t> – </a:t>
            </a:r>
            <a:r>
              <a:rPr lang="ru-RU" sz="1600" dirty="0" err="1"/>
              <a:t>це</a:t>
            </a:r>
            <a:r>
              <a:rPr lang="ru-RU" sz="1600" dirty="0"/>
              <a:t>... (</a:t>
            </a:r>
            <a:r>
              <a:rPr lang="ru-RU" sz="1600" dirty="0" err="1"/>
              <a:t>вказати</a:t>
            </a:r>
            <a:r>
              <a:rPr lang="ru-RU" sz="1600" dirty="0"/>
              <a:t> </a:t>
            </a:r>
            <a:r>
              <a:rPr lang="ru-RU" sz="1600" dirty="0" err="1"/>
              <a:t>термін</a:t>
            </a:r>
            <a:r>
              <a:rPr lang="ru-RU" sz="1600" dirty="0"/>
              <a:t>)</a:t>
            </a:r>
          </a:p>
          <a:p>
            <a:pPr algn="just"/>
            <a:r>
              <a:rPr lang="ru-RU" sz="1600" dirty="0"/>
              <a:t>4.	</a:t>
            </a:r>
            <a:r>
              <a:rPr lang="ru-RU" sz="1600" dirty="0" err="1"/>
              <a:t>Рідною</a:t>
            </a:r>
            <a:r>
              <a:rPr lang="ru-RU" sz="1600" dirty="0"/>
              <a:t> </a:t>
            </a:r>
            <a:r>
              <a:rPr lang="ru-RU" sz="1600" dirty="0" err="1"/>
              <a:t>стежиною</a:t>
            </a:r>
            <a:r>
              <a:rPr lang="ru-RU" sz="1600" dirty="0"/>
              <a:t> поет </a:t>
            </a:r>
            <a:r>
              <a:rPr lang="ru-RU" sz="1600" dirty="0" err="1"/>
              <a:t>вважає</a:t>
            </a:r>
            <a:r>
              <a:rPr lang="ru-RU" sz="1600" dirty="0"/>
              <a:t> </a:t>
            </a:r>
            <a:r>
              <a:rPr lang="ru-RU" sz="1600" dirty="0" err="1"/>
              <a:t>стежину</a:t>
            </a:r>
            <a:r>
              <a:rPr lang="ru-RU" sz="1600" dirty="0"/>
              <a:t> </a:t>
            </a:r>
            <a:r>
              <a:rPr lang="ru-RU" sz="1600" dirty="0" err="1"/>
              <a:t>біля</a:t>
            </a:r>
            <a:r>
              <a:rPr lang="ru-RU" sz="1600" dirty="0"/>
              <a:t> </a:t>
            </a:r>
            <a:r>
              <a:rPr lang="ru-RU" sz="1600" dirty="0" err="1"/>
              <a:t>чого</a:t>
            </a:r>
            <a:r>
              <a:rPr lang="ru-RU" sz="1600" dirty="0"/>
              <a:t>? </a:t>
            </a:r>
          </a:p>
          <a:p>
            <a:pPr algn="just"/>
            <a:r>
              <a:rPr lang="ru-RU" sz="1600" dirty="0"/>
              <a:t>5.	У </a:t>
            </a:r>
            <a:r>
              <a:rPr lang="ru-RU" sz="1600" dirty="0" err="1"/>
              <a:t>сім’ї</a:t>
            </a:r>
            <a:r>
              <a:rPr lang="ru-RU" sz="1600" dirty="0"/>
              <a:t> </a:t>
            </a:r>
            <a:r>
              <a:rPr lang="ru-RU" sz="1600" dirty="0" err="1"/>
              <a:t>серед</a:t>
            </a:r>
            <a:r>
              <a:rPr lang="ru-RU" sz="1600" dirty="0"/>
              <a:t> </a:t>
            </a:r>
            <a:r>
              <a:rPr lang="ru-RU" sz="1600" dirty="0" err="1"/>
              <a:t>інших</a:t>
            </a:r>
            <a:r>
              <a:rPr lang="ru-RU" sz="1600" dirty="0"/>
              <a:t> </a:t>
            </a:r>
            <a:r>
              <a:rPr lang="ru-RU" sz="1600" dirty="0" err="1"/>
              <a:t>братів</a:t>
            </a:r>
            <a:r>
              <a:rPr lang="ru-RU" sz="1600" dirty="0"/>
              <a:t> </a:t>
            </a:r>
            <a:r>
              <a:rPr lang="ru-RU" sz="1600" dirty="0" err="1"/>
              <a:t>Андрій</a:t>
            </a:r>
            <a:r>
              <a:rPr lang="ru-RU" sz="1600" dirty="0"/>
              <a:t> </a:t>
            </a:r>
            <a:r>
              <a:rPr lang="ru-RU" sz="1600" dirty="0" err="1"/>
              <a:t>був</a:t>
            </a:r>
            <a:r>
              <a:rPr lang="ru-RU" sz="1600" dirty="0"/>
              <a:t>...</a:t>
            </a:r>
          </a:p>
          <a:p>
            <a:pPr algn="just"/>
            <a:r>
              <a:rPr lang="ru-RU" sz="1600" dirty="0"/>
              <a:t>6.	</a:t>
            </a:r>
            <a:r>
              <a:rPr lang="ru-RU" sz="1600" dirty="0" err="1"/>
              <a:t>Назвіть</a:t>
            </a:r>
            <a:r>
              <a:rPr lang="ru-RU" sz="1600" dirty="0"/>
              <a:t> </a:t>
            </a:r>
            <a:r>
              <a:rPr lang="ru-RU" sz="1600" dirty="0" err="1"/>
              <a:t>прізвище</a:t>
            </a:r>
            <a:r>
              <a:rPr lang="ru-RU" sz="1600" dirty="0"/>
              <a:t> композитора, </a:t>
            </a:r>
            <a:r>
              <a:rPr lang="ru-RU" sz="1600" dirty="0" err="1"/>
              <a:t>який</a:t>
            </a:r>
            <a:r>
              <a:rPr lang="ru-RU" sz="1600" dirty="0"/>
              <a:t> </a:t>
            </a:r>
            <a:r>
              <a:rPr lang="ru-RU" sz="1600" dirty="0" err="1"/>
              <a:t>поклав</a:t>
            </a:r>
            <a:r>
              <a:rPr lang="ru-RU" sz="1600" dirty="0"/>
              <a:t> слова </a:t>
            </a:r>
            <a:r>
              <a:rPr lang="ru-RU" sz="1600" dirty="0" err="1"/>
              <a:t>твору</a:t>
            </a:r>
            <a:r>
              <a:rPr lang="ru-RU" sz="1600" dirty="0"/>
              <a:t> “</a:t>
            </a:r>
            <a:r>
              <a:rPr lang="ru-RU" sz="1600" dirty="0" err="1"/>
              <a:t>Пісня</a:t>
            </a:r>
            <a:r>
              <a:rPr lang="ru-RU" sz="1600" dirty="0"/>
              <a:t> про рушник” на </a:t>
            </a:r>
            <a:r>
              <a:rPr lang="ru-RU" sz="1600" dirty="0" err="1"/>
              <a:t>музику</a:t>
            </a:r>
            <a:r>
              <a:rPr lang="ru-RU" sz="1600" dirty="0"/>
              <a:t>.</a:t>
            </a:r>
          </a:p>
          <a:p>
            <a:pPr marL="342900" indent="-342900" algn="just">
              <a:buAutoNum type="arabicPeriod" startAt="7"/>
            </a:pPr>
            <a:r>
              <a:rPr lang="ru-RU" sz="1600" dirty="0"/>
              <a:t>Як </a:t>
            </a:r>
            <a:r>
              <a:rPr lang="ru-RU" sz="1600" dirty="0" err="1"/>
              <a:t>називається</a:t>
            </a:r>
            <a:r>
              <a:rPr lang="ru-RU" sz="1600" dirty="0"/>
              <a:t> </a:t>
            </a:r>
            <a:r>
              <a:rPr lang="ru-RU" sz="1600" dirty="0" err="1"/>
              <a:t>художній</a:t>
            </a:r>
            <a:r>
              <a:rPr lang="ru-RU" sz="1600" dirty="0"/>
              <a:t> </a:t>
            </a:r>
            <a:r>
              <a:rPr lang="ru-RU" sz="1600" dirty="0" err="1"/>
              <a:t>засіб</a:t>
            </a:r>
            <a:r>
              <a:rPr lang="ru-RU" sz="1600" dirty="0"/>
              <a:t>, </a:t>
            </a:r>
            <a:r>
              <a:rPr lang="ru-RU" sz="1600" dirty="0" err="1"/>
              <a:t>використаний</a:t>
            </a:r>
            <a:r>
              <a:rPr lang="ru-RU" sz="1600" dirty="0"/>
              <a:t> у </a:t>
            </a:r>
            <a:r>
              <a:rPr lang="ru-RU" sz="1600" dirty="0" err="1"/>
              <a:t>цитаті</a:t>
            </a:r>
            <a:r>
              <a:rPr lang="ru-RU" sz="1600" dirty="0"/>
              <a:t>: “не руки – а... </a:t>
            </a:r>
            <a:r>
              <a:rPr lang="ru-RU" sz="1600" dirty="0" err="1"/>
              <a:t>віти</a:t>
            </a:r>
            <a:r>
              <a:rPr lang="ru-RU" sz="1600" dirty="0"/>
              <a:t>”.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b="1" dirty="0">
                <a:solidFill>
                  <a:srgbClr val="002060"/>
                </a:solidFill>
              </a:rPr>
              <a:t>Ключ. </a:t>
            </a:r>
            <a:r>
              <a:rPr lang="ru-RU" sz="1600" dirty="0"/>
              <a:t>1. </a:t>
            </a:r>
            <a:r>
              <a:rPr lang="ru-RU" sz="1600" dirty="0" err="1"/>
              <a:t>Розлука</a:t>
            </a:r>
            <a:r>
              <a:rPr lang="ru-RU" sz="1600" dirty="0"/>
              <a:t>. 2. Атом. 3. Мотив. 4. </a:t>
            </a:r>
            <a:r>
              <a:rPr lang="ru-RU" sz="1600" dirty="0" err="1"/>
              <a:t>Воріт</a:t>
            </a:r>
            <a:r>
              <a:rPr lang="ru-RU" sz="1600" dirty="0"/>
              <a:t>. 5. </a:t>
            </a:r>
            <a:r>
              <a:rPr lang="ru-RU" sz="1600" dirty="0" err="1"/>
              <a:t>Третім</a:t>
            </a:r>
            <a:r>
              <a:rPr lang="ru-RU" sz="1600" dirty="0"/>
              <a:t>.                    6.Майборода. 7. Антитеза.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005" y="5589240"/>
            <a:ext cx="1237260" cy="9743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898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7662" y="836712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err="1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Літературні</a:t>
            </a:r>
            <a:r>
              <a:rPr lang="ru-RU" sz="20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макродиктанти</a:t>
            </a:r>
            <a:r>
              <a:rPr lang="ru-RU" sz="20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7018" y="1544598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err="1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Логічні</a:t>
            </a:r>
            <a:r>
              <a:rPr lang="ru-RU" sz="20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диктанти</a:t>
            </a:r>
            <a:r>
              <a:rPr lang="ru-RU" sz="20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з’ясувати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уміє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подіях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біографіях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8047" y="2296242"/>
            <a:ext cx="80802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i="1" u="sng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Німий диктант</a:t>
            </a:r>
            <a:r>
              <a:rPr lang="uk-UA" sz="20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доцільний при вивченні особливостей віршованої мови. Учитель на дошці пише графічне позначення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дво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і трискладових  стоп. Завдання учнів – записати назви.  Те саме стосується римування.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2410" y="3429000"/>
            <a:ext cx="80520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uk-UA" sz="2000" b="1" i="1" u="sng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Розподільні диктанти</a:t>
            </a:r>
            <a:r>
              <a:rPr lang="uk-UA" sz="20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перевіряють уважність учня при прочитанні творів. Учитель зачитує певні поняття, художні прийоми, а учні розподіляють їх за певними колонками.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7862" y="4476561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u="sng" dirty="0">
                <a:solidFill>
                  <a:srgbClr val="FF0066"/>
                </a:solidFill>
              </a:rPr>
              <a:t>Синонімічні диктанти</a:t>
            </a:r>
            <a:r>
              <a:rPr lang="uk-UA" dirty="0">
                <a:solidFill>
                  <a:srgbClr val="FF0066"/>
                </a:solidFill>
              </a:rPr>
              <a:t> </a:t>
            </a:r>
            <a:r>
              <a:rPr lang="uk-UA" dirty="0"/>
              <a:t>перевіряють </a:t>
            </a:r>
            <a:r>
              <a:rPr lang="uk-UA" dirty="0" smtClean="0"/>
              <a:t>уміння </a:t>
            </a:r>
            <a:r>
              <a:rPr lang="uk-UA" dirty="0"/>
              <a:t>учнів підбирати синоніми до запропонованих термінів:</a:t>
            </a:r>
            <a:endParaRPr lang="ru-RU" dirty="0"/>
          </a:p>
          <a:p>
            <a:r>
              <a:rPr lang="uk-UA" dirty="0"/>
              <a:t>      персоніфікація – уособлення;</a:t>
            </a:r>
            <a:endParaRPr lang="ru-RU" dirty="0"/>
          </a:p>
          <a:p>
            <a:r>
              <a:rPr lang="uk-UA" dirty="0"/>
              <a:t>      анафора – </a:t>
            </a:r>
            <a:r>
              <a:rPr lang="uk-UA" dirty="0" err="1"/>
              <a:t>єдинопочаток</a:t>
            </a:r>
            <a:r>
              <a:rPr lang="uk-UA" dirty="0"/>
              <a:t>;</a:t>
            </a:r>
            <a:endParaRPr lang="ru-RU" dirty="0"/>
          </a:p>
          <a:p>
            <a:r>
              <a:rPr lang="uk-UA" dirty="0"/>
              <a:t>      чотиривірш – катрен тощо.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035" y="5004157"/>
            <a:ext cx="714409" cy="94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20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414592" cy="771872"/>
          </a:xfrm>
          <a:solidFill>
            <a:schemeClr val="accent6">
              <a:lumMod val="20000"/>
              <a:lumOff val="8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dirty="0" smtClean="0">
                <a:solidFill>
                  <a:srgbClr val="C00000"/>
                </a:solidFill>
              </a:rPr>
              <a:t>«Одним словом»</a:t>
            </a: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uk-UA" sz="4000" b="1" dirty="0" smtClean="0">
                <a:solidFill>
                  <a:srgbClr val="C00000"/>
                </a:solidFill>
              </a:rPr>
              <a:t/>
            </a:r>
            <a:br>
              <a:rPr lang="uk-UA" sz="40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08912" cy="4616152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indent="0" algn="just">
              <a:buClr>
                <a:srgbClr val="FF0000"/>
              </a:buClr>
              <a:buNone/>
            </a:pPr>
            <a:r>
              <a:rPr lang="uk-UA" sz="2000" b="1" u="sng" dirty="0" smtClean="0">
                <a:solidFill>
                  <a:srgbClr val="C00000"/>
                </a:solidFill>
              </a:rPr>
              <a:t>Календарно-обрядові пісні(6 клас)</a:t>
            </a:r>
          </a:p>
          <a:p>
            <a:pPr marL="0" indent="0" algn="just">
              <a:buClr>
                <a:srgbClr val="FF0000"/>
              </a:buClr>
              <a:buNone/>
            </a:pPr>
            <a:r>
              <a:rPr lang="ru-RU" sz="1800" u="sng" dirty="0" smtClean="0"/>
              <a:t/>
            </a:r>
            <a:br>
              <a:rPr lang="ru-RU" sz="1800" u="sng" dirty="0" smtClean="0"/>
            </a:br>
            <a:r>
              <a:rPr lang="uk-UA" sz="1600" b="1" dirty="0" smtClean="0">
                <a:solidFill>
                  <a:srgbClr val="FF0000"/>
                </a:solidFill>
                <a:latin typeface="Arial Black" pitchFamily="34" charset="0"/>
              </a:rPr>
              <a:t> </a:t>
            </a:r>
            <a:r>
              <a:rPr lang="uk-UA" sz="1600" dirty="0" smtClean="0"/>
              <a:t>1. Усна народна творчість одним словом. (Фольклор)</a:t>
            </a:r>
            <a:endParaRPr lang="ru-RU" sz="1600" dirty="0" smtClean="0"/>
          </a:p>
          <a:p>
            <a:pPr marL="0" indent="0" algn="just">
              <a:buNone/>
            </a:pPr>
            <a:r>
              <a:rPr lang="uk-UA" sz="1600" dirty="0" smtClean="0"/>
              <a:t>2</a:t>
            </a:r>
            <a:r>
              <a:rPr lang="uk-UA" sz="1600" dirty="0"/>
              <a:t>. До пісень літнього циклу належать русальні, купальські і … . (Жниварські)</a:t>
            </a:r>
            <a:endParaRPr lang="ru-RU" sz="1600" dirty="0"/>
          </a:p>
          <a:p>
            <a:pPr marL="0" indent="0" algn="just">
              <a:buNone/>
            </a:pPr>
            <a:r>
              <a:rPr lang="uk-UA" sz="1600" dirty="0"/>
              <a:t>3. Календарно-обрядова пісня літнього циклу, яку виконують в ніч з 6 на 7 липня - … . (Купальська)</a:t>
            </a:r>
            <a:endParaRPr lang="ru-RU" sz="1600" dirty="0"/>
          </a:p>
          <a:p>
            <a:pPr marL="0" indent="0" algn="just">
              <a:buNone/>
            </a:pPr>
            <a:r>
              <a:rPr lang="uk-UA" sz="1600" dirty="0"/>
              <a:t>4. До якого циклу відносять пісню «У ржі на межі?» (Русальні)</a:t>
            </a:r>
            <a:endParaRPr lang="ru-RU" sz="1600" dirty="0"/>
          </a:p>
          <a:p>
            <a:pPr marL="0" indent="0" algn="just">
              <a:buNone/>
            </a:pPr>
            <a:r>
              <a:rPr lang="uk-UA" sz="1600" dirty="0"/>
              <a:t>5. Як називався перший (зажинковий) або останній (обжинковий) сніп? (</a:t>
            </a:r>
            <a:r>
              <a:rPr lang="uk-UA" sz="1600" dirty="0" err="1"/>
              <a:t>Дідух</a:t>
            </a:r>
            <a:r>
              <a:rPr lang="uk-UA" sz="1600" dirty="0"/>
              <a:t>)</a:t>
            </a:r>
            <a:endParaRPr lang="ru-RU" sz="1600" dirty="0"/>
          </a:p>
          <a:p>
            <a:pPr marL="0" indent="0" algn="just">
              <a:buNone/>
            </a:pPr>
            <a:r>
              <a:rPr lang="uk-UA" sz="1600" dirty="0"/>
              <a:t>6. Як називалося жито, яке женці залишали в полі? (Борода)</a:t>
            </a:r>
            <a:endParaRPr lang="ru-RU" sz="1600" dirty="0"/>
          </a:p>
          <a:p>
            <a:pPr marL="0" indent="0" algn="just">
              <a:buNone/>
            </a:pPr>
            <a:r>
              <a:rPr lang="uk-UA" sz="1600" dirty="0"/>
              <a:t>7. Коли відзначають свято Миколая? (19 грудня)</a:t>
            </a:r>
            <a:endParaRPr lang="ru-RU" sz="1600" dirty="0"/>
          </a:p>
          <a:p>
            <a:pPr marL="0" indent="0" algn="just">
              <a:buNone/>
            </a:pPr>
            <a:r>
              <a:rPr lang="uk-UA" sz="1600" dirty="0"/>
              <a:t>8. Календарно-обрядові пісні зимового циклу, які виконують на Різдво. (Колядки)</a:t>
            </a:r>
            <a:endParaRPr lang="ru-RU" sz="1600" dirty="0"/>
          </a:p>
          <a:p>
            <a:pPr marL="0" indent="0" algn="just">
              <a:buNone/>
            </a:pPr>
            <a:r>
              <a:rPr lang="uk-UA" sz="1600" dirty="0"/>
              <a:t>9. Продовж рядок: </a:t>
            </a:r>
            <a:r>
              <a:rPr lang="uk-UA" sz="1600" dirty="0" err="1"/>
              <a:t>гагілки</a:t>
            </a:r>
            <a:r>
              <a:rPr lang="uk-UA" sz="1600" dirty="0"/>
              <a:t>, гаївки, … . (Веснянки)</a:t>
            </a:r>
            <a:endParaRPr lang="ru-RU" sz="1600" dirty="0"/>
          </a:p>
          <a:p>
            <a:pPr marL="0" indent="0" algn="just">
              <a:buNone/>
            </a:pPr>
            <a:r>
              <a:rPr lang="uk-UA" sz="1600" dirty="0"/>
              <a:t>10. До якого циклу пісень відноситься пісня «Ой кувала зозуля»? (Веснянки</a:t>
            </a:r>
            <a:r>
              <a:rPr lang="uk-UA" sz="1600" dirty="0" smtClean="0"/>
              <a:t>)</a:t>
            </a:r>
          </a:p>
          <a:p>
            <a:pPr marL="0" indent="0" algn="just">
              <a:buNone/>
            </a:pPr>
            <a:r>
              <a:rPr lang="uk-UA" sz="1600" dirty="0" smtClean="0"/>
              <a:t>11. </a:t>
            </a:r>
            <a:r>
              <a:rPr lang="uk-UA" sz="1600" dirty="0"/>
              <a:t>Повторення окремих слів чи словосполучень на початку віршованих рядків, строф чи речень називається … . (Анафора)</a:t>
            </a:r>
            <a:endParaRPr lang="ru-RU" sz="1600" dirty="0"/>
          </a:p>
          <a:p>
            <a:pPr marL="0" indent="0" algn="just">
              <a:buNone/>
            </a:pPr>
            <a:r>
              <a:rPr lang="uk-UA" sz="1600" dirty="0" smtClean="0"/>
              <a:t>12. </a:t>
            </a:r>
            <a:r>
              <a:rPr lang="uk-UA" sz="1600" dirty="0"/>
              <a:t>Група слів, які повторюються в кінці кожної строфи. (Рефрен (</a:t>
            </a:r>
            <a:r>
              <a:rPr lang="uk-UA" sz="1600" dirty="0" smtClean="0"/>
              <a:t>повтор)</a:t>
            </a:r>
            <a:endParaRPr lang="ru-RU" sz="1600" dirty="0"/>
          </a:p>
          <a:p>
            <a:pPr marL="0" indent="0" algn="just">
              <a:buNone/>
            </a:pPr>
            <a:r>
              <a:rPr lang="uk-UA" sz="1600" dirty="0" smtClean="0"/>
              <a:t>13. </a:t>
            </a:r>
            <a:r>
              <a:rPr lang="uk-UA" sz="1600" dirty="0"/>
              <a:t>Який художній засіб використаний у пісні «Ой весна, весна – днем красна»? (Персоніфікація)</a:t>
            </a:r>
            <a:endParaRPr lang="ru-RU" sz="16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9975064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052736"/>
            <a:ext cx="7414592" cy="771872"/>
          </a:xfrm>
          <a:solidFill>
            <a:schemeClr val="accent6">
              <a:lumMod val="20000"/>
              <a:lumOff val="8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dirty="0" smtClean="0">
                <a:solidFill>
                  <a:srgbClr val="C00000"/>
                </a:solidFill>
              </a:rPr>
              <a:t>«</a:t>
            </a:r>
            <a:r>
              <a:rPr lang="ru-RU" sz="2800" b="1" dirty="0" err="1" smtClean="0">
                <a:solidFill>
                  <a:srgbClr val="C00000"/>
                </a:solidFill>
              </a:rPr>
              <a:t>Упізнай</a:t>
            </a:r>
            <a:r>
              <a:rPr lang="ru-RU" sz="2800" b="1" dirty="0" smtClean="0">
                <a:solidFill>
                  <a:srgbClr val="C00000"/>
                </a:solidFill>
              </a:rPr>
              <a:t> героя»</a:t>
            </a: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uk-UA" sz="4000" b="1" dirty="0" smtClean="0">
                <a:solidFill>
                  <a:srgbClr val="C00000"/>
                </a:solidFill>
              </a:rPr>
              <a:t/>
            </a:r>
            <a:br>
              <a:rPr lang="uk-UA" sz="40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208912" cy="4616152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lvl="0" indent="0">
              <a:buClr>
                <a:srgbClr val="FF0000"/>
              </a:buClr>
              <a:buNone/>
            </a:pPr>
            <a:r>
              <a:rPr lang="uk-UA" sz="1800" b="1" u="sng" dirty="0" smtClean="0">
                <a:solidFill>
                  <a:srgbClr val="FF0000"/>
                </a:solidFill>
                <a:latin typeface="Arial Black" pitchFamily="34" charset="0"/>
              </a:rPr>
              <a:t>Міфи та легенди українців</a:t>
            </a:r>
            <a:r>
              <a:rPr lang="ru-RU" sz="1800" u="sng" dirty="0"/>
              <a:t/>
            </a:r>
            <a:br>
              <a:rPr lang="ru-RU" sz="1800" u="sng" dirty="0"/>
            </a:br>
            <a:r>
              <a:rPr lang="uk-UA" sz="1800" b="1" dirty="0" smtClean="0">
                <a:solidFill>
                  <a:srgbClr val="FF0000"/>
                </a:solidFill>
                <a:latin typeface="Arial Black" pitchFamily="34" charset="0"/>
              </a:rPr>
              <a:t> </a:t>
            </a:r>
            <a:r>
              <a:rPr lang="uk-UA" sz="1400" b="1" dirty="0">
                <a:solidFill>
                  <a:srgbClr val="FF0000"/>
                </a:solidFill>
                <a:latin typeface="Arial Black" pitchFamily="34" charset="0"/>
              </a:rPr>
              <a:t>З ЯКОГО ТВОРУ ГЕРОЙ?</a:t>
            </a:r>
            <a:endParaRPr lang="ru-RU" sz="1400" dirty="0">
              <a:solidFill>
                <a:srgbClr val="FF0000"/>
              </a:solidFill>
              <a:latin typeface="Arial Black" pitchFamily="34" charset="0"/>
            </a:endParaRPr>
          </a:p>
          <a:p>
            <a:pPr lvl="0">
              <a:buClr>
                <a:schemeClr val="tx1"/>
              </a:buClr>
              <a:buNone/>
            </a:pPr>
            <a:r>
              <a:rPr lang="uk-UA" sz="1800" b="1" dirty="0">
                <a:solidFill>
                  <a:srgbClr val="0000FF"/>
                </a:solidFill>
              </a:rPr>
              <a:t>1. </a:t>
            </a:r>
            <a:r>
              <a:rPr lang="uk-UA" sz="1800" b="1" dirty="0">
                <a:solidFill>
                  <a:srgbClr val="006600"/>
                </a:solidFill>
              </a:rPr>
              <a:t>Удова</a:t>
            </a:r>
            <a:r>
              <a:rPr lang="uk-UA" sz="1800" b="1" dirty="0">
                <a:solidFill>
                  <a:srgbClr val="0000FF"/>
                </a:solidFill>
              </a:rPr>
              <a:t> ( «Про зоряний віз»)</a:t>
            </a:r>
            <a:endParaRPr lang="ru-RU" sz="1800" b="1" dirty="0">
              <a:solidFill>
                <a:srgbClr val="0000FF"/>
              </a:solidFill>
            </a:endParaRPr>
          </a:p>
          <a:p>
            <a:pPr lvl="0">
              <a:buNone/>
            </a:pPr>
            <a:r>
              <a:rPr lang="uk-UA" sz="1800" b="1" dirty="0">
                <a:solidFill>
                  <a:srgbClr val="0000FF"/>
                </a:solidFill>
              </a:rPr>
              <a:t>2. </a:t>
            </a:r>
            <a:r>
              <a:rPr lang="uk-UA" sz="1800" b="1" dirty="0" err="1">
                <a:solidFill>
                  <a:srgbClr val="006600"/>
                </a:solidFill>
              </a:rPr>
              <a:t>Вовк,лев</a:t>
            </a:r>
            <a:r>
              <a:rPr lang="uk-UA" sz="1800" b="1" dirty="0">
                <a:solidFill>
                  <a:srgbClr val="0000FF"/>
                </a:solidFill>
              </a:rPr>
              <a:t> ( «Чому пес живе коло людини?»)</a:t>
            </a:r>
            <a:endParaRPr lang="ru-RU" sz="1800" b="1" dirty="0">
              <a:solidFill>
                <a:srgbClr val="0000FF"/>
              </a:solidFill>
            </a:endParaRPr>
          </a:p>
          <a:p>
            <a:pPr lvl="0">
              <a:buNone/>
            </a:pPr>
            <a:r>
              <a:rPr lang="uk-UA" sz="1800" b="1" dirty="0">
                <a:solidFill>
                  <a:srgbClr val="0000FF"/>
                </a:solidFill>
              </a:rPr>
              <a:t>3</a:t>
            </a:r>
            <a:r>
              <a:rPr lang="uk-UA" sz="1800" b="1" dirty="0">
                <a:solidFill>
                  <a:srgbClr val="006600"/>
                </a:solidFill>
              </a:rPr>
              <a:t>. Син великого Сварога </a:t>
            </a:r>
            <a:r>
              <a:rPr lang="uk-UA" sz="1800" b="1" dirty="0">
                <a:solidFill>
                  <a:srgbClr val="0000FF"/>
                </a:solidFill>
              </a:rPr>
              <a:t>( «Дажбог»)</a:t>
            </a:r>
            <a:endParaRPr lang="ru-RU" sz="1800" b="1" dirty="0">
              <a:solidFill>
                <a:srgbClr val="0000FF"/>
              </a:solidFill>
            </a:endParaRPr>
          </a:p>
          <a:p>
            <a:pPr lvl="0">
              <a:buNone/>
            </a:pPr>
            <a:r>
              <a:rPr lang="uk-UA" sz="1800" b="1" dirty="0">
                <a:solidFill>
                  <a:srgbClr val="0000FF"/>
                </a:solidFill>
              </a:rPr>
              <a:t>4. </a:t>
            </a:r>
            <a:r>
              <a:rPr lang="uk-UA" sz="1800" b="1" dirty="0">
                <a:solidFill>
                  <a:srgbClr val="006600"/>
                </a:solidFill>
              </a:rPr>
              <a:t>Сварог</a:t>
            </a:r>
            <a:r>
              <a:rPr lang="uk-UA" sz="1800" b="1" dirty="0">
                <a:solidFill>
                  <a:srgbClr val="0000FF"/>
                </a:solidFill>
              </a:rPr>
              <a:t> ( «Берегиня» )</a:t>
            </a:r>
            <a:endParaRPr lang="ru-RU" sz="1800" b="1" dirty="0">
              <a:solidFill>
                <a:srgbClr val="0000FF"/>
              </a:solidFill>
            </a:endParaRPr>
          </a:p>
          <a:p>
            <a:pPr lvl="0">
              <a:buNone/>
            </a:pPr>
            <a:r>
              <a:rPr lang="uk-UA" sz="1800" b="1" dirty="0">
                <a:solidFill>
                  <a:srgbClr val="0000FF"/>
                </a:solidFill>
              </a:rPr>
              <a:t>5. </a:t>
            </a:r>
            <a:r>
              <a:rPr lang="uk-UA" sz="1800" b="1" dirty="0" err="1">
                <a:solidFill>
                  <a:srgbClr val="006600"/>
                </a:solidFill>
              </a:rPr>
              <a:t>Чорнобог</a:t>
            </a:r>
            <a:r>
              <a:rPr lang="uk-UA" sz="1800" b="1" dirty="0">
                <a:solidFill>
                  <a:srgbClr val="0000FF"/>
                </a:solidFill>
              </a:rPr>
              <a:t>  ( «Берегиня» )</a:t>
            </a:r>
            <a:endParaRPr lang="ru-RU" sz="1800" b="1" dirty="0">
              <a:solidFill>
                <a:srgbClr val="0000FF"/>
              </a:solidFill>
            </a:endParaRPr>
          </a:p>
          <a:p>
            <a:pPr lvl="0">
              <a:buNone/>
            </a:pPr>
            <a:r>
              <a:rPr lang="uk-UA" sz="1800" b="1" dirty="0">
                <a:solidFill>
                  <a:srgbClr val="0000FF"/>
                </a:solidFill>
              </a:rPr>
              <a:t>6. </a:t>
            </a:r>
            <a:r>
              <a:rPr lang="uk-UA" sz="1800" b="1" dirty="0" err="1">
                <a:solidFill>
                  <a:srgbClr val="006600"/>
                </a:solidFill>
              </a:rPr>
              <a:t>Чоловік,який</a:t>
            </a:r>
            <a:r>
              <a:rPr lang="uk-UA" sz="1800" b="1" dirty="0">
                <a:solidFill>
                  <a:srgbClr val="006600"/>
                </a:solidFill>
              </a:rPr>
              <a:t> умирав без води </a:t>
            </a:r>
            <a:r>
              <a:rPr lang="uk-UA" sz="1800" b="1" dirty="0">
                <a:solidFill>
                  <a:srgbClr val="0000FF"/>
                </a:solidFill>
              </a:rPr>
              <a:t>( «Про зоряний віз»)</a:t>
            </a:r>
            <a:endParaRPr lang="ru-RU" sz="1800" b="1" dirty="0">
              <a:solidFill>
                <a:srgbClr val="0000FF"/>
              </a:solidFill>
            </a:endParaRPr>
          </a:p>
          <a:p>
            <a:pPr lvl="0">
              <a:buNone/>
            </a:pPr>
            <a:r>
              <a:rPr lang="uk-UA" sz="1800" b="1" dirty="0">
                <a:solidFill>
                  <a:srgbClr val="0000FF"/>
                </a:solidFill>
              </a:rPr>
              <a:t>7. </a:t>
            </a:r>
            <a:r>
              <a:rPr lang="uk-UA" sz="1800" b="1" dirty="0">
                <a:solidFill>
                  <a:srgbClr val="006600"/>
                </a:solidFill>
              </a:rPr>
              <a:t>Два королі </a:t>
            </a:r>
            <a:r>
              <a:rPr lang="uk-UA" sz="1800" b="1" dirty="0">
                <a:solidFill>
                  <a:srgbClr val="0000FF"/>
                </a:solidFill>
              </a:rPr>
              <a:t>(«Неопалима купина»)</a:t>
            </a:r>
            <a:endParaRPr lang="ru-RU" sz="1800" b="1" dirty="0">
              <a:solidFill>
                <a:srgbClr val="0000FF"/>
              </a:solidFill>
            </a:endParaRPr>
          </a:p>
          <a:p>
            <a:pPr lvl="0">
              <a:buNone/>
            </a:pPr>
            <a:r>
              <a:rPr lang="uk-UA" sz="1800" b="1" dirty="0">
                <a:solidFill>
                  <a:srgbClr val="0000FF"/>
                </a:solidFill>
              </a:rPr>
              <a:t>8. </a:t>
            </a:r>
            <a:r>
              <a:rPr lang="uk-UA" sz="1800" b="1" dirty="0" err="1">
                <a:solidFill>
                  <a:srgbClr val="006600"/>
                </a:solidFill>
              </a:rPr>
              <a:t>Білобог</a:t>
            </a:r>
            <a:r>
              <a:rPr lang="uk-UA" sz="1800" b="1" dirty="0">
                <a:solidFill>
                  <a:srgbClr val="0000FF"/>
                </a:solidFill>
              </a:rPr>
              <a:t> ( «Берегиня» )</a:t>
            </a:r>
            <a:endParaRPr lang="ru-RU" sz="1800" b="1" dirty="0">
              <a:solidFill>
                <a:srgbClr val="0000FF"/>
              </a:solidFill>
            </a:endParaRPr>
          </a:p>
          <a:p>
            <a:pPr lvl="0">
              <a:buNone/>
            </a:pPr>
            <a:r>
              <a:rPr lang="uk-UA" sz="1800" b="1" dirty="0">
                <a:solidFill>
                  <a:srgbClr val="0000FF"/>
                </a:solidFill>
              </a:rPr>
              <a:t>9. </a:t>
            </a:r>
            <a:r>
              <a:rPr lang="uk-UA" sz="1800" b="1" dirty="0">
                <a:solidFill>
                  <a:srgbClr val="006600"/>
                </a:solidFill>
              </a:rPr>
              <a:t>Перун</a:t>
            </a:r>
            <a:r>
              <a:rPr lang="uk-UA" sz="1800" b="1" dirty="0">
                <a:solidFill>
                  <a:srgbClr val="0000FF"/>
                </a:solidFill>
              </a:rPr>
              <a:t> (зайвий)</a:t>
            </a:r>
            <a:endParaRPr lang="ru-RU" sz="1800" b="1" dirty="0">
              <a:solidFill>
                <a:srgbClr val="0000FF"/>
              </a:solidFill>
            </a:endParaRPr>
          </a:p>
          <a:p>
            <a:pPr lvl="0">
              <a:buNone/>
            </a:pPr>
            <a:r>
              <a:rPr lang="uk-UA" sz="1800" b="1" dirty="0">
                <a:solidFill>
                  <a:srgbClr val="0000FF"/>
                </a:solidFill>
              </a:rPr>
              <a:t>10. </a:t>
            </a:r>
            <a:r>
              <a:rPr lang="uk-UA" sz="1800" b="1" dirty="0" err="1">
                <a:solidFill>
                  <a:srgbClr val="006600"/>
                </a:solidFill>
              </a:rPr>
              <a:t>Силун</a:t>
            </a:r>
            <a:r>
              <a:rPr lang="uk-UA" sz="1800" b="1" dirty="0">
                <a:solidFill>
                  <a:srgbClr val="0000FF"/>
                </a:solidFill>
              </a:rPr>
              <a:t> («Як виникли Карпати»)</a:t>
            </a:r>
            <a:endParaRPr lang="ru-RU" sz="1800" b="1" dirty="0">
              <a:solidFill>
                <a:srgbClr val="0000FF"/>
              </a:solidFill>
            </a:endParaRPr>
          </a:p>
          <a:p>
            <a:pPr lvl="0">
              <a:buNone/>
            </a:pPr>
            <a:r>
              <a:rPr lang="uk-UA" sz="1800" b="1" dirty="0">
                <a:solidFill>
                  <a:srgbClr val="0000FF"/>
                </a:solidFill>
              </a:rPr>
              <a:t>11. </a:t>
            </a:r>
            <a:r>
              <a:rPr lang="uk-UA" sz="1800" b="1" dirty="0">
                <a:solidFill>
                  <a:srgbClr val="006600"/>
                </a:solidFill>
              </a:rPr>
              <a:t>Карпо Дніпровський </a:t>
            </a:r>
            <a:r>
              <a:rPr lang="uk-UA" sz="1800" b="1" dirty="0">
                <a:solidFill>
                  <a:srgbClr val="0000FF"/>
                </a:solidFill>
              </a:rPr>
              <a:t>(«Як виникли Карпати»)</a:t>
            </a:r>
            <a:endParaRPr lang="ru-RU" sz="1800" b="1" dirty="0">
              <a:solidFill>
                <a:srgbClr val="0000FF"/>
              </a:solidFill>
            </a:endParaRPr>
          </a:p>
          <a:p>
            <a:pPr lvl="0">
              <a:buNone/>
            </a:pPr>
            <a:r>
              <a:rPr lang="uk-UA" sz="1800" b="1" dirty="0">
                <a:solidFill>
                  <a:srgbClr val="0000FF"/>
                </a:solidFill>
              </a:rPr>
              <a:t>12. </a:t>
            </a:r>
            <a:r>
              <a:rPr lang="uk-UA" sz="1800" b="1" dirty="0">
                <a:solidFill>
                  <a:srgbClr val="006600"/>
                </a:solidFill>
              </a:rPr>
              <a:t>Дівчина з царського роду </a:t>
            </a:r>
            <a:r>
              <a:rPr lang="uk-UA" sz="1800" b="1" dirty="0">
                <a:solidFill>
                  <a:srgbClr val="0000FF"/>
                </a:solidFill>
              </a:rPr>
              <a:t>(«Чому в морі є перли і мушлі?»)</a:t>
            </a:r>
            <a:endParaRPr lang="ru-RU" sz="1800" b="1" dirty="0">
              <a:solidFill>
                <a:srgbClr val="0000FF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457926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7414592" cy="771872"/>
          </a:xfrm>
          <a:solidFill>
            <a:schemeClr val="accent6">
              <a:lumMod val="20000"/>
              <a:lumOff val="8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dirty="0" smtClean="0">
                <a:solidFill>
                  <a:srgbClr val="C00000"/>
                </a:solidFill>
              </a:rPr>
              <a:t>«</a:t>
            </a:r>
            <a:r>
              <a:rPr lang="uk-UA" sz="2800" b="1" dirty="0" err="1">
                <a:solidFill>
                  <a:srgbClr val="C00000"/>
                </a:solidFill>
                <a:latin typeface="Arial Black" pitchFamily="34" charset="0"/>
              </a:rPr>
              <a:t>Продовжи</a:t>
            </a:r>
            <a:r>
              <a:rPr lang="uk-UA" sz="2800" b="1" dirty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uk-UA" sz="2800" b="1" dirty="0" smtClean="0">
                <a:solidFill>
                  <a:srgbClr val="C00000"/>
                </a:solidFill>
                <a:latin typeface="Arial Black" pitchFamily="34" charset="0"/>
              </a:rPr>
              <a:t>речення</a:t>
            </a:r>
            <a:r>
              <a:rPr lang="ru-RU" sz="2800" b="1" dirty="0" smtClean="0">
                <a:solidFill>
                  <a:srgbClr val="C00000"/>
                </a:solidFill>
              </a:rPr>
              <a:t>»</a:t>
            </a: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uk-UA" sz="4000" b="1" dirty="0" smtClean="0">
                <a:solidFill>
                  <a:srgbClr val="C00000"/>
                </a:solidFill>
              </a:rPr>
              <a:t/>
            </a:r>
            <a:br>
              <a:rPr lang="uk-UA" sz="40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208912" cy="4616152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buNone/>
            </a:pPr>
            <a:r>
              <a:rPr lang="uk-UA" sz="1800" b="1" dirty="0">
                <a:solidFill>
                  <a:srgbClr val="0000FF"/>
                </a:solidFill>
                <a:latin typeface="Arial Black" pitchFamily="34" charset="0"/>
              </a:rPr>
              <a:t>Галина </a:t>
            </a:r>
            <a:r>
              <a:rPr lang="uk-UA" sz="1800" b="1" dirty="0" err="1">
                <a:solidFill>
                  <a:srgbClr val="0000FF"/>
                </a:solidFill>
                <a:latin typeface="Arial Black" pitchFamily="34" charset="0"/>
              </a:rPr>
              <a:t>Малик</a:t>
            </a:r>
            <a:r>
              <a:rPr lang="uk-UA" sz="1800" b="1" dirty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uk-UA" sz="1800" b="1" dirty="0" smtClean="0">
                <a:solidFill>
                  <a:srgbClr val="FF0000"/>
                </a:solidFill>
                <a:latin typeface="Arial Black" pitchFamily="34" charset="0"/>
              </a:rPr>
              <a:t>«</a:t>
            </a:r>
            <a:r>
              <a:rPr lang="uk-UA" sz="1800" b="1" dirty="0">
                <a:solidFill>
                  <a:srgbClr val="FF0000"/>
                </a:solidFill>
                <a:latin typeface="Arial Black" pitchFamily="34" charset="0"/>
              </a:rPr>
              <a:t>Незвичайні пригоди Алі </a:t>
            </a:r>
            <a:r>
              <a:rPr lang="uk-UA" sz="1800" b="1" dirty="0" smtClean="0">
                <a:solidFill>
                  <a:srgbClr val="FF0000"/>
                </a:solidFill>
                <a:latin typeface="Arial Black" pitchFamily="34" charset="0"/>
              </a:rPr>
              <a:t>в </a:t>
            </a:r>
            <a:r>
              <a:rPr lang="uk-UA" sz="1800" b="1" dirty="0">
                <a:solidFill>
                  <a:srgbClr val="FF0000"/>
                </a:solidFill>
                <a:latin typeface="Arial Black" pitchFamily="34" charset="0"/>
              </a:rPr>
              <a:t>країні </a:t>
            </a:r>
            <a:r>
              <a:rPr lang="uk-UA" sz="1800" b="1" dirty="0" err="1">
                <a:solidFill>
                  <a:srgbClr val="FF0000"/>
                </a:solidFill>
                <a:latin typeface="Arial Black" pitchFamily="34" charset="0"/>
              </a:rPr>
              <a:t>Недоладії</a:t>
            </a:r>
            <a:r>
              <a:rPr lang="uk-UA" sz="1800" b="1" dirty="0" smtClean="0">
                <a:solidFill>
                  <a:srgbClr val="FF0000"/>
                </a:solidFill>
                <a:latin typeface="Arial Black" pitchFamily="34" charset="0"/>
              </a:rPr>
              <a:t>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uk-UA" sz="1800" b="1" dirty="0" smtClean="0">
                <a:solidFill>
                  <a:srgbClr val="FF0000"/>
                </a:solidFill>
                <a:latin typeface="Arial Black" pitchFamily="34" charset="0"/>
              </a:rPr>
              <a:t> </a:t>
            </a:r>
            <a:r>
              <a:rPr lang="uk-UA" sz="1600" b="1" dirty="0">
                <a:solidFill>
                  <a:srgbClr val="FF0000"/>
                </a:solidFill>
                <a:latin typeface="Arial Black" pitchFamily="34" charset="0"/>
              </a:rPr>
              <a:t>Закінчити речення: «Хто з героїв…»</a:t>
            </a:r>
            <a:endParaRPr lang="ru-RU" sz="1600" b="1" dirty="0">
              <a:solidFill>
                <a:srgbClr val="FF0000"/>
              </a:solidFill>
              <a:latin typeface="Arial Black" pitchFamily="34" charset="0"/>
            </a:endParaRPr>
          </a:p>
          <a:p>
            <a:pPr>
              <a:buClr>
                <a:srgbClr val="FF0000"/>
              </a:buClr>
            </a:pPr>
            <a:r>
              <a:rPr lang="uk-UA" sz="1400" b="1" dirty="0">
                <a:latin typeface="Arial Black" pitchFamily="34" charset="0"/>
              </a:rPr>
              <a:t>Першим почав називати дівчинку Алею (</a:t>
            </a:r>
            <a:r>
              <a:rPr lang="uk-UA" sz="1400" b="1" dirty="0">
                <a:solidFill>
                  <a:srgbClr val="FF0000"/>
                </a:solidFill>
                <a:latin typeface="Arial Black" pitchFamily="34" charset="0"/>
              </a:rPr>
              <a:t>батьки</a:t>
            </a:r>
            <a:r>
              <a:rPr lang="uk-UA" sz="1400" b="1" dirty="0">
                <a:latin typeface="Arial Black" pitchFamily="34" charset="0"/>
              </a:rPr>
              <a:t>)</a:t>
            </a:r>
            <a:endParaRPr lang="ru-RU" sz="1400" b="1" dirty="0">
              <a:latin typeface="Arial Black" pitchFamily="34" charset="0"/>
            </a:endParaRPr>
          </a:p>
          <a:p>
            <a:pPr>
              <a:buClr>
                <a:srgbClr val="FF0000"/>
              </a:buClr>
            </a:pPr>
            <a:r>
              <a:rPr lang="uk-UA" sz="1400" b="1" dirty="0">
                <a:latin typeface="Arial Black" pitchFamily="34" charset="0"/>
              </a:rPr>
              <a:t>Пришив бабці крильце (</a:t>
            </a:r>
            <a:r>
              <a:rPr lang="uk-UA" sz="1400" b="1" dirty="0">
                <a:solidFill>
                  <a:srgbClr val="FF0000"/>
                </a:solidFill>
                <a:latin typeface="Arial Black" pitchFamily="34" charset="0"/>
              </a:rPr>
              <a:t>Аля</a:t>
            </a:r>
            <a:r>
              <a:rPr lang="uk-UA" sz="1400" b="1" dirty="0">
                <a:latin typeface="Arial Black" pitchFamily="34" charset="0"/>
              </a:rPr>
              <a:t>)</a:t>
            </a:r>
            <a:endParaRPr lang="ru-RU" sz="1400" b="1" dirty="0">
              <a:latin typeface="Arial Black" pitchFamily="34" charset="0"/>
            </a:endParaRPr>
          </a:p>
          <a:p>
            <a:pPr>
              <a:buClr>
                <a:srgbClr val="FF0000"/>
              </a:buClr>
            </a:pPr>
            <a:r>
              <a:rPr lang="uk-UA" sz="1400" b="1" dirty="0">
                <a:latin typeface="Arial Black" pitchFamily="34" charset="0"/>
              </a:rPr>
              <a:t>Любив приказувати: «От такий компот !» (</a:t>
            </a:r>
            <a:r>
              <a:rPr lang="uk-UA" sz="1400" b="1" dirty="0" err="1">
                <a:solidFill>
                  <a:srgbClr val="FF0000"/>
                </a:solidFill>
                <a:latin typeface="Arial Black" pitchFamily="34" charset="0"/>
              </a:rPr>
              <a:t>Недоладько</a:t>
            </a:r>
            <a:r>
              <a:rPr lang="uk-UA" sz="1400" b="1" dirty="0">
                <a:latin typeface="Arial Black" pitchFamily="34" charset="0"/>
              </a:rPr>
              <a:t>)</a:t>
            </a:r>
            <a:endParaRPr lang="ru-RU" sz="1400" b="1" dirty="0">
              <a:latin typeface="Arial Black" pitchFamily="34" charset="0"/>
            </a:endParaRPr>
          </a:p>
          <a:p>
            <a:pPr>
              <a:buClr>
                <a:srgbClr val="FF0000"/>
              </a:buClr>
            </a:pPr>
            <a:r>
              <a:rPr lang="uk-UA" sz="1400" b="1" dirty="0">
                <a:latin typeface="Arial Black" pitchFamily="34" charset="0"/>
              </a:rPr>
              <a:t>Запропонував Алі цілком пристойне помешкання (</a:t>
            </a:r>
            <a:r>
              <a:rPr lang="uk-UA" sz="1400" b="1" dirty="0" err="1">
                <a:solidFill>
                  <a:srgbClr val="FF0000"/>
                </a:solidFill>
                <a:latin typeface="Arial Black" pitchFamily="34" charset="0"/>
              </a:rPr>
              <a:t>Недоштанько</a:t>
            </a:r>
            <a:r>
              <a:rPr lang="uk-UA" sz="1400" b="1" dirty="0">
                <a:latin typeface="Arial Black" pitchFamily="34" charset="0"/>
              </a:rPr>
              <a:t>)</a:t>
            </a:r>
            <a:endParaRPr lang="ru-RU" sz="1400" b="1" dirty="0">
              <a:latin typeface="Arial Black" pitchFamily="34" charset="0"/>
            </a:endParaRPr>
          </a:p>
          <a:p>
            <a:pPr>
              <a:buClr>
                <a:srgbClr val="FF0000"/>
              </a:buClr>
            </a:pPr>
            <a:r>
              <a:rPr lang="uk-UA" sz="1400" b="1" dirty="0">
                <a:latin typeface="Arial Black" pitchFamily="34" charset="0"/>
              </a:rPr>
              <a:t>Провів Алю в королівський замок (</a:t>
            </a:r>
            <a:r>
              <a:rPr lang="uk-UA" sz="1400" b="1" dirty="0" err="1">
                <a:solidFill>
                  <a:srgbClr val="FF0000"/>
                </a:solidFill>
                <a:latin typeface="Arial Black" pitchFamily="34" charset="0"/>
              </a:rPr>
              <a:t>Недопопелюшка</a:t>
            </a:r>
            <a:r>
              <a:rPr lang="uk-UA" sz="1400" b="1" dirty="0">
                <a:latin typeface="Arial Black" pitchFamily="34" charset="0"/>
              </a:rPr>
              <a:t>)</a:t>
            </a:r>
            <a:endParaRPr lang="ru-RU" sz="1400" b="1" dirty="0">
              <a:latin typeface="Arial Black" pitchFamily="34" charset="0"/>
            </a:endParaRPr>
          </a:p>
          <a:p>
            <a:pPr>
              <a:buClr>
                <a:srgbClr val="FF0000"/>
              </a:buClr>
            </a:pPr>
            <a:r>
              <a:rPr lang="uk-UA" sz="1400" b="1" dirty="0">
                <a:latin typeface="Arial Black" pitchFamily="34" charset="0"/>
              </a:rPr>
              <a:t>Умів грати на банджо (</a:t>
            </a:r>
            <a:r>
              <a:rPr lang="uk-UA" sz="1400" b="1" dirty="0" err="1">
                <a:solidFill>
                  <a:srgbClr val="FF0000"/>
                </a:solidFill>
                <a:latin typeface="Arial Black" pitchFamily="34" charset="0"/>
              </a:rPr>
              <a:t>Недоросль</a:t>
            </a:r>
            <a:r>
              <a:rPr lang="uk-UA" sz="1400" b="1" dirty="0">
                <a:latin typeface="Arial Black" pitchFamily="34" charset="0"/>
              </a:rPr>
              <a:t> </a:t>
            </a:r>
            <a:r>
              <a:rPr lang="uk-UA" sz="1400" b="1" dirty="0">
                <a:solidFill>
                  <a:srgbClr val="FF0000"/>
                </a:solidFill>
                <a:latin typeface="Arial Black" pitchFamily="34" charset="0"/>
              </a:rPr>
              <a:t>Десятий</a:t>
            </a:r>
            <a:r>
              <a:rPr lang="uk-UA" sz="1400" b="1" dirty="0">
                <a:latin typeface="Arial Black" pitchFamily="34" charset="0"/>
              </a:rPr>
              <a:t>)</a:t>
            </a:r>
            <a:endParaRPr lang="ru-RU" sz="1400" b="1" dirty="0">
              <a:latin typeface="Arial Black" pitchFamily="34" charset="0"/>
            </a:endParaRPr>
          </a:p>
          <a:p>
            <a:pPr>
              <a:buClr>
                <a:srgbClr val="FF0000"/>
              </a:buClr>
            </a:pPr>
            <a:r>
              <a:rPr lang="uk-UA" sz="1400" b="1" dirty="0">
                <a:latin typeface="Arial Black" pitchFamily="34" charset="0"/>
              </a:rPr>
              <a:t>Зазіхав на королівську корону (</a:t>
            </a:r>
            <a:r>
              <a:rPr lang="uk-UA" sz="1400" b="1" dirty="0">
                <a:solidFill>
                  <a:srgbClr val="FF0000"/>
                </a:solidFill>
                <a:latin typeface="Arial Black" pitchFamily="34" charset="0"/>
              </a:rPr>
              <a:t>Перший</a:t>
            </a:r>
            <a:r>
              <a:rPr lang="uk-UA" sz="1400" b="1" dirty="0">
                <a:latin typeface="Arial Black" pitchFamily="34" charset="0"/>
              </a:rPr>
              <a:t> </a:t>
            </a:r>
            <a:r>
              <a:rPr lang="uk-UA" sz="1400" b="1" dirty="0" err="1">
                <a:solidFill>
                  <a:srgbClr val="FF0000"/>
                </a:solidFill>
                <a:latin typeface="Arial Black" pitchFamily="34" charset="0"/>
              </a:rPr>
              <a:t>Недорадник</a:t>
            </a:r>
            <a:r>
              <a:rPr lang="uk-UA" sz="1400" b="1" dirty="0">
                <a:latin typeface="Arial Black" pitchFamily="34" charset="0"/>
              </a:rPr>
              <a:t>)</a:t>
            </a:r>
            <a:endParaRPr lang="ru-RU" sz="1400" b="1" dirty="0">
              <a:latin typeface="Arial Black" pitchFamily="34" charset="0"/>
            </a:endParaRPr>
          </a:p>
          <a:p>
            <a:pPr>
              <a:buClr>
                <a:srgbClr val="FF0000"/>
              </a:buClr>
            </a:pPr>
            <a:r>
              <a:rPr lang="uk-UA" sz="1400" b="1" dirty="0">
                <a:latin typeface="Arial Black" pitchFamily="34" charset="0"/>
              </a:rPr>
              <a:t>Знав дорогу з </a:t>
            </a:r>
            <a:r>
              <a:rPr lang="uk-UA" sz="1400" b="1" dirty="0" err="1">
                <a:latin typeface="Arial Black" pitchFamily="34" charset="0"/>
              </a:rPr>
              <a:t>Недоладії</a:t>
            </a:r>
            <a:r>
              <a:rPr lang="uk-UA" sz="1400" b="1" dirty="0">
                <a:latin typeface="Arial Black" pitchFamily="34" charset="0"/>
              </a:rPr>
              <a:t> (</a:t>
            </a:r>
            <a:r>
              <a:rPr lang="uk-UA" sz="1400" b="1" dirty="0" err="1">
                <a:solidFill>
                  <a:srgbClr val="FF0000"/>
                </a:solidFill>
                <a:latin typeface="Arial Black" pitchFamily="34" charset="0"/>
              </a:rPr>
              <a:t>Недочеревик</a:t>
            </a:r>
            <a:r>
              <a:rPr lang="uk-UA" sz="1400" b="1" dirty="0">
                <a:latin typeface="Arial Black" pitchFamily="34" charset="0"/>
              </a:rPr>
              <a:t>)</a:t>
            </a:r>
            <a:endParaRPr lang="ru-RU" sz="1400" b="1" dirty="0">
              <a:latin typeface="Arial Black" pitchFamily="34" charset="0"/>
            </a:endParaRPr>
          </a:p>
          <a:p>
            <a:pPr algn="just">
              <a:buClr>
                <a:srgbClr val="FF0000"/>
              </a:buClr>
            </a:pPr>
            <a:r>
              <a:rPr lang="uk-UA" sz="1400" b="1" dirty="0">
                <a:latin typeface="Arial Black" pitchFamily="34" charset="0"/>
              </a:rPr>
              <a:t>Недоробив одну справу до ста й мав опинитися В </a:t>
            </a:r>
            <a:r>
              <a:rPr lang="uk-UA" sz="1400" b="1" dirty="0" err="1">
                <a:latin typeface="Arial Black" pitchFamily="34" charset="0"/>
              </a:rPr>
              <a:t>Недоладії</a:t>
            </a:r>
            <a:r>
              <a:rPr lang="uk-UA" sz="1400" b="1" dirty="0">
                <a:latin typeface="Arial Black" pitchFamily="34" charset="0"/>
              </a:rPr>
              <a:t> (</a:t>
            </a:r>
            <a:r>
              <a:rPr lang="uk-UA" sz="1400" b="1" dirty="0">
                <a:solidFill>
                  <a:srgbClr val="FF0000"/>
                </a:solidFill>
                <a:latin typeface="Arial Black" pitchFamily="34" charset="0"/>
              </a:rPr>
              <a:t>сусід</a:t>
            </a:r>
            <a:r>
              <a:rPr lang="uk-UA" sz="1400" b="1" dirty="0">
                <a:latin typeface="Arial Black" pitchFamily="34" charset="0"/>
              </a:rPr>
              <a:t> </a:t>
            </a:r>
            <a:r>
              <a:rPr lang="uk-UA" sz="1400" b="1" dirty="0">
                <a:solidFill>
                  <a:srgbClr val="FF0000"/>
                </a:solidFill>
                <a:latin typeface="Arial Black" pitchFamily="34" charset="0"/>
              </a:rPr>
              <a:t>Сашко</a:t>
            </a:r>
            <a:r>
              <a:rPr lang="uk-UA" sz="1400" b="1" dirty="0">
                <a:latin typeface="Arial Black" pitchFamily="34" charset="0"/>
              </a:rPr>
              <a:t> </a:t>
            </a:r>
            <a:r>
              <a:rPr lang="uk-UA" sz="1400" b="1" dirty="0">
                <a:solidFill>
                  <a:srgbClr val="FF0000"/>
                </a:solidFill>
                <a:latin typeface="Arial Black" pitchFamily="34" charset="0"/>
              </a:rPr>
              <a:t>Тишко</a:t>
            </a:r>
            <a:r>
              <a:rPr lang="uk-UA" sz="1400" b="1" dirty="0">
                <a:latin typeface="Arial Black" pitchFamily="34" charset="0"/>
              </a:rPr>
              <a:t>)</a:t>
            </a:r>
            <a:endParaRPr lang="ru-RU" sz="1400" b="1" dirty="0">
              <a:latin typeface="Arial Black" pitchFamily="34" charset="0"/>
            </a:endParaRPr>
          </a:p>
          <a:p>
            <a:pPr algn="just">
              <a:buClr>
                <a:srgbClr val="FF0000"/>
              </a:buClr>
            </a:pPr>
            <a:r>
              <a:rPr lang="uk-UA" sz="1400" b="1" dirty="0">
                <a:latin typeface="Arial Black" pitchFamily="34" charset="0"/>
              </a:rPr>
              <a:t>Хворів на постійний </a:t>
            </a:r>
            <a:r>
              <a:rPr lang="uk-UA" sz="1400" b="1" dirty="0" err="1">
                <a:latin typeface="Arial Black" pitchFamily="34" charset="0"/>
              </a:rPr>
              <a:t>нежить,кашель,бронхіт,радикуліт</a:t>
            </a:r>
            <a:r>
              <a:rPr lang="uk-UA" sz="1400" b="1" dirty="0">
                <a:latin typeface="Arial Black" pitchFamily="34" charset="0"/>
              </a:rPr>
              <a:t> (</a:t>
            </a:r>
            <a:r>
              <a:rPr lang="uk-UA" sz="1400" b="1" dirty="0">
                <a:solidFill>
                  <a:srgbClr val="FF0000"/>
                </a:solidFill>
                <a:latin typeface="Arial Black" pitchFamily="34" charset="0"/>
              </a:rPr>
              <a:t>бабуся</a:t>
            </a:r>
            <a:r>
              <a:rPr lang="uk-UA" sz="1400" b="1" dirty="0">
                <a:latin typeface="Arial Black" pitchFamily="34" charset="0"/>
              </a:rPr>
              <a:t> </a:t>
            </a:r>
            <a:r>
              <a:rPr lang="uk-UA" sz="1400" b="1" dirty="0" err="1">
                <a:solidFill>
                  <a:srgbClr val="FF0000"/>
                </a:solidFill>
                <a:latin typeface="Arial Black" pitchFamily="34" charset="0"/>
              </a:rPr>
              <a:t>Недокватирка</a:t>
            </a:r>
            <a:r>
              <a:rPr lang="uk-UA" sz="1400" b="1" dirty="0">
                <a:latin typeface="Arial Black" pitchFamily="34" charset="0"/>
              </a:rPr>
              <a:t>)</a:t>
            </a:r>
            <a:endParaRPr lang="ru-RU" sz="1400" b="1" dirty="0">
              <a:latin typeface="Arial Black" pitchFamily="34" charset="0"/>
            </a:endParaRPr>
          </a:p>
          <a:p>
            <a:pPr>
              <a:buClr>
                <a:srgbClr val="FF0000"/>
              </a:buClr>
            </a:pPr>
            <a:r>
              <a:rPr lang="uk-UA" sz="1400" b="1" dirty="0">
                <a:latin typeface="Arial Black" pitchFamily="34" charset="0"/>
              </a:rPr>
              <a:t>Жив у маленькій комірчині у вежі з годинником (</a:t>
            </a:r>
            <a:r>
              <a:rPr lang="uk-UA" sz="1400" b="1" dirty="0" err="1">
                <a:solidFill>
                  <a:srgbClr val="FF0000"/>
                </a:solidFill>
                <a:latin typeface="Arial Black" pitchFamily="34" charset="0"/>
              </a:rPr>
              <a:t>Недождень</a:t>
            </a:r>
            <a:r>
              <a:rPr lang="uk-UA" sz="1400" b="1" dirty="0">
                <a:latin typeface="Arial Black" pitchFamily="34" charset="0"/>
              </a:rPr>
              <a:t>)</a:t>
            </a:r>
            <a:endParaRPr lang="ru-RU" sz="1400" b="1" dirty="0">
              <a:latin typeface="Arial Black" pitchFamily="34" charset="0"/>
            </a:endParaRPr>
          </a:p>
          <a:p>
            <a:pPr algn="just">
              <a:buClr>
                <a:srgbClr val="FF0000"/>
              </a:buClr>
            </a:pPr>
            <a:r>
              <a:rPr lang="uk-UA" sz="1400" b="1" dirty="0" err="1">
                <a:latin typeface="Arial Black" pitchFamily="34" charset="0"/>
              </a:rPr>
              <a:t>Обурювався,що</a:t>
            </a:r>
            <a:r>
              <a:rPr lang="uk-UA" sz="1400" b="1" dirty="0">
                <a:latin typeface="Arial Black" pitchFamily="34" charset="0"/>
              </a:rPr>
              <a:t> Перший </a:t>
            </a:r>
            <a:r>
              <a:rPr lang="uk-UA" sz="1400" b="1" dirty="0" err="1">
                <a:latin typeface="Arial Black" pitchFamily="34" charset="0"/>
              </a:rPr>
              <a:t>Недорадник</a:t>
            </a:r>
            <a:r>
              <a:rPr lang="uk-UA" sz="1400" b="1" dirty="0">
                <a:latin typeface="Arial Black" pitchFamily="34" charset="0"/>
              </a:rPr>
              <a:t> уже почав дітей хапати (</a:t>
            </a:r>
            <a:r>
              <a:rPr lang="uk-UA" sz="1400" b="1" dirty="0">
                <a:solidFill>
                  <a:srgbClr val="FF0000"/>
                </a:solidFill>
                <a:latin typeface="Arial Black" pitchFamily="34" charset="0"/>
              </a:rPr>
              <a:t>гвардійці</a:t>
            </a:r>
            <a:r>
              <a:rPr lang="uk-UA" sz="1400" b="1" dirty="0">
                <a:latin typeface="Arial Black" pitchFamily="34" charset="0"/>
              </a:rPr>
              <a:t> </a:t>
            </a:r>
            <a:r>
              <a:rPr lang="uk-UA" sz="1400" b="1" dirty="0" err="1">
                <a:solidFill>
                  <a:srgbClr val="FF0000"/>
                </a:solidFill>
                <a:latin typeface="Arial Black" pitchFamily="34" charset="0"/>
              </a:rPr>
              <a:t>Недоборода</a:t>
            </a:r>
            <a:r>
              <a:rPr lang="uk-UA" sz="1400" b="1" dirty="0">
                <a:latin typeface="Arial Black" pitchFamily="34" charset="0"/>
              </a:rPr>
              <a:t> </a:t>
            </a:r>
            <a:r>
              <a:rPr lang="uk-UA" sz="1400" b="1" dirty="0">
                <a:solidFill>
                  <a:srgbClr val="FF0000"/>
                </a:solidFill>
                <a:latin typeface="Arial Black" pitchFamily="34" charset="0"/>
              </a:rPr>
              <a:t>та</a:t>
            </a:r>
            <a:r>
              <a:rPr lang="uk-UA" sz="1400" b="1" dirty="0">
                <a:latin typeface="Arial Black" pitchFamily="34" charset="0"/>
              </a:rPr>
              <a:t> </a:t>
            </a:r>
            <a:r>
              <a:rPr lang="uk-UA" sz="1400" b="1" dirty="0" err="1">
                <a:solidFill>
                  <a:srgbClr val="FF0000"/>
                </a:solidFill>
                <a:latin typeface="Arial Black" pitchFamily="34" charset="0"/>
              </a:rPr>
              <a:t>Недовус</a:t>
            </a:r>
            <a:r>
              <a:rPr lang="uk-UA" sz="1400" b="1" dirty="0">
                <a:latin typeface="Arial Black" pitchFamily="34" charset="0"/>
              </a:rPr>
              <a:t>)</a:t>
            </a:r>
            <a:endParaRPr lang="ru-RU" sz="1400" b="1" dirty="0">
              <a:latin typeface="Arial Black" pitchFamily="34" charset="0"/>
            </a:endParaRPr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457926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7414592" cy="771872"/>
          </a:xfrm>
          <a:solidFill>
            <a:srgbClr val="FFFF66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dirty="0" smtClean="0">
                <a:solidFill>
                  <a:srgbClr val="C00000"/>
                </a:solidFill>
              </a:rPr>
              <a:t>«</a:t>
            </a:r>
            <a:r>
              <a:rPr lang="ru-RU" sz="2800" b="1" dirty="0" err="1">
                <a:solidFill>
                  <a:srgbClr val="C00000"/>
                </a:solidFill>
              </a:rPr>
              <a:t>Упіймай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b="1" dirty="0" err="1">
                <a:solidFill>
                  <a:srgbClr val="C00000"/>
                </a:solidFill>
              </a:rPr>
              <a:t>помилку</a:t>
            </a:r>
            <a:r>
              <a:rPr lang="ru-RU" sz="2800" b="1" dirty="0" smtClean="0">
                <a:solidFill>
                  <a:srgbClr val="C00000"/>
                </a:solidFill>
              </a:rPr>
              <a:t>»</a:t>
            </a: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</a:rPr>
              <a:t>позначити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</a:rPr>
              <a:t>номери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</a:rPr>
              <a:t>рядків,у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</a:rPr>
              <a:t>яких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 є 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</a:rPr>
              <a:t>помилки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ru-RU" sz="4000" b="1" dirty="0">
                <a:solidFill>
                  <a:srgbClr val="C00000"/>
                </a:solidFill>
              </a:rPr>
              <a:t/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uk-UA" sz="4000" b="1" dirty="0" smtClean="0">
                <a:solidFill>
                  <a:srgbClr val="C00000"/>
                </a:solidFill>
              </a:rPr>
              <a:t/>
            </a:r>
            <a:br>
              <a:rPr lang="uk-UA" sz="40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208912" cy="4616152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lvl="0" indent="0">
              <a:buClr>
                <a:srgbClr val="FF0000"/>
              </a:buClr>
              <a:buNone/>
            </a:pPr>
            <a:r>
              <a:rPr lang="uk-UA" sz="1800" b="1" u="sng" dirty="0" smtClean="0">
                <a:solidFill>
                  <a:srgbClr val="000099"/>
                </a:solidFill>
                <a:latin typeface="Arial Black" pitchFamily="34" charset="0"/>
              </a:rPr>
              <a:t>Василь </a:t>
            </a:r>
            <a:r>
              <a:rPr lang="uk-UA" sz="1800" b="1" u="sng" dirty="0">
                <a:solidFill>
                  <a:srgbClr val="000099"/>
                </a:solidFill>
                <a:latin typeface="Arial Black" pitchFamily="34" charset="0"/>
              </a:rPr>
              <a:t>Симоненко </a:t>
            </a:r>
            <a:r>
              <a:rPr lang="uk-UA" sz="1800" b="1" u="sng" dirty="0" smtClean="0">
                <a:solidFill>
                  <a:srgbClr val="000099"/>
                </a:solidFill>
                <a:latin typeface="Arial Black" pitchFamily="34" charset="0"/>
              </a:rPr>
              <a:t>  </a:t>
            </a:r>
            <a:r>
              <a:rPr lang="uk-UA" sz="1800" b="1" u="sng" dirty="0" smtClean="0">
                <a:solidFill>
                  <a:srgbClr val="FF0000"/>
                </a:solidFill>
                <a:latin typeface="Arial Black" pitchFamily="34" charset="0"/>
              </a:rPr>
              <a:t>«</a:t>
            </a:r>
            <a:r>
              <a:rPr lang="uk-UA" sz="1800" b="1" u="sng" dirty="0">
                <a:solidFill>
                  <a:srgbClr val="FF0000"/>
                </a:solidFill>
                <a:latin typeface="Arial Black" pitchFamily="34" charset="0"/>
              </a:rPr>
              <a:t>Цар Плаксій і </a:t>
            </a:r>
            <a:r>
              <a:rPr lang="uk-UA" sz="1800" b="1" u="sng" dirty="0" err="1">
                <a:solidFill>
                  <a:srgbClr val="FF0000"/>
                </a:solidFill>
                <a:latin typeface="Arial Black" pitchFamily="34" charset="0"/>
              </a:rPr>
              <a:t>Лоскотон</a:t>
            </a:r>
            <a:r>
              <a:rPr lang="uk-UA" sz="1800" b="1" u="sng" dirty="0" smtClean="0">
                <a:solidFill>
                  <a:srgbClr val="FF0000"/>
                </a:solidFill>
                <a:latin typeface="Arial Black" pitchFamily="34" charset="0"/>
              </a:rPr>
              <a:t>»</a:t>
            </a:r>
            <a:endParaRPr lang="uk-UA" sz="1800" b="1" u="sng" dirty="0">
              <a:solidFill>
                <a:srgbClr val="FF0000"/>
              </a:solidFill>
              <a:latin typeface="Arial Black" pitchFamily="34" charset="0"/>
            </a:endParaRPr>
          </a:p>
          <a:p>
            <a:pPr lvl="0">
              <a:buClr>
                <a:srgbClr val="FF0000"/>
              </a:buClr>
              <a:buFont typeface="+mj-lt"/>
              <a:buAutoNum type="arabicPeriod"/>
            </a:pPr>
            <a:r>
              <a:rPr lang="uk-UA" sz="1800" b="1" dirty="0" smtClean="0">
                <a:solidFill>
                  <a:srgbClr val="FF0000"/>
                </a:solidFill>
                <a:latin typeface="Arial Black" pitchFamily="34" charset="0"/>
              </a:rPr>
              <a:t> </a:t>
            </a:r>
            <a:r>
              <a:rPr lang="uk-UA" sz="1800" dirty="0">
                <a:latin typeface="Arial Black" pitchFamily="34" charset="0"/>
              </a:rPr>
              <a:t>У</a:t>
            </a:r>
            <a:r>
              <a:rPr lang="uk-UA" sz="1800" dirty="0" smtClean="0">
                <a:latin typeface="Arial Black" pitchFamily="34" charset="0"/>
              </a:rPr>
              <a:t> Плаксія було три дочки і плаксивих </a:t>
            </a:r>
            <a:r>
              <a:rPr lang="uk-UA" sz="1800" u="sng" dirty="0" smtClean="0">
                <a:solidFill>
                  <a:srgbClr val="FF0000"/>
                </a:solidFill>
                <a:latin typeface="Arial Black" pitchFamily="34" charset="0"/>
              </a:rPr>
              <a:t>два</a:t>
            </a:r>
            <a:r>
              <a:rPr lang="uk-UA" sz="1800" dirty="0" smtClean="0">
                <a:latin typeface="Arial Black" pitchFamily="34" charset="0"/>
              </a:rPr>
              <a:t> сини…</a:t>
            </a:r>
            <a:endParaRPr lang="ru-RU" sz="1800" dirty="0" smtClean="0">
              <a:latin typeface="Arial Black" pitchFamily="34" charset="0"/>
            </a:endParaRPr>
          </a:p>
          <a:p>
            <a:pPr lvl="0">
              <a:buClr>
                <a:srgbClr val="FF0000"/>
              </a:buClr>
              <a:buFont typeface="+mj-lt"/>
              <a:buAutoNum type="arabicPeriod"/>
            </a:pPr>
            <a:r>
              <a:rPr lang="uk-UA" sz="1800" dirty="0" smtClean="0">
                <a:latin typeface="Arial Black" pitchFamily="34" charset="0"/>
              </a:rPr>
              <a:t>Старша звалася </a:t>
            </a:r>
            <a:r>
              <a:rPr lang="uk-UA" sz="1800" u="sng" dirty="0" err="1" smtClean="0">
                <a:solidFill>
                  <a:srgbClr val="FF0000"/>
                </a:solidFill>
                <a:latin typeface="Arial Black" pitchFamily="34" charset="0"/>
              </a:rPr>
              <a:t>Плакота</a:t>
            </a:r>
            <a:r>
              <a:rPr lang="uk-UA" sz="1800" dirty="0" smtClean="0">
                <a:latin typeface="Arial Black" pitchFamily="34" charset="0"/>
              </a:rPr>
              <a:t>…</a:t>
            </a:r>
            <a:endParaRPr lang="ru-RU" sz="1800" dirty="0" smtClean="0">
              <a:latin typeface="Arial Black" pitchFamily="34" charset="0"/>
            </a:endParaRPr>
          </a:p>
          <a:p>
            <a:pPr lvl="0">
              <a:buClr>
                <a:srgbClr val="FF0000"/>
              </a:buClr>
              <a:buFont typeface="+mj-lt"/>
              <a:buAutoNum type="arabicPeriod"/>
            </a:pPr>
            <a:r>
              <a:rPr lang="uk-UA" sz="1800" dirty="0" smtClean="0">
                <a:latin typeface="Arial Black" pitchFamily="34" charset="0"/>
              </a:rPr>
              <a:t>І була накидка сіра в </a:t>
            </a:r>
            <a:r>
              <a:rPr lang="uk-UA" sz="1800" dirty="0" err="1" smtClean="0">
                <a:latin typeface="Arial Black" pitchFamily="34" charset="0"/>
              </a:rPr>
              <a:t>Лоскотона</a:t>
            </a:r>
            <a:r>
              <a:rPr lang="uk-UA" sz="1800" dirty="0" smtClean="0">
                <a:latin typeface="Arial Black" pitchFamily="34" charset="0"/>
              </a:rPr>
              <a:t> на плечах…</a:t>
            </a:r>
            <a:endParaRPr lang="ru-RU" sz="1800" dirty="0" smtClean="0">
              <a:latin typeface="Arial Black" pitchFamily="34" charset="0"/>
            </a:endParaRPr>
          </a:p>
          <a:p>
            <a:pPr lvl="0">
              <a:buClr>
                <a:srgbClr val="FF0000"/>
              </a:buClr>
              <a:buFont typeface="+mj-lt"/>
              <a:buAutoNum type="arabicPeriod"/>
            </a:pPr>
            <a:r>
              <a:rPr lang="uk-UA" sz="1800" dirty="0" smtClean="0">
                <a:latin typeface="Arial Black" pitchFamily="34" charset="0"/>
              </a:rPr>
              <a:t>Не любили </a:t>
            </a:r>
            <a:r>
              <a:rPr lang="uk-UA" sz="1800" dirty="0" err="1" smtClean="0">
                <a:latin typeface="Arial Black" pitchFamily="34" charset="0"/>
              </a:rPr>
              <a:t>Лоскотона</a:t>
            </a:r>
            <a:r>
              <a:rPr lang="uk-UA" sz="1800" dirty="0" smtClean="0">
                <a:latin typeface="Arial Black" pitchFamily="34" charset="0"/>
              </a:rPr>
              <a:t> цар Плаксій і Плаксуни…</a:t>
            </a:r>
            <a:endParaRPr lang="ru-RU" sz="1800" dirty="0" smtClean="0">
              <a:latin typeface="Arial Black" pitchFamily="34" charset="0"/>
            </a:endParaRPr>
          </a:p>
          <a:p>
            <a:pPr lvl="0">
              <a:buClr>
                <a:srgbClr val="FF0000"/>
              </a:buClr>
              <a:buFont typeface="+mj-lt"/>
              <a:buAutoNum type="arabicPeriod"/>
            </a:pPr>
            <a:r>
              <a:rPr lang="uk-UA" sz="1800" dirty="0" smtClean="0">
                <a:latin typeface="Arial Black" pitchFamily="34" charset="0"/>
              </a:rPr>
              <a:t>Хто впіймає </a:t>
            </a:r>
            <a:r>
              <a:rPr lang="uk-UA" sz="1800" dirty="0" err="1" smtClean="0">
                <a:latin typeface="Arial Black" pitchFamily="34" charset="0"/>
              </a:rPr>
              <a:t>Лоскотона</a:t>
            </a:r>
            <a:r>
              <a:rPr lang="uk-UA" sz="1800" dirty="0" smtClean="0">
                <a:latin typeface="Arial Black" pitchFamily="34" charset="0"/>
              </a:rPr>
              <a:t>, </a:t>
            </a:r>
            <a:r>
              <a:rPr lang="uk-UA" sz="1800" u="sng" dirty="0" smtClean="0">
                <a:solidFill>
                  <a:srgbClr val="FF0000"/>
                </a:solidFill>
                <a:latin typeface="Arial Black" pitchFamily="34" charset="0"/>
              </a:rPr>
              <a:t>той займе царського </a:t>
            </a:r>
            <a:r>
              <a:rPr lang="uk-UA" sz="1800" u="sng" dirty="0" err="1" smtClean="0">
                <a:solidFill>
                  <a:srgbClr val="FF0000"/>
                </a:solidFill>
                <a:latin typeface="Arial Black" pitchFamily="34" charset="0"/>
              </a:rPr>
              <a:t>трона</a:t>
            </a:r>
            <a:r>
              <a:rPr lang="uk-UA" sz="1800" dirty="0" smtClean="0">
                <a:latin typeface="Arial Black" pitchFamily="34" charset="0"/>
              </a:rPr>
              <a:t>…</a:t>
            </a:r>
            <a:endParaRPr lang="ru-RU" sz="1800" dirty="0" smtClean="0">
              <a:latin typeface="Arial Black" pitchFamily="34" charset="0"/>
            </a:endParaRPr>
          </a:p>
          <a:p>
            <a:pPr lvl="0">
              <a:buClr>
                <a:srgbClr val="FF0000"/>
              </a:buClr>
              <a:buFont typeface="+mj-lt"/>
              <a:buAutoNum type="arabicPeriod"/>
            </a:pPr>
            <a:r>
              <a:rPr lang="uk-UA" sz="1800" dirty="0" smtClean="0">
                <a:latin typeface="Arial Black" pitchFamily="34" charset="0"/>
              </a:rPr>
              <a:t>Час потратили дарма:</a:t>
            </a:r>
            <a:r>
              <a:rPr lang="uk-UA" sz="1800" dirty="0" err="1" smtClean="0">
                <a:latin typeface="Arial Black" pitchFamily="34" charset="0"/>
              </a:rPr>
              <a:t>Лоскотона</a:t>
            </a:r>
            <a:r>
              <a:rPr lang="uk-UA" sz="1800" dirty="0" smtClean="0">
                <a:latin typeface="Arial Black" pitchFamily="34" charset="0"/>
              </a:rPr>
              <a:t> скрізь нема…</a:t>
            </a:r>
            <a:endParaRPr lang="ru-RU" sz="1800" dirty="0" smtClean="0">
              <a:latin typeface="Arial Black" pitchFamily="34" charset="0"/>
            </a:endParaRPr>
          </a:p>
          <a:p>
            <a:pPr lvl="0">
              <a:buClr>
                <a:srgbClr val="FF0000"/>
              </a:buClr>
              <a:buFont typeface="+mj-lt"/>
              <a:buAutoNum type="arabicPeriod"/>
            </a:pPr>
            <a:r>
              <a:rPr lang="uk-UA" sz="1800" dirty="0" smtClean="0">
                <a:latin typeface="Arial Black" pitchFamily="34" charset="0"/>
              </a:rPr>
              <a:t>Лоскотна посадили і </a:t>
            </a:r>
            <a:r>
              <a:rPr lang="uk-UA" sz="1800" u="sng" dirty="0" smtClean="0">
                <a:solidFill>
                  <a:srgbClr val="FF0000"/>
                </a:solidFill>
                <a:latin typeface="Arial Black" pitchFamily="34" charset="0"/>
              </a:rPr>
              <a:t>до смерті засудили</a:t>
            </a:r>
            <a:r>
              <a:rPr lang="uk-UA" sz="1800" dirty="0" smtClean="0">
                <a:latin typeface="Arial Black" pitchFamily="34" charset="0"/>
              </a:rPr>
              <a:t>…</a:t>
            </a:r>
            <a:endParaRPr lang="ru-RU" sz="1800" dirty="0" smtClean="0">
              <a:latin typeface="Arial Black" pitchFamily="34" charset="0"/>
            </a:endParaRPr>
          </a:p>
          <a:p>
            <a:pPr lvl="0">
              <a:buClr>
                <a:srgbClr val="FF0000"/>
              </a:buClr>
              <a:buFont typeface="+mj-lt"/>
              <a:buAutoNum type="arabicPeriod"/>
            </a:pPr>
            <a:r>
              <a:rPr lang="uk-UA" sz="1800" dirty="0" smtClean="0">
                <a:latin typeface="Arial Black" pitchFamily="34" charset="0"/>
              </a:rPr>
              <a:t>Недоступним став для всіх голосний та щирий сміх…</a:t>
            </a:r>
            <a:endParaRPr lang="ru-RU" sz="1800" dirty="0" smtClean="0">
              <a:latin typeface="Arial Black" pitchFamily="34" charset="0"/>
            </a:endParaRPr>
          </a:p>
          <a:p>
            <a:pPr lvl="0">
              <a:buClr>
                <a:srgbClr val="FF0000"/>
              </a:buClr>
              <a:buFont typeface="+mj-lt"/>
              <a:buAutoNum type="arabicPeriod"/>
            </a:pPr>
            <a:r>
              <a:rPr lang="uk-UA" sz="1800" dirty="0" smtClean="0">
                <a:latin typeface="Arial Black" pitchFamily="34" charset="0"/>
              </a:rPr>
              <a:t>А вночі йшли до в’язниці батраки й робітники…</a:t>
            </a:r>
            <a:endParaRPr lang="ru-RU" sz="1800" dirty="0" smtClean="0">
              <a:latin typeface="Arial Black" pitchFamily="34" charset="0"/>
            </a:endParaRPr>
          </a:p>
          <a:p>
            <a:pPr lvl="0">
              <a:buClr>
                <a:srgbClr val="FF0000"/>
              </a:buClr>
              <a:buFont typeface="+mj-lt"/>
              <a:buAutoNum type="arabicPeriod"/>
            </a:pPr>
            <a:r>
              <a:rPr lang="uk-UA" sz="1800" dirty="0" smtClean="0">
                <a:latin typeface="Arial Black" pitchFamily="34" charset="0"/>
              </a:rPr>
              <a:t>Рознесли всі перепони,гнули ґрати,мов прути…</a:t>
            </a:r>
            <a:endParaRPr lang="ru-RU" sz="1800" dirty="0" smtClean="0">
              <a:latin typeface="Arial Black" pitchFamily="34" charset="0"/>
            </a:endParaRPr>
          </a:p>
          <a:p>
            <a:pPr lvl="0">
              <a:buClr>
                <a:srgbClr val="FF0000"/>
              </a:buClr>
              <a:buFont typeface="+mj-lt"/>
              <a:buAutoNum type="arabicPeriod"/>
            </a:pPr>
            <a:r>
              <a:rPr lang="uk-UA" sz="1800" dirty="0" smtClean="0">
                <a:latin typeface="Arial Black" pitchFamily="34" charset="0"/>
              </a:rPr>
              <a:t>У палаці кожен скаче,та </a:t>
            </a:r>
            <a:r>
              <a:rPr lang="uk-UA" sz="1800" u="sng" dirty="0" smtClean="0">
                <a:solidFill>
                  <a:srgbClr val="FF0000"/>
                </a:solidFill>
                <a:latin typeface="Arial Black" pitchFamily="34" charset="0"/>
              </a:rPr>
              <a:t>від горя гірко плаче</a:t>
            </a:r>
            <a:r>
              <a:rPr lang="uk-UA" sz="1800" dirty="0" smtClean="0">
                <a:latin typeface="Arial Black" pitchFamily="34" charset="0"/>
              </a:rPr>
              <a:t>…</a:t>
            </a:r>
            <a:endParaRPr lang="ru-RU" sz="1800" dirty="0" smtClean="0">
              <a:latin typeface="Arial Black" pitchFamily="34" charset="0"/>
            </a:endParaRPr>
          </a:p>
          <a:p>
            <a:pPr lvl="0">
              <a:buClr>
                <a:srgbClr val="FF0000"/>
              </a:buClr>
              <a:buFont typeface="+mj-lt"/>
              <a:buAutoNum type="arabicPeriod"/>
            </a:pPr>
            <a:r>
              <a:rPr lang="uk-UA" sz="1800" dirty="0" smtClean="0">
                <a:latin typeface="Arial Black" pitchFamily="34" charset="0"/>
              </a:rPr>
              <a:t>А макака забіяка </a:t>
            </a:r>
            <a:r>
              <a:rPr lang="uk-UA" sz="1800" u="sng" dirty="0" smtClean="0">
                <a:solidFill>
                  <a:srgbClr val="FF0000"/>
                </a:solidFill>
                <a:latin typeface="Arial Black" pitchFamily="34" charset="0"/>
              </a:rPr>
              <a:t>десь забіг із переляку</a:t>
            </a:r>
            <a:r>
              <a:rPr lang="uk-UA" sz="1800" dirty="0" smtClean="0">
                <a:latin typeface="Arial Black" pitchFamily="34" charset="0"/>
              </a:rPr>
              <a:t>…</a:t>
            </a:r>
            <a:endParaRPr lang="ru-RU" sz="1800" dirty="0" smtClean="0">
              <a:latin typeface="Arial Black" pitchFamily="34" charset="0"/>
            </a:endParaRPr>
          </a:p>
          <a:p>
            <a:pPr>
              <a:buNone/>
            </a:pPr>
            <a:endParaRPr lang="ru-RU" sz="18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68367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7126560" cy="864096"/>
          </a:xfrm>
          <a:solidFill>
            <a:srgbClr val="FFFF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uk-UA" sz="1600" dirty="0">
                <a:solidFill>
                  <a:srgbClr val="FF0000"/>
                </a:solidFill>
                <a:latin typeface="Arial Black" pitchFamily="34" charset="0"/>
              </a:rPr>
              <a:t>«Хрестики-нулики» (хрестик-так</a:t>
            </a:r>
            <a:r>
              <a:rPr lang="uk-UA" sz="1600" dirty="0" smtClean="0">
                <a:solidFill>
                  <a:srgbClr val="FF0000"/>
                </a:solidFill>
                <a:latin typeface="Arial Black" pitchFamily="34" charset="0"/>
              </a:rPr>
              <a:t>, нулик-ні)</a:t>
            </a:r>
            <a:br>
              <a:rPr lang="uk-UA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uk-UA" sz="1600" b="1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(«Так чи ні»)</a:t>
            </a:r>
            <a:endParaRPr lang="uk-UA" sz="1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81200"/>
            <a:ext cx="8568952" cy="4544144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1600" dirty="0">
                <a:solidFill>
                  <a:srgbClr val="000099"/>
                </a:solidFill>
                <a:latin typeface="Arial Black" pitchFamily="34" charset="0"/>
              </a:rPr>
              <a:t>НАРОДНІ </a:t>
            </a:r>
            <a:r>
              <a:rPr lang="ru-RU" sz="1600" dirty="0" smtClean="0">
                <a:solidFill>
                  <a:srgbClr val="000099"/>
                </a:solidFill>
                <a:latin typeface="Arial Black" pitchFamily="34" charset="0"/>
              </a:rPr>
              <a:t>КАЗКИ    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«Про </a:t>
            </a:r>
            <a:r>
              <a:rPr lang="ru-RU" sz="1600" dirty="0">
                <a:solidFill>
                  <a:srgbClr val="FF0000"/>
                </a:solidFill>
                <a:latin typeface="Arial Black" pitchFamily="34" charset="0"/>
              </a:rPr>
              <a:t>правду і кривду»</a:t>
            </a:r>
            <a:br>
              <a:rPr lang="ru-RU" sz="1600" dirty="0">
                <a:solidFill>
                  <a:srgbClr val="FF0000"/>
                </a:solidFill>
                <a:latin typeface="Arial Black" pitchFamily="34" charset="0"/>
              </a:rPr>
            </a:br>
            <a:endParaRPr lang="ru-RU" sz="16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7" y="2420888"/>
          <a:ext cx="7992888" cy="3960443"/>
        </p:xfrm>
        <a:graphic>
          <a:graphicData uri="http://schemas.openxmlformats.org/drawingml/2006/table">
            <a:tbl>
              <a:tblPr/>
              <a:tblGrid>
                <a:gridCol w="864095"/>
                <a:gridCol w="6264696"/>
                <a:gridCol w="864097"/>
              </a:tblGrid>
              <a:tr h="36182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1.</a:t>
                      </a:r>
                      <a:endParaRPr lang="ru-RU" sz="16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 багатого брата після смерті залишився син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о</a:t>
                      </a:r>
                      <a:endParaRPr lang="ru-RU" sz="20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54273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2.</a:t>
                      </a:r>
                      <a:endParaRPr lang="ru-RU" sz="16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Дядько з небожем пішли до суду,аби дізнатися,чим краще жити-правдою чи кривдою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о</a:t>
                      </a:r>
                      <a:endParaRPr lang="ru-RU" sz="20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54273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3.</a:t>
                      </a:r>
                      <a:endParaRPr lang="ru-RU" sz="16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Усі,кого зустріли дядько з небожем,відповіли,що краще жити кривдою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х</a:t>
                      </a:r>
                      <a:endParaRPr lang="ru-RU" sz="20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34222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4.</a:t>
                      </a:r>
                      <a:endParaRPr lang="ru-RU" sz="16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Небіж віддав дядькові всю худобу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х</a:t>
                      </a:r>
                      <a:endParaRPr lang="ru-RU" sz="20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36182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5.</a:t>
                      </a:r>
                      <a:endParaRPr lang="ru-RU" sz="16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Підслухана розмова між чортами допомогла небожу стати королем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о</a:t>
                      </a:r>
                      <a:endParaRPr lang="ru-RU" sz="20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54273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6.</a:t>
                      </a:r>
                      <a:endParaRPr lang="ru-RU" sz="16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Небіж одразу впізнав свого дядька й подарував йому три кораблі всякого добра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о</a:t>
                      </a:r>
                      <a:endParaRPr lang="ru-RU" sz="20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36182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7.</a:t>
                      </a:r>
                      <a:endParaRPr lang="ru-RU" sz="16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Темою казки є розповідь про те,як правда перемогла кривду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х</a:t>
                      </a:r>
                      <a:endParaRPr lang="ru-RU" sz="20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36182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8.</a:t>
                      </a:r>
                      <a:endParaRPr lang="ru-RU" sz="16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Розповідь про підслухану між чортами розмову є зачином казки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о</a:t>
                      </a:r>
                      <a:endParaRPr lang="ru-RU" sz="20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54273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9.</a:t>
                      </a:r>
                      <a:endParaRPr lang="ru-RU" sz="16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«Правдою весь світ зійдеш,а неправдою ані до </a:t>
                      </a:r>
                      <a:r>
                        <a:rPr lang="uk-UA" sz="1600" b="1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порога»-головна</a:t>
                      </a: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думка казки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х</a:t>
                      </a:r>
                      <a:endParaRPr lang="ru-RU" sz="20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7997394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92987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>
                <a:solidFill>
                  <a:srgbClr val="FF0066"/>
                </a:solidFill>
              </a:rPr>
              <a:t>Андрій</a:t>
            </a:r>
            <a:r>
              <a:rPr lang="ru-RU" sz="1600" b="1" dirty="0">
                <a:solidFill>
                  <a:srgbClr val="FF0066"/>
                </a:solidFill>
              </a:rPr>
              <a:t> </a:t>
            </a:r>
            <a:r>
              <a:rPr lang="ru-RU" sz="1600" b="1" dirty="0" err="1" smtClean="0">
                <a:solidFill>
                  <a:srgbClr val="FF0066"/>
                </a:solidFill>
              </a:rPr>
              <a:t>Чайковський</a:t>
            </a:r>
            <a:r>
              <a:rPr lang="ru-RU" sz="1600" b="1" dirty="0" smtClean="0">
                <a:solidFill>
                  <a:srgbClr val="FF0066"/>
                </a:solidFill>
              </a:rPr>
              <a:t>   </a:t>
            </a:r>
            <a:r>
              <a:rPr lang="ru-RU" sz="1600" b="1" dirty="0" err="1" smtClean="0">
                <a:solidFill>
                  <a:srgbClr val="FF0066"/>
                </a:solidFill>
              </a:rPr>
              <a:t>Повість</a:t>
            </a:r>
            <a:r>
              <a:rPr lang="ru-RU" sz="1600" b="1" dirty="0" smtClean="0">
                <a:solidFill>
                  <a:srgbClr val="FF0066"/>
                </a:solidFill>
              </a:rPr>
              <a:t> </a:t>
            </a:r>
            <a:r>
              <a:rPr lang="ru-RU" sz="1600" b="1" dirty="0">
                <a:solidFill>
                  <a:srgbClr val="FF0066"/>
                </a:solidFill>
              </a:rPr>
              <a:t>“За сестрою</a:t>
            </a:r>
            <a:r>
              <a:rPr lang="ru-RU" sz="1600" b="1" dirty="0" smtClean="0">
                <a:solidFill>
                  <a:srgbClr val="FF0066"/>
                </a:solidFill>
              </a:rPr>
              <a:t>”</a:t>
            </a:r>
            <a:endParaRPr lang="ru-RU" sz="1600" b="1" dirty="0">
              <a:solidFill>
                <a:srgbClr val="002060"/>
              </a:solidFill>
            </a:endParaRPr>
          </a:p>
          <a:p>
            <a:r>
              <a:rPr lang="ru-RU" sz="1600" dirty="0"/>
              <a:t>	</a:t>
            </a:r>
            <a:r>
              <a:rPr lang="ru-RU" sz="1600" dirty="0" err="1"/>
              <a:t>Визначте</a:t>
            </a:r>
            <a:r>
              <a:rPr lang="ru-RU" sz="1600" dirty="0"/>
              <a:t>, кого з </a:t>
            </a:r>
            <a:r>
              <a:rPr lang="ru-RU" sz="1600" dirty="0" err="1"/>
              <a:t>героїв</a:t>
            </a:r>
            <a:r>
              <a:rPr lang="ru-RU" sz="1600" dirty="0"/>
              <a:t> </a:t>
            </a:r>
            <a:r>
              <a:rPr lang="ru-RU" sz="1600" dirty="0" err="1"/>
              <a:t>твору</a:t>
            </a:r>
            <a:r>
              <a:rPr lang="ru-RU" sz="1600" dirty="0"/>
              <a:t> </a:t>
            </a:r>
            <a:r>
              <a:rPr lang="ru-RU" sz="1600" dirty="0" err="1"/>
              <a:t>стосується</a:t>
            </a:r>
            <a:r>
              <a:rPr lang="ru-RU" sz="1600" dirty="0"/>
              <a:t> </a:t>
            </a:r>
            <a:r>
              <a:rPr lang="ru-RU" sz="1600" dirty="0" err="1"/>
              <a:t>наступна</a:t>
            </a:r>
            <a:r>
              <a:rPr lang="ru-RU" sz="1600" dirty="0"/>
              <a:t> цитата.</a:t>
            </a:r>
          </a:p>
          <a:p>
            <a:r>
              <a:rPr lang="ru-RU" sz="1600" dirty="0"/>
              <a:t>1.	“... </a:t>
            </a:r>
            <a:r>
              <a:rPr lang="ru-RU" sz="1600" dirty="0" err="1"/>
              <a:t>Був</a:t>
            </a:r>
            <a:r>
              <a:rPr lang="ru-RU" sz="1600" dirty="0"/>
              <a:t> </a:t>
            </a:r>
            <a:r>
              <a:rPr lang="ru-RU" sz="1600" dirty="0" err="1"/>
              <a:t>кремезний</a:t>
            </a:r>
            <a:r>
              <a:rPr lang="ru-RU" sz="1600" dirty="0"/>
              <a:t> </a:t>
            </a:r>
            <a:r>
              <a:rPr lang="ru-RU" sz="1600" dirty="0" err="1"/>
              <a:t>козак</a:t>
            </a:r>
            <a:r>
              <a:rPr lang="ru-RU" sz="1600" dirty="0"/>
              <a:t> </a:t>
            </a:r>
            <a:r>
              <a:rPr lang="ru-RU" sz="1600" dirty="0" err="1"/>
              <a:t>літ</a:t>
            </a:r>
            <a:r>
              <a:rPr lang="ru-RU" sz="1600" dirty="0"/>
              <a:t> </a:t>
            </a:r>
            <a:r>
              <a:rPr lang="ru-RU" sz="1600" dirty="0" err="1"/>
              <a:t>тридцяти</a:t>
            </a:r>
            <a:r>
              <a:rPr lang="ru-RU" sz="1600" dirty="0"/>
              <a:t>. </a:t>
            </a:r>
            <a:r>
              <a:rPr lang="ru-RU" sz="1600" dirty="0" err="1"/>
              <a:t>Одягнений</a:t>
            </a:r>
            <a:r>
              <a:rPr lang="ru-RU" sz="1600" dirty="0"/>
              <a:t> у </a:t>
            </a:r>
            <a:r>
              <a:rPr lang="ru-RU" sz="1600" dirty="0" err="1"/>
              <a:t>широчезні</a:t>
            </a:r>
            <a:r>
              <a:rPr lang="ru-RU" sz="1600" dirty="0"/>
              <a:t>, як море, </a:t>
            </a:r>
            <a:r>
              <a:rPr lang="ru-RU" sz="1600" dirty="0" err="1"/>
              <a:t>червоні</a:t>
            </a:r>
            <a:r>
              <a:rPr lang="ru-RU" sz="1600" dirty="0"/>
              <a:t> </a:t>
            </a:r>
            <a:r>
              <a:rPr lang="ru-RU" sz="1600" dirty="0" err="1"/>
              <a:t>штани</a:t>
            </a:r>
            <a:r>
              <a:rPr lang="ru-RU" sz="1600" dirty="0"/>
              <a:t>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підперізував</a:t>
            </a:r>
            <a:r>
              <a:rPr lang="ru-RU" sz="1600" dirty="0"/>
              <a:t> широким </a:t>
            </a:r>
            <a:r>
              <a:rPr lang="ru-RU" sz="1600" dirty="0" err="1"/>
              <a:t>шовковим</a:t>
            </a:r>
            <a:r>
              <a:rPr lang="ru-RU" sz="1600" dirty="0"/>
              <a:t> поясом. На ногах </a:t>
            </a:r>
            <a:r>
              <a:rPr lang="ru-RU" sz="1600" dirty="0" err="1"/>
              <a:t>добрі</a:t>
            </a:r>
            <a:r>
              <a:rPr lang="ru-RU" sz="1600" dirty="0"/>
              <a:t> </a:t>
            </a:r>
            <a:r>
              <a:rPr lang="ru-RU" sz="1600" dirty="0" err="1"/>
              <a:t>шкапові</a:t>
            </a:r>
            <a:r>
              <a:rPr lang="ru-RU" sz="1600" dirty="0"/>
              <a:t> </a:t>
            </a:r>
            <a:r>
              <a:rPr lang="ru-RU" sz="1600" dirty="0" err="1"/>
              <a:t>чоботи</a:t>
            </a:r>
            <a:r>
              <a:rPr lang="ru-RU" sz="1600" dirty="0"/>
              <a:t>. Сорочка </a:t>
            </a:r>
            <a:r>
              <a:rPr lang="ru-RU" sz="1600" dirty="0" err="1"/>
              <a:t>була</a:t>
            </a:r>
            <a:r>
              <a:rPr lang="ru-RU" sz="1600" dirty="0"/>
              <a:t> </a:t>
            </a:r>
            <a:r>
              <a:rPr lang="ru-RU" sz="1600" dirty="0" err="1"/>
              <a:t>подерта</a:t>
            </a:r>
            <a:r>
              <a:rPr lang="ru-RU" sz="1600" dirty="0"/>
              <a:t> і </a:t>
            </a:r>
            <a:r>
              <a:rPr lang="ru-RU" sz="1600" dirty="0" err="1"/>
              <a:t>замащена</a:t>
            </a:r>
            <a:r>
              <a:rPr lang="ru-RU" sz="1600" dirty="0"/>
              <a:t> на грудях, широко </a:t>
            </a:r>
            <a:r>
              <a:rPr lang="ru-RU" sz="1600" dirty="0" err="1"/>
              <a:t>розхристана</a:t>
            </a:r>
            <a:r>
              <a:rPr lang="ru-RU" sz="1600" dirty="0"/>
              <a:t>, </a:t>
            </a:r>
            <a:r>
              <a:rPr lang="ru-RU" sz="1600" dirty="0" err="1"/>
              <a:t>звідки</a:t>
            </a:r>
            <a:r>
              <a:rPr lang="ru-RU" sz="1600" dirty="0"/>
              <a:t> </a:t>
            </a:r>
            <a:r>
              <a:rPr lang="ru-RU" sz="1600" dirty="0" err="1"/>
              <a:t>визирали</a:t>
            </a:r>
            <a:r>
              <a:rPr lang="ru-RU" sz="1600" dirty="0"/>
              <a:t> </a:t>
            </a:r>
            <a:r>
              <a:rPr lang="ru-RU" sz="1600" dirty="0" err="1"/>
              <a:t>широкі</a:t>
            </a:r>
            <a:r>
              <a:rPr lang="ru-RU" sz="1600" dirty="0"/>
              <a:t> </a:t>
            </a:r>
            <a:r>
              <a:rPr lang="ru-RU" sz="1600" dirty="0" err="1"/>
              <a:t>косматі</a:t>
            </a:r>
            <a:r>
              <a:rPr lang="ru-RU" sz="1600" dirty="0"/>
              <a:t> та на </a:t>
            </a:r>
            <a:r>
              <a:rPr lang="ru-RU" sz="1600" dirty="0" err="1"/>
              <a:t>сонці</a:t>
            </a:r>
            <a:r>
              <a:rPr lang="ru-RU" sz="1600" dirty="0"/>
              <a:t> </a:t>
            </a:r>
            <a:r>
              <a:rPr lang="ru-RU" sz="1600" dirty="0" err="1"/>
              <a:t>засмаглі</a:t>
            </a:r>
            <a:r>
              <a:rPr lang="ru-RU" sz="1600" dirty="0"/>
              <a:t> груди.”</a:t>
            </a:r>
          </a:p>
          <a:p>
            <a:r>
              <a:rPr lang="ru-RU" sz="1600" dirty="0"/>
              <a:t>2.	“</a:t>
            </a:r>
            <a:r>
              <a:rPr lang="ru-RU" sz="1600" dirty="0" err="1"/>
              <a:t>Чоловік</a:t>
            </a:r>
            <a:r>
              <a:rPr lang="ru-RU" sz="1600" dirty="0"/>
              <a:t> </a:t>
            </a:r>
            <a:r>
              <a:rPr lang="ru-RU" sz="1600" dirty="0" err="1"/>
              <a:t>був</a:t>
            </a:r>
            <a:r>
              <a:rPr lang="ru-RU" sz="1600" dirty="0"/>
              <a:t> у </a:t>
            </a:r>
            <a:r>
              <a:rPr lang="ru-RU" sz="1600" dirty="0" err="1"/>
              <a:t>подертій</a:t>
            </a:r>
            <a:r>
              <a:rPr lang="ru-RU" sz="1600" dirty="0"/>
              <a:t>, </a:t>
            </a:r>
            <a:r>
              <a:rPr lang="ru-RU" sz="1600" dirty="0" err="1"/>
              <a:t>брудній</a:t>
            </a:r>
            <a:r>
              <a:rPr lang="ru-RU" sz="1600" dirty="0"/>
              <a:t> </a:t>
            </a:r>
            <a:r>
              <a:rPr lang="ru-RU" sz="1600" dirty="0" err="1"/>
              <a:t>одежі</a:t>
            </a:r>
            <a:r>
              <a:rPr lang="ru-RU" sz="1600" dirty="0"/>
              <a:t> і </a:t>
            </a:r>
            <a:r>
              <a:rPr lang="ru-RU" sz="1600" dirty="0" err="1"/>
              <a:t>мав</a:t>
            </a:r>
            <a:r>
              <a:rPr lang="ru-RU" sz="1600" dirty="0"/>
              <a:t> на </a:t>
            </a:r>
            <a:r>
              <a:rPr lang="ru-RU" sz="1600" dirty="0" err="1"/>
              <a:t>голові</a:t>
            </a:r>
            <a:r>
              <a:rPr lang="ru-RU" sz="1600" dirty="0"/>
              <a:t> </a:t>
            </a:r>
            <a:r>
              <a:rPr lang="ru-RU" sz="1600" dirty="0" err="1"/>
              <a:t>татарську</a:t>
            </a:r>
            <a:r>
              <a:rPr lang="ru-RU" sz="1600" dirty="0"/>
              <a:t> шапку. На ногах у </a:t>
            </a:r>
            <a:r>
              <a:rPr lang="ru-RU" sz="1600" dirty="0" err="1"/>
              <a:t>нього</a:t>
            </a:r>
            <a:r>
              <a:rPr lang="ru-RU" sz="1600" dirty="0"/>
              <a:t> </a:t>
            </a:r>
            <a:r>
              <a:rPr lang="ru-RU" sz="1600" dirty="0" err="1"/>
              <a:t>були</a:t>
            </a:r>
            <a:r>
              <a:rPr lang="ru-RU" sz="1600" dirty="0"/>
              <a:t> </a:t>
            </a:r>
            <a:r>
              <a:rPr lang="ru-RU" sz="1600" dirty="0" err="1"/>
              <a:t>постоли</a:t>
            </a:r>
            <a:r>
              <a:rPr lang="ru-RU" sz="1600" dirty="0"/>
              <a:t>, </a:t>
            </a:r>
            <a:r>
              <a:rPr lang="ru-RU" sz="1600" dirty="0" err="1"/>
              <a:t>обв’язані</a:t>
            </a:r>
            <a:r>
              <a:rPr lang="ru-RU" sz="1600" dirty="0"/>
              <a:t> </a:t>
            </a:r>
            <a:r>
              <a:rPr lang="ru-RU" sz="1600" dirty="0" err="1"/>
              <a:t>мотузками</a:t>
            </a:r>
            <a:r>
              <a:rPr lang="ru-RU" sz="1600" dirty="0"/>
              <a:t>. Лице </a:t>
            </a:r>
            <a:r>
              <a:rPr lang="ru-RU" sz="1600" dirty="0" err="1"/>
              <a:t>чорне</a:t>
            </a:r>
            <a:r>
              <a:rPr lang="ru-RU" sz="1600" dirty="0"/>
              <a:t>, </a:t>
            </a:r>
            <a:r>
              <a:rPr lang="ru-RU" sz="1600" dirty="0" err="1"/>
              <a:t>пожовкле</a:t>
            </a:r>
            <a:r>
              <a:rPr lang="ru-RU" sz="1600" dirty="0"/>
              <a:t> та </a:t>
            </a:r>
            <a:r>
              <a:rPr lang="ru-RU" sz="1600" dirty="0" err="1"/>
              <a:t>розкуйовджена</a:t>
            </a:r>
            <a:r>
              <a:rPr lang="ru-RU" sz="1600" dirty="0"/>
              <a:t> </a:t>
            </a:r>
            <a:r>
              <a:rPr lang="ru-RU" sz="1600" dirty="0" err="1"/>
              <a:t>чорна</a:t>
            </a:r>
            <a:r>
              <a:rPr lang="ru-RU" sz="1600" dirty="0"/>
              <a:t> борода. Не </a:t>
            </a:r>
            <a:r>
              <a:rPr lang="ru-RU" sz="1600" dirty="0" err="1"/>
              <a:t>було</a:t>
            </a:r>
            <a:r>
              <a:rPr lang="ru-RU" sz="1600" dirty="0"/>
              <a:t> на </a:t>
            </a:r>
            <a:r>
              <a:rPr lang="ru-RU" sz="1600" dirty="0" err="1"/>
              <a:t>ньому</a:t>
            </a:r>
            <a:r>
              <a:rPr lang="ru-RU" sz="1600" dirty="0"/>
              <a:t> </a:t>
            </a:r>
            <a:r>
              <a:rPr lang="ru-RU" sz="1600" dirty="0" err="1"/>
              <a:t>нічого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показувало</a:t>
            </a:r>
            <a:r>
              <a:rPr lang="ru-RU" sz="1600" dirty="0"/>
              <a:t> б,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це</a:t>
            </a:r>
            <a:r>
              <a:rPr lang="ru-RU" sz="1600" dirty="0"/>
              <a:t> </a:t>
            </a:r>
            <a:r>
              <a:rPr lang="ru-RU" sz="1600" dirty="0" err="1"/>
              <a:t>козак</a:t>
            </a:r>
            <a:r>
              <a:rPr lang="ru-RU" sz="1600" dirty="0"/>
              <a:t>. </a:t>
            </a:r>
            <a:r>
              <a:rPr lang="ru-RU" sz="1600" dirty="0" err="1"/>
              <a:t>Уся</a:t>
            </a:r>
            <a:r>
              <a:rPr lang="ru-RU" sz="1600" dirty="0"/>
              <a:t>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зброя</a:t>
            </a:r>
            <a:r>
              <a:rPr lang="ru-RU" sz="1600" dirty="0"/>
              <a:t> – </a:t>
            </a:r>
            <a:r>
              <a:rPr lang="ru-RU" sz="1600" dirty="0" err="1"/>
              <a:t>довгий</a:t>
            </a:r>
            <a:r>
              <a:rPr lang="ru-RU" sz="1600" dirty="0"/>
              <a:t> </a:t>
            </a:r>
            <a:r>
              <a:rPr lang="ru-RU" sz="1600" dirty="0" err="1"/>
              <a:t>ніж</a:t>
            </a:r>
            <a:r>
              <a:rPr lang="ru-RU" sz="1600" dirty="0"/>
              <a:t> за поясом.”</a:t>
            </a:r>
          </a:p>
          <a:p>
            <a:r>
              <a:rPr lang="ru-RU" sz="1600" dirty="0"/>
              <a:t>3.	“... </a:t>
            </a:r>
            <a:r>
              <a:rPr lang="ru-RU" sz="1600" dirty="0" err="1"/>
              <a:t>Був</a:t>
            </a:r>
            <a:r>
              <a:rPr lang="ru-RU" sz="1600" dirty="0"/>
              <a:t> </a:t>
            </a:r>
            <a:r>
              <a:rPr lang="ru-RU" sz="1600" dirty="0" err="1"/>
              <a:t>відважний</a:t>
            </a:r>
            <a:r>
              <a:rPr lang="ru-RU" sz="1600" dirty="0"/>
              <a:t> </a:t>
            </a:r>
            <a:r>
              <a:rPr lang="ru-RU" sz="1600" dirty="0" err="1"/>
              <a:t>козак</a:t>
            </a:r>
            <a:r>
              <a:rPr lang="ru-RU" sz="1600" dirty="0"/>
              <a:t> і не </a:t>
            </a:r>
            <a:r>
              <a:rPr lang="ru-RU" sz="1600" dirty="0" err="1"/>
              <a:t>жалів</a:t>
            </a:r>
            <a:r>
              <a:rPr lang="ru-RU" sz="1600" dirty="0"/>
              <a:t> себе. </a:t>
            </a:r>
            <a:r>
              <a:rPr lang="ru-RU" sz="1600" dirty="0" err="1"/>
              <a:t>Тепер</a:t>
            </a:r>
            <a:r>
              <a:rPr lang="ru-RU" sz="1600" dirty="0"/>
              <a:t> </a:t>
            </a:r>
            <a:r>
              <a:rPr lang="ru-RU" sz="1600" dirty="0" err="1"/>
              <a:t>йому</a:t>
            </a:r>
            <a:r>
              <a:rPr lang="ru-RU" sz="1600" dirty="0"/>
              <a:t> стало </a:t>
            </a:r>
            <a:r>
              <a:rPr lang="ru-RU" sz="1600" dirty="0" err="1"/>
              <a:t>ніяково</a:t>
            </a:r>
            <a:r>
              <a:rPr lang="ru-RU" sz="1600" dirty="0"/>
              <a:t>, коли подумав,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можуть</a:t>
            </a:r>
            <a:r>
              <a:rPr lang="ru-RU" sz="1600" dirty="0"/>
              <a:t> </a:t>
            </a:r>
            <a:r>
              <a:rPr lang="ru-RU" sz="1600" dirty="0" err="1"/>
              <a:t>убити</a:t>
            </a:r>
            <a:r>
              <a:rPr lang="ru-RU" sz="1600" dirty="0"/>
              <a:t>, а </a:t>
            </a:r>
            <a:r>
              <a:rPr lang="ru-RU" sz="1600" dirty="0" err="1"/>
              <a:t>тоді</a:t>
            </a:r>
            <a:r>
              <a:rPr lang="ru-RU" sz="1600" dirty="0"/>
              <a:t> </a:t>
            </a:r>
            <a:r>
              <a:rPr lang="ru-RU" sz="1600" dirty="0" err="1"/>
              <a:t>Павлусь</a:t>
            </a:r>
            <a:r>
              <a:rPr lang="ru-RU" sz="1600" dirty="0"/>
              <a:t> стане круглим сиротою, на </a:t>
            </a:r>
            <a:r>
              <a:rPr lang="ru-RU" sz="1600" dirty="0" err="1"/>
              <a:t>опіці</a:t>
            </a:r>
            <a:r>
              <a:rPr lang="ru-RU" sz="1600" dirty="0"/>
              <a:t> чужих людей.”</a:t>
            </a:r>
          </a:p>
          <a:p>
            <a:r>
              <a:rPr lang="ru-RU" sz="1600" dirty="0"/>
              <a:t>4.	“</a:t>
            </a:r>
            <a:r>
              <a:rPr lang="ru-RU" sz="1600" dirty="0" err="1"/>
              <a:t>Хлопець</a:t>
            </a:r>
            <a:r>
              <a:rPr lang="ru-RU" sz="1600" dirty="0"/>
              <a:t> за </a:t>
            </a:r>
            <a:r>
              <a:rPr lang="ru-RU" sz="1600" dirty="0" err="1"/>
              <a:t>ці</a:t>
            </a:r>
            <a:r>
              <a:rPr lang="ru-RU" sz="1600" dirty="0"/>
              <a:t> два </a:t>
            </a:r>
            <a:r>
              <a:rPr lang="ru-RU" sz="1600" dirty="0" err="1"/>
              <a:t>дні</a:t>
            </a:r>
            <a:r>
              <a:rPr lang="ru-RU" sz="1600" dirty="0"/>
              <a:t> </a:t>
            </a:r>
            <a:r>
              <a:rPr lang="ru-RU" sz="1600" dirty="0" err="1"/>
              <a:t>освоївся</a:t>
            </a:r>
            <a:r>
              <a:rPr lang="ru-RU" sz="1600" dirty="0"/>
              <a:t> </a:t>
            </a:r>
            <a:r>
              <a:rPr lang="ru-RU" sz="1600" dirty="0" err="1"/>
              <a:t>зі</a:t>
            </a:r>
            <a:r>
              <a:rPr lang="ru-RU" sz="1600" dirty="0"/>
              <a:t> степом і татар </a:t>
            </a:r>
            <a:r>
              <a:rPr lang="ru-RU" sz="1600" dirty="0" err="1"/>
              <a:t>тепер</a:t>
            </a:r>
            <a:r>
              <a:rPr lang="ru-RU" sz="1600" dirty="0"/>
              <a:t> не </a:t>
            </a:r>
            <a:r>
              <a:rPr lang="ru-RU" sz="1600" dirty="0" err="1"/>
              <a:t>боявся</a:t>
            </a:r>
            <a:r>
              <a:rPr lang="ru-RU" sz="1600" dirty="0"/>
              <a:t>. У </a:t>
            </a:r>
            <a:r>
              <a:rPr lang="ru-RU" sz="1600" dirty="0" err="1"/>
              <a:t>нього</a:t>
            </a:r>
            <a:r>
              <a:rPr lang="ru-RU" sz="1600" dirty="0"/>
              <a:t> ж </a:t>
            </a:r>
            <a:r>
              <a:rPr lang="ru-RU" sz="1600" dirty="0" err="1"/>
              <a:t>була</a:t>
            </a:r>
            <a:r>
              <a:rPr lang="ru-RU" sz="1600" dirty="0"/>
              <a:t> </a:t>
            </a:r>
            <a:r>
              <a:rPr lang="ru-RU" sz="1600" dirty="0" err="1"/>
              <a:t>шабля</a:t>
            </a:r>
            <a:r>
              <a:rPr lang="ru-RU" sz="1600" dirty="0"/>
              <a:t> й два </a:t>
            </a:r>
            <a:r>
              <a:rPr lang="ru-RU" sz="1600" dirty="0" err="1"/>
              <a:t>пістолі</a:t>
            </a:r>
            <a:r>
              <a:rPr lang="ru-RU" sz="1600" dirty="0"/>
              <a:t>, - то не те, як </a:t>
            </a:r>
            <a:r>
              <a:rPr lang="ru-RU" sz="1600" dirty="0" err="1"/>
              <a:t>він</a:t>
            </a:r>
            <a:r>
              <a:rPr lang="ru-RU" sz="1600" dirty="0"/>
              <a:t> </a:t>
            </a:r>
            <a:r>
              <a:rPr lang="ru-RU" sz="1600" dirty="0" err="1"/>
              <a:t>тікав</a:t>
            </a:r>
            <a:r>
              <a:rPr lang="ru-RU" sz="1600" dirty="0"/>
              <a:t> у </a:t>
            </a:r>
            <a:r>
              <a:rPr lang="ru-RU" sz="1600" dirty="0" err="1"/>
              <a:t>Спасівки</a:t>
            </a:r>
            <a:r>
              <a:rPr lang="ru-RU" sz="1600" dirty="0"/>
              <a:t>. </a:t>
            </a:r>
            <a:r>
              <a:rPr lang="ru-RU" sz="1600" dirty="0" err="1"/>
              <a:t>Тепер</a:t>
            </a:r>
            <a:r>
              <a:rPr lang="ru-RU" sz="1600" dirty="0"/>
              <a:t> </a:t>
            </a:r>
            <a:r>
              <a:rPr lang="ru-RU" sz="1600" dirty="0" err="1"/>
              <a:t>він</a:t>
            </a:r>
            <a:r>
              <a:rPr lang="ru-RU" sz="1600" dirty="0"/>
              <a:t> уже </a:t>
            </a:r>
            <a:r>
              <a:rPr lang="ru-RU" sz="1600" dirty="0" err="1"/>
              <a:t>між</a:t>
            </a:r>
            <a:r>
              <a:rPr lang="ru-RU" sz="1600" dirty="0"/>
              <a:t> </a:t>
            </a:r>
            <a:r>
              <a:rPr lang="ru-RU" sz="1600" dirty="0" err="1"/>
              <a:t>козаками</a:t>
            </a:r>
            <a:r>
              <a:rPr lang="ru-RU" sz="1600" dirty="0"/>
              <a:t> </a:t>
            </a:r>
            <a:r>
              <a:rPr lang="ru-RU" sz="1600" dirty="0" err="1"/>
              <a:t>бував</a:t>
            </a:r>
            <a:r>
              <a:rPr lang="ru-RU" sz="1600" dirty="0"/>
              <a:t> у </a:t>
            </a:r>
            <a:r>
              <a:rPr lang="ru-RU" sz="1600" dirty="0" err="1"/>
              <a:t>поході</a:t>
            </a:r>
            <a:r>
              <a:rPr lang="ru-RU" sz="1600" dirty="0"/>
              <a:t> і </a:t>
            </a:r>
            <a:r>
              <a:rPr lang="ru-RU" sz="1600" dirty="0" err="1"/>
              <a:t>бачив</a:t>
            </a:r>
            <a:r>
              <a:rPr lang="ru-RU" sz="1600" dirty="0"/>
              <a:t>, як татар </a:t>
            </a:r>
            <a:r>
              <a:rPr lang="ru-RU" sz="1600" dirty="0" err="1"/>
              <a:t>б’ється</a:t>
            </a:r>
            <a:r>
              <a:rPr lang="ru-RU" sz="1600" dirty="0"/>
              <a:t>.”</a:t>
            </a:r>
          </a:p>
          <a:p>
            <a:r>
              <a:rPr lang="ru-RU" sz="1600" dirty="0"/>
              <a:t>5.	“</a:t>
            </a:r>
            <a:r>
              <a:rPr lang="ru-RU" sz="1600" dirty="0" err="1"/>
              <a:t>Він</a:t>
            </a:r>
            <a:r>
              <a:rPr lang="ru-RU" sz="1600" dirty="0"/>
              <a:t> лежав на </a:t>
            </a:r>
            <a:r>
              <a:rPr lang="ru-RU" sz="1600" dirty="0" err="1"/>
              <a:t>розстеленому</a:t>
            </a:r>
            <a:r>
              <a:rPr lang="ru-RU" sz="1600" dirty="0"/>
              <a:t> </a:t>
            </a:r>
            <a:r>
              <a:rPr lang="ru-RU" sz="1600" dirty="0" err="1"/>
              <a:t>кожусі</a:t>
            </a:r>
            <a:r>
              <a:rPr lang="ru-RU" sz="1600" dirty="0"/>
              <a:t> спиною </a:t>
            </a:r>
            <a:r>
              <a:rPr lang="ru-RU" sz="1600" dirty="0" err="1"/>
              <a:t>вгору</a:t>
            </a:r>
            <a:r>
              <a:rPr lang="ru-RU" sz="1600" dirty="0"/>
              <a:t>, оперши голову на </a:t>
            </a:r>
            <a:r>
              <a:rPr lang="ru-RU" sz="1600" dirty="0" err="1"/>
              <a:t>схрещені</a:t>
            </a:r>
            <a:r>
              <a:rPr lang="ru-RU" sz="1600" dirty="0"/>
              <a:t> руки. </a:t>
            </a:r>
            <a:r>
              <a:rPr lang="ru-RU" sz="1600" dirty="0" err="1"/>
              <a:t>Він</a:t>
            </a:r>
            <a:r>
              <a:rPr lang="ru-RU" sz="1600" dirty="0"/>
              <a:t>, очевидно, заснув на </a:t>
            </a:r>
            <a:r>
              <a:rPr lang="ru-RU" sz="1600" dirty="0" err="1"/>
              <a:t>спеці</a:t>
            </a:r>
            <a:r>
              <a:rPr lang="ru-RU" sz="1600" dirty="0"/>
              <a:t>, не спавши </a:t>
            </a:r>
            <a:r>
              <a:rPr lang="ru-RU" sz="1600" dirty="0" err="1"/>
              <a:t>цілу</a:t>
            </a:r>
            <a:r>
              <a:rPr lang="ru-RU" sz="1600" dirty="0"/>
              <a:t> </a:t>
            </a:r>
            <a:r>
              <a:rPr lang="ru-RU" sz="1600" dirty="0" err="1"/>
              <a:t>ніч</a:t>
            </a:r>
            <a:r>
              <a:rPr lang="ru-RU" sz="1600" dirty="0"/>
              <a:t>.”</a:t>
            </a:r>
          </a:p>
          <a:p>
            <a:endParaRPr lang="ru-RU" sz="1600" dirty="0"/>
          </a:p>
          <a:p>
            <a:r>
              <a:rPr lang="ru-RU" sz="1600" b="1" dirty="0" err="1">
                <a:solidFill>
                  <a:srgbClr val="002060"/>
                </a:solidFill>
              </a:rPr>
              <a:t>Відповіді</a:t>
            </a:r>
            <a:r>
              <a:rPr lang="ru-RU" sz="1600" b="1" dirty="0">
                <a:solidFill>
                  <a:srgbClr val="002060"/>
                </a:solidFill>
              </a:rPr>
              <a:t>.</a:t>
            </a:r>
            <a:r>
              <a:rPr lang="ru-RU" sz="1600" dirty="0"/>
              <a:t> 1. Семен </a:t>
            </a:r>
            <a:r>
              <a:rPr lang="ru-RU" sz="1600" dirty="0" err="1"/>
              <a:t>Непорадний</a:t>
            </a:r>
            <a:r>
              <a:rPr lang="ru-RU" sz="1600" dirty="0"/>
              <a:t>. 2. </a:t>
            </a:r>
            <a:r>
              <a:rPr lang="ru-RU" sz="1600" dirty="0" err="1"/>
              <a:t>Кирим</a:t>
            </a:r>
            <a:r>
              <a:rPr lang="ru-RU" sz="1600" dirty="0"/>
              <a:t>. 3. Петро 4. </a:t>
            </a:r>
            <a:r>
              <a:rPr lang="ru-RU" sz="1600" dirty="0" err="1"/>
              <a:t>Павлусь</a:t>
            </a:r>
            <a:r>
              <a:rPr lang="ru-RU" sz="1600" dirty="0"/>
              <a:t>.                           5. </a:t>
            </a:r>
            <a:r>
              <a:rPr lang="ru-RU" sz="1600" dirty="0" err="1"/>
              <a:t>Татарський</a:t>
            </a:r>
            <a:r>
              <a:rPr lang="ru-RU" sz="1600" dirty="0"/>
              <a:t> </a:t>
            </a:r>
            <a:r>
              <a:rPr lang="ru-RU" sz="1600" dirty="0" err="1"/>
              <a:t>дозорець</a:t>
            </a:r>
            <a:r>
              <a:rPr lang="ru-RU" sz="1600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972" y="627401"/>
            <a:ext cx="871500" cy="1396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846656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u="sng" dirty="0">
                <a:solidFill>
                  <a:srgbClr val="FF0066"/>
                </a:solidFill>
              </a:rPr>
              <a:t>Цитатні диктанти</a:t>
            </a:r>
            <a:r>
              <a:rPr lang="uk-UA" dirty="0">
                <a:solidFill>
                  <a:srgbClr val="FF0066"/>
                </a:solidFill>
              </a:rPr>
              <a:t> </a:t>
            </a:r>
            <a:r>
              <a:rPr lang="uk-UA" dirty="0"/>
              <a:t>перевіряють знання учнями текстів, висловлювань про письменника, творчість якого вивчають.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66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>
                <a:solidFill>
                  <a:srgbClr val="FF0000"/>
                </a:solidFill>
              </a:rPr>
              <a:t>Суспільно-побутові пісні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uk-UA" dirty="0"/>
              <a:t>                                     </a:t>
            </a:r>
            <a:r>
              <a:rPr lang="uk-UA" b="1" i="1" dirty="0">
                <a:solidFill>
                  <a:srgbClr val="002060"/>
                </a:solidFill>
              </a:rPr>
              <a:t>Цитатний диктант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dirty="0"/>
              <a:t>З яких творів рядки?</a:t>
            </a:r>
            <a:endParaRPr lang="ru-RU" dirty="0"/>
          </a:p>
          <a:p>
            <a:pPr lvl="0"/>
            <a:r>
              <a:rPr lang="uk-UA" dirty="0" smtClean="0"/>
              <a:t>1.Вернись</a:t>
            </a:r>
            <a:r>
              <a:rPr lang="uk-UA" dirty="0"/>
              <a:t>, синку, додолоньку,</a:t>
            </a:r>
            <a:endParaRPr lang="ru-RU" dirty="0"/>
          </a:p>
          <a:p>
            <a:r>
              <a:rPr lang="uk-UA" dirty="0"/>
              <a:t>Змию, </a:t>
            </a:r>
            <a:r>
              <a:rPr lang="uk-UA" dirty="0" err="1"/>
              <a:t>зчешу</a:t>
            </a:r>
            <a:r>
              <a:rPr lang="uk-UA" dirty="0"/>
              <a:t> головоньку</a:t>
            </a:r>
            <a:endParaRPr lang="ru-RU" dirty="0"/>
          </a:p>
          <a:p>
            <a:r>
              <a:rPr lang="uk-UA" dirty="0"/>
              <a:t>Та постелю постеленьку.</a:t>
            </a:r>
            <a:endParaRPr lang="ru-RU" dirty="0"/>
          </a:p>
          <a:p>
            <a:pPr lvl="0"/>
            <a:r>
              <a:rPr lang="uk-UA" dirty="0" smtClean="0"/>
              <a:t>2.А </a:t>
            </a:r>
            <a:r>
              <a:rPr lang="uk-UA" dirty="0"/>
              <a:t>попереду Дорошенко</a:t>
            </a:r>
            <a:endParaRPr lang="ru-RU" dirty="0"/>
          </a:p>
          <a:p>
            <a:r>
              <a:rPr lang="uk-UA" dirty="0"/>
              <a:t>Веде своє Військо...</a:t>
            </a:r>
            <a:endParaRPr lang="ru-RU" dirty="0"/>
          </a:p>
          <a:p>
            <a:pPr lvl="0"/>
            <a:r>
              <a:rPr lang="uk-UA" dirty="0"/>
              <a:t>3</a:t>
            </a:r>
            <a:r>
              <a:rPr lang="uk-UA" dirty="0" smtClean="0"/>
              <a:t>. – </a:t>
            </a:r>
            <a:r>
              <a:rPr lang="uk-UA" dirty="0"/>
              <a:t>Мені шляху не </a:t>
            </a:r>
            <a:r>
              <a:rPr lang="uk-UA" dirty="0" err="1"/>
              <a:t>питать</a:t>
            </a:r>
            <a:r>
              <a:rPr lang="uk-UA" dirty="0"/>
              <a:t>:</a:t>
            </a:r>
            <a:endParaRPr lang="ru-RU" dirty="0"/>
          </a:p>
          <a:p>
            <a:r>
              <a:rPr lang="uk-UA" dirty="0"/>
              <a:t>     Прямо степом </a:t>
            </a:r>
            <a:r>
              <a:rPr lang="uk-UA" dirty="0" err="1"/>
              <a:t>мандрувать</a:t>
            </a:r>
            <a:r>
              <a:rPr lang="uk-UA" dirty="0"/>
              <a:t>,</a:t>
            </a:r>
            <a:endParaRPr lang="ru-RU" dirty="0"/>
          </a:p>
          <a:p>
            <a:r>
              <a:rPr lang="uk-UA" dirty="0"/>
              <a:t>     Гей-гей, долю </a:t>
            </a:r>
            <a:r>
              <a:rPr lang="uk-UA" dirty="0" err="1"/>
              <a:t>доганять</a:t>
            </a:r>
            <a:r>
              <a:rPr lang="uk-UA" dirty="0"/>
              <a:t>!</a:t>
            </a:r>
            <a:endParaRPr lang="ru-RU" dirty="0"/>
          </a:p>
          <a:p>
            <a:pPr lvl="0"/>
            <a:r>
              <a:rPr lang="uk-UA" dirty="0"/>
              <a:t>4</a:t>
            </a:r>
            <a:r>
              <a:rPr lang="uk-UA" dirty="0" smtClean="0"/>
              <a:t>.Не </a:t>
            </a:r>
            <a:r>
              <a:rPr lang="uk-UA" dirty="0" err="1"/>
              <a:t>хелися</a:t>
            </a:r>
            <a:r>
              <a:rPr lang="uk-UA" dirty="0"/>
              <a:t>, явороньку, ще ж ти зелененький,</a:t>
            </a:r>
            <a:endParaRPr lang="ru-RU" dirty="0"/>
          </a:p>
          <a:p>
            <a:r>
              <a:rPr lang="uk-UA" dirty="0"/>
              <a:t>Не журися, козаченьку, ще ж ти молоденький!</a:t>
            </a:r>
            <a:endParaRPr lang="ru-RU" dirty="0"/>
          </a:p>
          <a:p>
            <a:pPr lvl="0"/>
            <a:r>
              <a:rPr lang="uk-UA" dirty="0" smtClean="0"/>
              <a:t>5.Умер</a:t>
            </a:r>
            <a:r>
              <a:rPr lang="uk-UA" dirty="0"/>
              <a:t>, умер чумаченько</a:t>
            </a:r>
            <a:endParaRPr lang="ru-RU" dirty="0"/>
          </a:p>
          <a:p>
            <a:r>
              <a:rPr lang="uk-UA" dirty="0"/>
              <a:t>Та в неділеньку вранці.</a:t>
            </a:r>
            <a:endParaRPr lang="ru-RU" dirty="0"/>
          </a:p>
          <a:p>
            <a:r>
              <a:rPr lang="uk-UA" dirty="0"/>
              <a:t>     Поховали того чумаченька</a:t>
            </a:r>
            <a:endParaRPr lang="ru-RU" dirty="0"/>
          </a:p>
          <a:p>
            <a:r>
              <a:rPr lang="uk-UA" dirty="0"/>
              <a:t>У зеленому </a:t>
            </a:r>
            <a:r>
              <a:rPr lang="uk-UA" dirty="0" err="1"/>
              <a:t>байраці</a:t>
            </a:r>
            <a:r>
              <a:rPr lang="uk-UA" dirty="0"/>
              <a:t>.</a:t>
            </a:r>
            <a:endParaRPr lang="ru-RU" dirty="0"/>
          </a:p>
          <a:p>
            <a:r>
              <a:rPr lang="uk-UA" b="1" i="1" u="sng" dirty="0">
                <a:solidFill>
                  <a:srgbClr val="002060"/>
                </a:solidFill>
              </a:rPr>
              <a:t>Відповіді.</a:t>
            </a:r>
            <a:r>
              <a:rPr lang="uk-UA" dirty="0"/>
              <a:t> 1. “Гомін, гомін по діброві”. 2. “Ой на горі да женці жнуть”. 3. “Над річкою бережком”. 4. “Стоїть явір над водою, в воду похилився”.       5. “Ой у степу криниченька”.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268760"/>
            <a:ext cx="2862448" cy="274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35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36711"/>
            <a:ext cx="4824536" cy="36728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484784"/>
            <a:ext cx="4777178" cy="3584795"/>
          </a:xfrm>
          <a:prstGeom prst="rect">
            <a:avLst/>
          </a:prstGeom>
        </p:spPr>
      </p:pic>
      <p:pic>
        <p:nvPicPr>
          <p:cNvPr id="2050" name="Picture 2" descr="http://skarb-papcha.ru/images/stories/users/383/kniga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21022" y="692696"/>
            <a:ext cx="153617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karb-papcha.ru/images/stories/users/383/kniga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26" y="4914728"/>
            <a:ext cx="2424270" cy="158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467100"/>
            <a:ext cx="454342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610534"/>
            <a:ext cx="1398437" cy="1932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5839644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80728"/>
            <a:ext cx="78488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err="1">
                <a:solidFill>
                  <a:srgbClr val="C00000"/>
                </a:solidFill>
              </a:rPr>
              <a:t>Цифровий</a:t>
            </a:r>
            <a:r>
              <a:rPr lang="ru-RU" b="1" u="sng" dirty="0">
                <a:solidFill>
                  <a:srgbClr val="C00000"/>
                </a:solidFill>
              </a:rPr>
              <a:t> </a:t>
            </a:r>
            <a:r>
              <a:rPr lang="ru-RU" b="1" u="sng" dirty="0" smtClean="0">
                <a:solidFill>
                  <a:srgbClr val="C00000"/>
                </a:solidFill>
              </a:rPr>
              <a:t>диктант</a:t>
            </a:r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Василь </a:t>
            </a:r>
            <a:r>
              <a:rPr lang="ru-RU" b="1" dirty="0">
                <a:solidFill>
                  <a:srgbClr val="C00000"/>
                </a:solidFill>
              </a:rPr>
              <a:t>Симоненко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Вірш</a:t>
            </a:r>
            <a:r>
              <a:rPr lang="ru-RU" b="1" dirty="0">
                <a:solidFill>
                  <a:srgbClr val="C00000"/>
                </a:solidFill>
              </a:rPr>
              <a:t> “</a:t>
            </a:r>
            <a:r>
              <a:rPr lang="ru-RU" b="1" dirty="0" err="1">
                <a:solidFill>
                  <a:srgbClr val="C00000"/>
                </a:solidFill>
              </a:rPr>
              <a:t>Лебеді</a:t>
            </a:r>
            <a:r>
              <a:rPr lang="ru-RU" b="1" dirty="0">
                <a:solidFill>
                  <a:srgbClr val="C00000"/>
                </a:solidFill>
              </a:rPr>
              <a:t> материнства”</a:t>
            </a:r>
          </a:p>
          <a:p>
            <a:r>
              <a:rPr lang="ru-RU" dirty="0"/>
              <a:t>	</a:t>
            </a:r>
            <a:r>
              <a:rPr lang="uk-UA" dirty="0" err="1" smtClean="0"/>
              <a:t>У</a:t>
            </a:r>
            <a:r>
              <a:rPr lang="ru-RU" dirty="0" err="1" smtClean="0"/>
              <a:t>читель</a:t>
            </a:r>
            <a:r>
              <a:rPr lang="ru-RU" dirty="0" smtClean="0"/>
              <a:t> </a:t>
            </a:r>
            <a:r>
              <a:rPr lang="ru-RU" dirty="0" err="1"/>
              <a:t>записує</a:t>
            </a:r>
            <a:r>
              <a:rPr lang="ru-RU" dirty="0"/>
              <a:t> на </a:t>
            </a:r>
            <a:r>
              <a:rPr lang="ru-RU" dirty="0" err="1"/>
              <a:t>дошці</a:t>
            </a:r>
            <a:r>
              <a:rPr lang="ru-RU" dirty="0"/>
              <a:t> </a:t>
            </a:r>
            <a:r>
              <a:rPr lang="ru-RU" dirty="0" err="1"/>
              <a:t>художні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 та </a:t>
            </a:r>
            <a:r>
              <a:rPr lang="ru-RU" dirty="0" err="1"/>
              <a:t>цифри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будуть</a:t>
            </a:r>
            <a:r>
              <a:rPr lang="ru-RU" dirty="0"/>
              <a:t> </a:t>
            </a:r>
            <a:r>
              <a:rPr lang="ru-RU" dirty="0" err="1"/>
              <a:t>їм</a:t>
            </a:r>
            <a:r>
              <a:rPr lang="ru-RU" dirty="0"/>
              <a:t> </a:t>
            </a:r>
            <a:r>
              <a:rPr lang="ru-RU" dirty="0" err="1"/>
              <a:t>відповідати</a:t>
            </a:r>
            <a:r>
              <a:rPr lang="ru-RU" dirty="0"/>
              <a:t>:</a:t>
            </a:r>
          </a:p>
          <a:p>
            <a:r>
              <a:rPr lang="ru-RU" dirty="0"/>
              <a:t>	</a:t>
            </a:r>
            <a:r>
              <a:rPr lang="ru-RU" dirty="0" err="1"/>
              <a:t>Порівняння</a:t>
            </a:r>
            <a:r>
              <a:rPr lang="ru-RU" dirty="0"/>
              <a:t> – 1</a:t>
            </a:r>
          </a:p>
          <a:p>
            <a:r>
              <a:rPr lang="ru-RU" dirty="0"/>
              <a:t>	Метафора – 2</a:t>
            </a:r>
          </a:p>
          <a:p>
            <a:r>
              <a:rPr lang="ru-RU" dirty="0"/>
              <a:t>	</a:t>
            </a:r>
            <a:r>
              <a:rPr lang="ru-RU" dirty="0" err="1"/>
              <a:t>Епітет</a:t>
            </a:r>
            <a:r>
              <a:rPr lang="ru-RU" dirty="0"/>
              <a:t> – 3</a:t>
            </a:r>
          </a:p>
          <a:p>
            <a:r>
              <a:rPr lang="ru-RU" dirty="0"/>
              <a:t>	Повтор – 4</a:t>
            </a:r>
          </a:p>
          <a:p>
            <a:pPr algn="just"/>
            <a:r>
              <a:rPr lang="ru-RU" dirty="0"/>
              <a:t>	</a:t>
            </a:r>
            <a:r>
              <a:rPr lang="ru-RU" dirty="0" err="1"/>
              <a:t>Далі</a:t>
            </a:r>
            <a:r>
              <a:rPr lang="ru-RU" dirty="0"/>
              <a:t> </a:t>
            </a:r>
            <a:r>
              <a:rPr lang="ru-RU" dirty="0" err="1"/>
              <a:t>вчитель</a:t>
            </a:r>
            <a:r>
              <a:rPr lang="ru-RU" dirty="0"/>
              <a:t> </a:t>
            </a:r>
            <a:r>
              <a:rPr lang="ru-RU" dirty="0" err="1"/>
              <a:t>зачитує</a:t>
            </a:r>
            <a:r>
              <a:rPr lang="ru-RU" dirty="0"/>
              <a:t> </a:t>
            </a:r>
            <a:r>
              <a:rPr lang="ru-RU" dirty="0" err="1"/>
              <a:t>художні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 з тексту </a:t>
            </a:r>
            <a:r>
              <a:rPr lang="ru-RU" dirty="0" err="1"/>
              <a:t>твору</a:t>
            </a:r>
            <a:r>
              <a:rPr lang="ru-RU" dirty="0"/>
              <a:t>, а </a:t>
            </a:r>
            <a:r>
              <a:rPr lang="ru-RU" dirty="0" err="1"/>
              <a:t>учні</a:t>
            </a:r>
            <a:r>
              <a:rPr lang="ru-RU" dirty="0"/>
              <a:t> </a:t>
            </a:r>
            <a:r>
              <a:rPr lang="ru-RU" dirty="0" err="1"/>
              <a:t>записують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відповідні</a:t>
            </a:r>
            <a:r>
              <a:rPr lang="ru-RU" dirty="0"/>
              <a:t> </a:t>
            </a:r>
            <a:r>
              <a:rPr lang="ru-RU" dirty="0" err="1"/>
              <a:t>цифри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“</a:t>
            </a:r>
            <a:r>
              <a:rPr lang="ru-RU" dirty="0" err="1"/>
              <a:t>лебеді</a:t>
            </a:r>
            <a:r>
              <a:rPr lang="ru-RU" dirty="0"/>
              <a:t>, як </a:t>
            </a:r>
            <a:r>
              <a:rPr lang="ru-RU" dirty="0" err="1"/>
              <a:t>мрії</a:t>
            </a:r>
            <a:r>
              <a:rPr lang="ru-RU" dirty="0"/>
              <a:t>”; “</a:t>
            </a:r>
            <a:r>
              <a:rPr lang="ru-RU" dirty="0" err="1"/>
              <a:t>білява</a:t>
            </a:r>
            <a:r>
              <a:rPr lang="ru-RU" dirty="0"/>
              <a:t> хата”; “</a:t>
            </a:r>
            <a:r>
              <a:rPr lang="ru-RU" dirty="0" err="1"/>
              <a:t>лебеді</a:t>
            </a:r>
            <a:r>
              <a:rPr lang="ru-RU" dirty="0"/>
              <a:t> </a:t>
            </a:r>
            <a:r>
              <a:rPr lang="ru-RU" dirty="0" err="1"/>
              <a:t>рожеві</a:t>
            </a:r>
            <a:r>
              <a:rPr lang="ru-RU" dirty="0"/>
              <a:t>”; “</a:t>
            </a:r>
            <a:r>
              <a:rPr lang="ru-RU" dirty="0" err="1"/>
              <a:t>мріють</a:t>
            </a:r>
            <a:r>
              <a:rPr lang="ru-RU" dirty="0"/>
              <a:t> </a:t>
            </a:r>
            <a:r>
              <a:rPr lang="ru-RU" dirty="0" err="1"/>
              <a:t>крилами</a:t>
            </a:r>
            <a:r>
              <a:rPr lang="ru-RU" dirty="0"/>
              <a:t>... </a:t>
            </a:r>
            <a:r>
              <a:rPr lang="ru-RU" dirty="0" err="1"/>
              <a:t>лебеді</a:t>
            </a:r>
            <a:r>
              <a:rPr lang="ru-RU" dirty="0"/>
              <a:t>”; “</a:t>
            </a:r>
            <a:r>
              <a:rPr lang="ru-RU" dirty="0" err="1"/>
              <a:t>тихі</a:t>
            </a:r>
            <a:r>
              <a:rPr lang="ru-RU" dirty="0"/>
              <a:t> </a:t>
            </a:r>
            <a:r>
              <a:rPr lang="ru-RU" dirty="0" err="1"/>
              <a:t>зорі</a:t>
            </a:r>
            <a:r>
              <a:rPr lang="ru-RU" dirty="0"/>
              <a:t>”; “</a:t>
            </a:r>
            <a:r>
              <a:rPr lang="ru-RU" dirty="0" err="1"/>
              <a:t>заглядає</a:t>
            </a:r>
            <a:r>
              <a:rPr lang="ru-RU" dirty="0"/>
              <a:t> в </a:t>
            </a:r>
            <a:r>
              <a:rPr lang="ru-RU" dirty="0" err="1"/>
              <a:t>шибку</a:t>
            </a:r>
            <a:r>
              <a:rPr lang="ru-RU" dirty="0"/>
              <a:t> </a:t>
            </a:r>
            <a:r>
              <a:rPr lang="ru-RU" dirty="0" err="1"/>
              <a:t>казка</a:t>
            </a:r>
            <a:r>
              <a:rPr lang="ru-RU" dirty="0"/>
              <a:t>”; “</a:t>
            </a:r>
            <a:r>
              <a:rPr lang="ru-RU" dirty="0" err="1"/>
              <a:t>лебеді</a:t>
            </a:r>
            <a:r>
              <a:rPr lang="ru-RU" dirty="0"/>
              <a:t>... </a:t>
            </a:r>
            <a:r>
              <a:rPr lang="ru-RU" dirty="0" err="1"/>
              <a:t>лоскотали</a:t>
            </a:r>
            <a:r>
              <a:rPr lang="ru-RU" dirty="0"/>
              <a:t> марево”; “</a:t>
            </a:r>
            <a:r>
              <a:rPr lang="ru-RU" dirty="0" err="1"/>
              <a:t>сиві</a:t>
            </a:r>
            <a:r>
              <a:rPr lang="ru-RU" dirty="0"/>
              <a:t> </a:t>
            </a:r>
            <a:r>
              <a:rPr lang="ru-RU" dirty="0" err="1"/>
              <a:t>очі</a:t>
            </a:r>
            <a:r>
              <a:rPr lang="ru-RU" dirty="0"/>
              <a:t>”; “золоте </a:t>
            </a:r>
            <a:r>
              <a:rPr lang="ru-RU" dirty="0" err="1"/>
              <a:t>сузір’я</a:t>
            </a:r>
            <a:r>
              <a:rPr lang="ru-RU" dirty="0"/>
              <a:t>”; “</a:t>
            </a:r>
            <a:r>
              <a:rPr lang="ru-RU" dirty="0" err="1"/>
              <a:t>прийдуть</a:t>
            </a:r>
            <a:r>
              <a:rPr lang="ru-RU" dirty="0"/>
              <a:t> </a:t>
            </a:r>
            <a:r>
              <a:rPr lang="ru-RU" dirty="0" err="1"/>
              <a:t>верби</a:t>
            </a:r>
            <a:r>
              <a:rPr lang="ru-RU" dirty="0"/>
              <a:t> і </a:t>
            </a:r>
            <a:r>
              <a:rPr lang="ru-RU" dirty="0" err="1"/>
              <a:t>тополі</a:t>
            </a:r>
            <a:r>
              <a:rPr lang="ru-RU" dirty="0"/>
              <a:t>”; “</a:t>
            </a:r>
            <a:r>
              <a:rPr lang="ru-RU" dirty="0" err="1"/>
              <a:t>Можна</a:t>
            </a:r>
            <a:r>
              <a:rPr lang="ru-RU" dirty="0"/>
              <a:t> все на </a:t>
            </a:r>
            <a:r>
              <a:rPr lang="ru-RU" dirty="0" err="1"/>
              <a:t>світі</a:t>
            </a:r>
            <a:r>
              <a:rPr lang="ru-RU" dirty="0"/>
              <a:t> </a:t>
            </a:r>
            <a:r>
              <a:rPr lang="ru-RU" dirty="0" err="1"/>
              <a:t>вибирати</a:t>
            </a:r>
            <a:r>
              <a:rPr lang="ru-RU" dirty="0"/>
              <a:t>, </a:t>
            </a:r>
            <a:r>
              <a:rPr lang="ru-RU" dirty="0" err="1"/>
              <a:t>сину</a:t>
            </a:r>
            <a:r>
              <a:rPr lang="ru-RU" dirty="0"/>
              <a:t>, </a:t>
            </a:r>
            <a:r>
              <a:rPr lang="ru-RU" dirty="0" err="1"/>
              <a:t>вибрати</a:t>
            </a:r>
            <a:r>
              <a:rPr lang="ru-RU" dirty="0"/>
              <a:t> не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Батьківщину</a:t>
            </a:r>
            <a:r>
              <a:rPr lang="ru-RU" dirty="0"/>
              <a:t>”.</a:t>
            </a:r>
          </a:p>
          <a:p>
            <a:pPr algn="just"/>
            <a:r>
              <a:rPr lang="ru-RU" b="1" dirty="0" err="1">
                <a:solidFill>
                  <a:srgbClr val="002060"/>
                </a:solidFill>
              </a:rPr>
              <a:t>Відповідь</a:t>
            </a:r>
            <a:r>
              <a:rPr lang="ru-RU" b="1" dirty="0">
                <a:solidFill>
                  <a:srgbClr val="002060"/>
                </a:solidFill>
              </a:rPr>
              <a:t>: </a:t>
            </a:r>
            <a:r>
              <a:rPr lang="ru-RU" dirty="0"/>
              <a:t>1, 3, 3, 2, 3, 2, 2, 3, 3, 2, 4.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646064"/>
            <a:ext cx="1528986" cy="88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0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8262" y="980728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err="1">
                <a:solidFill>
                  <a:srgbClr val="FF0000"/>
                </a:solidFill>
              </a:rPr>
              <a:t>Цифровий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диктант</a:t>
            </a:r>
          </a:p>
          <a:p>
            <a:endParaRPr lang="ru-RU" b="1" u="sng" dirty="0">
              <a:solidFill>
                <a:srgbClr val="FF0000"/>
              </a:solidFill>
            </a:endParaRPr>
          </a:p>
          <a:p>
            <a:r>
              <a:rPr lang="ru-RU" b="1" dirty="0" err="1" smtClean="0">
                <a:solidFill>
                  <a:srgbClr val="FF0000"/>
                </a:solidFill>
              </a:rPr>
              <a:t>Т.Г.Шевченко</a:t>
            </a:r>
            <a:r>
              <a:rPr lang="ru-RU" b="1" dirty="0" smtClean="0">
                <a:solidFill>
                  <a:srgbClr val="FF0000"/>
                </a:solidFill>
              </a:rPr>
              <a:t> БАЛАДА </a:t>
            </a:r>
            <a:r>
              <a:rPr lang="ru-RU" b="1" dirty="0">
                <a:solidFill>
                  <a:srgbClr val="FF0000"/>
                </a:solidFill>
              </a:rPr>
              <a:t>“ТОПОЛЯ”</a:t>
            </a:r>
          </a:p>
          <a:p>
            <a:pPr algn="just"/>
            <a:r>
              <a:rPr lang="ru-RU" dirty="0" smtClean="0"/>
              <a:t>Учитель </a:t>
            </a:r>
            <a:r>
              <a:rPr lang="ru-RU" dirty="0" err="1"/>
              <a:t>записує</a:t>
            </a:r>
            <a:r>
              <a:rPr lang="ru-RU" dirty="0"/>
              <a:t> на </a:t>
            </a:r>
            <a:r>
              <a:rPr lang="ru-RU" dirty="0" err="1"/>
              <a:t>дошці</a:t>
            </a:r>
            <a:r>
              <a:rPr lang="ru-RU" dirty="0"/>
              <a:t> </a:t>
            </a:r>
            <a:r>
              <a:rPr lang="ru-RU" dirty="0" err="1"/>
              <a:t>художні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 та </a:t>
            </a:r>
            <a:r>
              <a:rPr lang="ru-RU" dirty="0" err="1"/>
              <a:t>цифри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будуть</a:t>
            </a:r>
            <a:r>
              <a:rPr lang="ru-RU" dirty="0"/>
              <a:t> </a:t>
            </a:r>
            <a:r>
              <a:rPr lang="ru-RU" dirty="0" err="1"/>
              <a:t>їм</a:t>
            </a:r>
            <a:r>
              <a:rPr lang="ru-RU" dirty="0"/>
              <a:t> </a:t>
            </a:r>
            <a:r>
              <a:rPr lang="ru-RU" dirty="0" err="1"/>
              <a:t>відповідати</a:t>
            </a:r>
            <a:r>
              <a:rPr lang="ru-RU" dirty="0"/>
              <a:t>.</a:t>
            </a:r>
          </a:p>
          <a:p>
            <a:r>
              <a:rPr lang="ru-RU" dirty="0" err="1"/>
              <a:t>Метафори</a:t>
            </a:r>
            <a:r>
              <a:rPr lang="ru-RU" dirty="0"/>
              <a:t> - 1 </a:t>
            </a:r>
          </a:p>
          <a:p>
            <a:r>
              <a:rPr lang="ru-RU" dirty="0" err="1"/>
              <a:t>Порівняння</a:t>
            </a:r>
            <a:r>
              <a:rPr lang="ru-RU" dirty="0"/>
              <a:t> – 2</a:t>
            </a:r>
          </a:p>
          <a:p>
            <a:r>
              <a:rPr lang="ru-RU" dirty="0" smtClean="0"/>
              <a:t>Повтори </a:t>
            </a:r>
            <a:r>
              <a:rPr lang="ru-RU" dirty="0"/>
              <a:t>– 3</a:t>
            </a:r>
          </a:p>
          <a:p>
            <a:r>
              <a:rPr lang="ru-RU" dirty="0" err="1" smtClean="0"/>
              <a:t>Епітети</a:t>
            </a:r>
            <a:r>
              <a:rPr lang="ru-RU" dirty="0" smtClean="0"/>
              <a:t> </a:t>
            </a:r>
            <a:r>
              <a:rPr lang="ru-RU" dirty="0"/>
              <a:t>– 4</a:t>
            </a:r>
          </a:p>
          <a:p>
            <a:r>
              <a:rPr lang="ru-RU" dirty="0" err="1" smtClean="0"/>
              <a:t>Звертання</a:t>
            </a:r>
            <a:r>
              <a:rPr lang="ru-RU" dirty="0" smtClean="0"/>
              <a:t> </a:t>
            </a:r>
            <a:r>
              <a:rPr lang="ru-RU" dirty="0"/>
              <a:t>– 5</a:t>
            </a:r>
          </a:p>
          <a:p>
            <a:pPr algn="just"/>
            <a:r>
              <a:rPr lang="ru-RU" dirty="0" err="1"/>
              <a:t>Далі</a:t>
            </a:r>
            <a:r>
              <a:rPr lang="ru-RU" dirty="0"/>
              <a:t> </a:t>
            </a:r>
            <a:r>
              <a:rPr lang="ru-RU" dirty="0" err="1"/>
              <a:t>вчитель</a:t>
            </a:r>
            <a:r>
              <a:rPr lang="ru-RU" dirty="0"/>
              <a:t> </a:t>
            </a:r>
            <a:r>
              <a:rPr lang="ru-RU" dirty="0" err="1"/>
              <a:t>зачитує</a:t>
            </a:r>
            <a:r>
              <a:rPr lang="ru-RU" dirty="0"/>
              <a:t> </a:t>
            </a:r>
            <a:r>
              <a:rPr lang="ru-RU" dirty="0" err="1"/>
              <a:t>художні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 з тексту, а </a:t>
            </a:r>
            <a:r>
              <a:rPr lang="ru-RU" dirty="0" err="1"/>
              <a:t>учні</a:t>
            </a:r>
            <a:r>
              <a:rPr lang="ru-RU" dirty="0"/>
              <a:t> </a:t>
            </a:r>
            <a:r>
              <a:rPr lang="ru-RU" dirty="0" err="1"/>
              <a:t>записують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відповідні</a:t>
            </a:r>
            <a:r>
              <a:rPr lang="ru-RU" dirty="0"/>
              <a:t> </a:t>
            </a:r>
            <a:r>
              <a:rPr lang="ru-RU" dirty="0" err="1"/>
              <a:t>цифри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	“поле, як те море”; “одна, як сирота”; “</a:t>
            </a:r>
            <a:r>
              <a:rPr lang="ru-RU" dirty="0" err="1"/>
              <a:t>вітер</a:t>
            </a:r>
            <a:r>
              <a:rPr lang="ru-RU" dirty="0"/>
              <a:t> </a:t>
            </a:r>
            <a:r>
              <a:rPr lang="ru-RU" dirty="0" err="1"/>
              <a:t>виє</a:t>
            </a:r>
            <a:r>
              <a:rPr lang="ru-RU" dirty="0"/>
              <a:t>, </a:t>
            </a:r>
            <a:r>
              <a:rPr lang="ru-RU" dirty="0" err="1"/>
              <a:t>гуляє</a:t>
            </a:r>
            <a:r>
              <a:rPr lang="ru-RU" dirty="0"/>
              <a:t>...”; “одна,     одна...”; “</a:t>
            </a:r>
            <a:r>
              <a:rPr lang="ru-RU" dirty="0" err="1"/>
              <a:t>біле</a:t>
            </a:r>
            <a:r>
              <a:rPr lang="ru-RU" dirty="0"/>
              <a:t> </a:t>
            </a:r>
            <a:r>
              <a:rPr lang="ru-RU" dirty="0" err="1"/>
              <a:t>личко</a:t>
            </a:r>
            <a:r>
              <a:rPr lang="ru-RU" dirty="0"/>
              <a:t>”; “</a:t>
            </a:r>
            <a:r>
              <a:rPr lang="ru-RU" dirty="0" err="1"/>
              <a:t>бабусенько</a:t>
            </a:r>
            <a:r>
              <a:rPr lang="ru-RU" dirty="0"/>
              <a:t>, </a:t>
            </a:r>
            <a:r>
              <a:rPr lang="ru-RU" dirty="0" err="1"/>
              <a:t>голубонько</a:t>
            </a:r>
            <a:r>
              <a:rPr lang="ru-RU" dirty="0"/>
              <a:t>, </a:t>
            </a:r>
            <a:r>
              <a:rPr lang="ru-RU" dirty="0" err="1"/>
              <a:t>серце</a:t>
            </a:r>
            <a:r>
              <a:rPr lang="ru-RU" dirty="0"/>
              <a:t> </a:t>
            </a:r>
            <a:r>
              <a:rPr lang="ru-RU" dirty="0" err="1"/>
              <a:t>моє</a:t>
            </a:r>
            <a:r>
              <a:rPr lang="ru-RU" dirty="0"/>
              <a:t>, </a:t>
            </a:r>
            <a:r>
              <a:rPr lang="ru-RU" dirty="0" err="1"/>
              <a:t>ненько</a:t>
            </a:r>
            <a:r>
              <a:rPr lang="ru-RU" dirty="0"/>
              <a:t>”; “</a:t>
            </a:r>
            <a:r>
              <a:rPr lang="ru-RU" dirty="0" err="1"/>
              <a:t>карі</a:t>
            </a:r>
            <a:r>
              <a:rPr lang="ru-RU" dirty="0"/>
              <a:t> </a:t>
            </a:r>
            <a:r>
              <a:rPr lang="ru-RU" dirty="0" err="1"/>
              <a:t>оченята</a:t>
            </a:r>
            <a:r>
              <a:rPr lang="ru-RU" dirty="0"/>
              <a:t>”; “</a:t>
            </a:r>
            <a:r>
              <a:rPr lang="ru-RU" dirty="0" err="1"/>
              <a:t>серце</a:t>
            </a:r>
            <a:r>
              <a:rPr lang="ru-RU" dirty="0"/>
              <a:t> </a:t>
            </a:r>
            <a:r>
              <a:rPr lang="ru-RU" dirty="0" err="1"/>
              <a:t>знає</a:t>
            </a:r>
            <a:r>
              <a:rPr lang="ru-RU" dirty="0"/>
              <a:t>”; “</a:t>
            </a:r>
            <a:r>
              <a:rPr lang="ru-RU" dirty="0" err="1"/>
              <a:t>серце</a:t>
            </a:r>
            <a:r>
              <a:rPr lang="ru-RU" dirty="0"/>
              <a:t> </a:t>
            </a:r>
            <a:r>
              <a:rPr lang="ru-RU" dirty="0" err="1"/>
              <a:t>ниє</a:t>
            </a:r>
            <a:r>
              <a:rPr lang="ru-RU" dirty="0"/>
              <a:t>”; “</a:t>
            </a:r>
            <a:r>
              <a:rPr lang="ru-RU" dirty="0" err="1"/>
              <a:t>полетіла</a:t>
            </a:r>
            <a:r>
              <a:rPr lang="ru-RU" dirty="0"/>
              <a:t>, </a:t>
            </a:r>
            <a:r>
              <a:rPr lang="ru-RU" dirty="0" err="1"/>
              <a:t>мов</a:t>
            </a:r>
            <a:r>
              <a:rPr lang="ru-RU" dirty="0"/>
              <a:t> на </a:t>
            </a:r>
            <a:r>
              <a:rPr lang="ru-RU" dirty="0" err="1"/>
              <a:t>крилах</a:t>
            </a:r>
            <a:r>
              <a:rPr lang="ru-RU" dirty="0"/>
              <a:t>”; “</a:t>
            </a:r>
            <a:r>
              <a:rPr lang="ru-RU" dirty="0" err="1"/>
              <a:t>щира</a:t>
            </a:r>
            <a:r>
              <a:rPr lang="ru-RU" dirty="0"/>
              <a:t> правда”; “... пала, пала, стала...”; “</a:t>
            </a:r>
            <a:r>
              <a:rPr lang="ru-RU" dirty="0" err="1"/>
              <a:t>спасибі</a:t>
            </a:r>
            <a:r>
              <a:rPr lang="ru-RU" dirty="0"/>
              <a:t>, бабусю”; “</a:t>
            </a:r>
            <a:r>
              <a:rPr lang="ru-RU" dirty="0" err="1"/>
              <a:t>чуло</a:t>
            </a:r>
            <a:r>
              <a:rPr lang="ru-RU" dirty="0"/>
              <a:t> </a:t>
            </a:r>
            <a:r>
              <a:rPr lang="ru-RU" dirty="0" err="1"/>
              <a:t>серце</a:t>
            </a:r>
            <a:r>
              <a:rPr lang="ru-RU" dirty="0"/>
              <a:t> </a:t>
            </a:r>
            <a:r>
              <a:rPr lang="ru-RU" dirty="0" err="1"/>
              <a:t>недоленьку</a:t>
            </a:r>
            <a:r>
              <a:rPr lang="ru-RU" dirty="0"/>
              <a:t>”.</a:t>
            </a:r>
          </a:p>
          <a:p>
            <a:r>
              <a:rPr lang="ru-RU" dirty="0" err="1"/>
              <a:t>Відповідь</a:t>
            </a:r>
            <a:r>
              <a:rPr lang="ru-RU" dirty="0"/>
              <a:t>:  2, 2, 1, 3, 4, 5, 4, 1, 1, 2, 4, 3, 5, 1.</a:t>
            </a:r>
          </a:p>
        </p:txBody>
      </p:sp>
    </p:spTree>
    <p:extLst>
      <p:ext uri="{BB962C8B-B14F-4D97-AF65-F5344CB8AC3E}">
        <p14:creationId xmlns:p14="http://schemas.microsoft.com/office/powerpoint/2010/main" val="157841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0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i="1" u="sng" dirty="0">
                <a:solidFill>
                  <a:srgbClr val="FF0000"/>
                </a:solidFill>
              </a:rPr>
              <a:t>Хронологічні диктанти</a:t>
            </a:r>
            <a:r>
              <a:rPr lang="uk-UA" b="1" dirty="0">
                <a:solidFill>
                  <a:srgbClr val="FF0000"/>
                </a:solidFill>
              </a:rPr>
              <a:t> </a:t>
            </a:r>
            <a:r>
              <a:rPr lang="uk-UA" dirty="0"/>
              <a:t>пропонують, коли є потреба, запам’ятати найважливіші дати, пов’язані з життям і творчістю автора, Крім того, вони дають змогу перевірити знання фактів із життя письменника у хронологічній послідовності.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816" y="2924944"/>
            <a:ext cx="3009632" cy="3231200"/>
          </a:xfrm>
          <a:prstGeom prst="rect">
            <a:avLst/>
          </a:prstGeom>
        </p:spPr>
      </p:pic>
      <p:pic>
        <p:nvPicPr>
          <p:cNvPr id="4" name="Picture 2" descr="https://im1-tub-ua.yandex.net/i?id=094146bdee869ea47cc9fdd10ae4216a&amp;n=33&amp;h=215&amp;w=1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02799"/>
            <a:ext cx="2376264" cy="347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02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7992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000099"/>
                </a:solidFill>
              </a:rPr>
              <a:t>ЛІТЕРАТУРНІ ДИКТАНТИ В КІНЦІ НАВЧАЛЬНОГО РОКУ</a:t>
            </a:r>
            <a:endParaRPr lang="ru-RU" dirty="0">
              <a:solidFill>
                <a:srgbClr val="000099"/>
              </a:solidFill>
            </a:endParaRPr>
          </a:p>
          <a:p>
            <a:pPr algn="ctr"/>
            <a:r>
              <a:rPr lang="uk-UA" b="1" dirty="0">
                <a:solidFill>
                  <a:srgbClr val="000099"/>
                </a:solidFill>
              </a:rPr>
              <a:t> </a:t>
            </a:r>
            <a:endParaRPr lang="ru-RU" dirty="0">
              <a:solidFill>
                <a:srgbClr val="000099"/>
              </a:solidFill>
            </a:endParaRPr>
          </a:p>
          <a:p>
            <a:pPr algn="ctr"/>
            <a:r>
              <a:rPr lang="uk-UA" b="1" u="sng" dirty="0" smtClean="0">
                <a:solidFill>
                  <a:srgbClr val="C00000"/>
                </a:solidFill>
              </a:rPr>
              <a:t>ЛЕКСИЧНИЙ</a:t>
            </a:r>
            <a:r>
              <a:rPr lang="uk-UA" b="1" dirty="0" smtClean="0"/>
              <a:t> </a:t>
            </a:r>
            <a:r>
              <a:rPr lang="uk-UA" b="1" dirty="0"/>
              <a:t>(пояснити значення слів із художніх творів</a:t>
            </a:r>
            <a:r>
              <a:rPr lang="uk-UA" b="1" dirty="0" smtClean="0"/>
              <a:t>, що </a:t>
            </a:r>
            <a:r>
              <a:rPr lang="uk-UA" b="1" dirty="0"/>
              <a:t>вивчалися в 5-му класі)</a:t>
            </a:r>
            <a:endParaRPr lang="ru-RU" dirty="0"/>
          </a:p>
          <a:p>
            <a:pPr algn="ctr"/>
            <a:r>
              <a:rPr lang="uk-UA" b="1" dirty="0"/>
              <a:t> 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88840"/>
            <a:ext cx="6177456" cy="4400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2305841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11670"/>
            <a:ext cx="7698854" cy="514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836712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u="sng" dirty="0" smtClean="0">
                <a:solidFill>
                  <a:srgbClr val="C00000"/>
                </a:solidFill>
              </a:rPr>
              <a:t>ФРАЗЕОЛОГІЧНИЙ</a:t>
            </a:r>
            <a:r>
              <a:rPr lang="uk-UA" b="1" dirty="0" smtClean="0">
                <a:solidFill>
                  <a:srgbClr val="C00000"/>
                </a:solidFill>
              </a:rPr>
              <a:t> </a:t>
            </a:r>
            <a:r>
              <a:rPr lang="uk-UA" b="1" dirty="0">
                <a:solidFill>
                  <a:srgbClr val="C00000"/>
                </a:solidFill>
              </a:rPr>
              <a:t>(пояснити значення фразеологізмів)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05628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u="sng" dirty="0">
                <a:solidFill>
                  <a:srgbClr val="C00000"/>
                </a:solidFill>
              </a:rPr>
              <a:t>Літературознавчий </a:t>
            </a:r>
            <a:endParaRPr lang="ru-RU" u="sng" dirty="0">
              <a:solidFill>
                <a:srgbClr val="C00000"/>
              </a:solidFill>
            </a:endParaRPr>
          </a:p>
          <a:p>
            <a:pPr algn="ctr"/>
            <a:r>
              <a:rPr lang="uk-UA" b="1" u="sng" dirty="0">
                <a:solidFill>
                  <a:srgbClr val="C00000"/>
                </a:solidFill>
              </a:rPr>
              <a:t>«Одним словом»   </a:t>
            </a:r>
            <a:r>
              <a:rPr lang="uk-UA" b="1" dirty="0"/>
              <a:t>(завершити визначення)</a:t>
            </a:r>
            <a:endParaRPr lang="ru-RU" dirty="0"/>
          </a:p>
          <a:p>
            <a:r>
              <a:rPr lang="uk-UA" b="1" dirty="0"/>
              <a:t> 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36" y="1643062"/>
            <a:ext cx="8199037" cy="4882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1676304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800617"/>
            <a:ext cx="1008112" cy="946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sz="3600" u="sng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r>
              <a:rPr lang="ru-RU" sz="36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>
              <a:buFontTx/>
              <a:buChar char="-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запропонований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володіння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учнями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етапах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уроку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логічне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асоціативне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мислення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пам'ять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практично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учнів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використавши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свідчить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учнів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прагнення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конструювати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аналогічні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Tx/>
              <a:buChar char="-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вчителю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теми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352" y="723771"/>
            <a:ext cx="1448048" cy="9050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1887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941168"/>
            <a:ext cx="7920880" cy="165618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endParaRPr lang="uk-UA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uk-UA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Творчого натхнення та успіхів   у реалізації ідей!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svitppt.com.ua/images/54/53060/960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06" y="908720"/>
            <a:ext cx="598912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ockfresh.com/files/o/olgayakovenko/m/17/379682_stock-photo-abstract-colorful-tr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106" y="4077072"/>
            <a:ext cx="2271742" cy="263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0.s3.envato.com/files/65781762/previe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912151"/>
            <a:ext cx="2280857" cy="22808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63087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24744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/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Літературні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диктанти</a:t>
            </a:r>
            <a:r>
              <a:rPr lang="ru-RU" sz="2000" dirty="0"/>
              <a:t> </a:t>
            </a:r>
            <a:r>
              <a:rPr lang="ru-RU" sz="2000" b="1" dirty="0">
                <a:solidFill>
                  <a:srgbClr val="002060"/>
                </a:solidFill>
              </a:rPr>
              <a:t>– </a:t>
            </a:r>
            <a:r>
              <a:rPr lang="uk-UA" sz="2000" b="1" dirty="0" smtClean="0"/>
              <a:t> </a:t>
            </a:r>
            <a:r>
              <a:rPr lang="uk-UA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 </a:t>
            </a:r>
            <a: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вправи зворотної дії, що розробляються для перевірки, корекції, актуалізації отриманих  учнями знань </a:t>
            </a:r>
            <a:r>
              <a:rPr lang="uk-UA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 </a:t>
            </a:r>
            <a:r>
              <a:rPr lang="uk-UA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літератури.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en-US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дають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швидко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різносторонньо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перевірити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компетентності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учнів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теми.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подібні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тестових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одразу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проконтролювати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правильність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Проте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відміну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тестів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вибрати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одну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відповідь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з-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поміж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пропонований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 </a:t>
            </a:r>
            <a:r>
              <a:rPr lang="ru-RU" sz="20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пояснення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коментування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4900" y="4293096"/>
            <a:ext cx="66025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err="1"/>
              <a:t>Систематичне</a:t>
            </a:r>
            <a:r>
              <a:rPr lang="ru-RU" sz="2000" dirty="0"/>
              <a:t> </a:t>
            </a:r>
            <a:r>
              <a:rPr lang="ru-RU" sz="2000" dirty="0" err="1"/>
              <a:t>використання</a:t>
            </a:r>
            <a:r>
              <a:rPr lang="ru-RU" sz="2000" dirty="0"/>
              <a:t> </a:t>
            </a:r>
            <a:r>
              <a:rPr lang="ru-RU" sz="2000" dirty="0" err="1"/>
              <a:t>літературних</a:t>
            </a:r>
            <a:r>
              <a:rPr lang="ru-RU" sz="2000" dirty="0"/>
              <a:t> </a:t>
            </a:r>
            <a:r>
              <a:rPr lang="ru-RU" sz="2000" dirty="0" err="1"/>
              <a:t>диктантів</a:t>
            </a:r>
            <a:r>
              <a:rPr lang="ru-RU" sz="2000" dirty="0"/>
              <a:t> </a:t>
            </a:r>
            <a:r>
              <a:rPr lang="ru-RU" sz="2000" dirty="0" err="1"/>
              <a:t>стимулює</a:t>
            </a:r>
            <a:r>
              <a:rPr lang="ru-RU" sz="2000" dirty="0"/>
              <a:t> </a:t>
            </a:r>
            <a:r>
              <a:rPr lang="ru-RU" sz="2000" dirty="0" err="1"/>
              <a:t>учнів</a:t>
            </a:r>
            <a:r>
              <a:rPr lang="ru-RU" sz="2000" dirty="0"/>
              <a:t> </a:t>
            </a:r>
            <a:r>
              <a:rPr lang="ru-RU" sz="2000" dirty="0" err="1"/>
              <a:t>більш</a:t>
            </a:r>
            <a:r>
              <a:rPr lang="ru-RU" sz="2000" dirty="0"/>
              <a:t> </a:t>
            </a:r>
            <a:r>
              <a:rPr lang="ru-RU" sz="2000" dirty="0" err="1"/>
              <a:t>ретельно</a:t>
            </a:r>
            <a:r>
              <a:rPr lang="ru-RU" sz="2000" dirty="0"/>
              <a:t> </a:t>
            </a:r>
            <a:r>
              <a:rPr lang="ru-RU" sz="2000" dirty="0" err="1"/>
              <a:t>готуватися</a:t>
            </a:r>
            <a:r>
              <a:rPr lang="ru-RU" sz="2000" dirty="0"/>
              <a:t> </a:t>
            </a:r>
            <a:r>
              <a:rPr lang="ru-RU" sz="2000" dirty="0" err="1"/>
              <a:t>вдома</a:t>
            </a:r>
            <a:r>
              <a:rPr lang="ru-RU" sz="2000" dirty="0"/>
              <a:t> до уроку, </a:t>
            </a:r>
            <a:r>
              <a:rPr lang="ru-RU" sz="2000" dirty="0" err="1"/>
              <a:t>читати</a:t>
            </a:r>
            <a:r>
              <a:rPr lang="ru-RU" sz="2000" dirty="0"/>
              <a:t> твори </a:t>
            </a:r>
            <a:r>
              <a:rPr lang="ru-RU" sz="2000" dirty="0" err="1"/>
              <a:t>літератури</a:t>
            </a:r>
            <a:r>
              <a:rPr lang="ru-RU" sz="2000" dirty="0"/>
              <a:t>, </a:t>
            </a:r>
            <a:r>
              <a:rPr lang="ru-RU" sz="2000" dirty="0" err="1"/>
              <a:t>звертаючи</a:t>
            </a:r>
            <a:r>
              <a:rPr lang="ru-RU" sz="2000" dirty="0"/>
              <a:t> </a:t>
            </a:r>
            <a:r>
              <a:rPr lang="ru-RU" sz="2000" dirty="0" err="1"/>
              <a:t>увагу</a:t>
            </a:r>
            <a:r>
              <a:rPr lang="ru-RU" sz="2000" dirty="0"/>
              <a:t> на </a:t>
            </a:r>
            <a:r>
              <a:rPr lang="ru-RU" sz="2000" dirty="0" err="1"/>
              <a:t>деталі</a:t>
            </a:r>
            <a:r>
              <a:rPr lang="ru-RU" sz="2000" dirty="0"/>
              <a:t>, </a:t>
            </a:r>
            <a:r>
              <a:rPr lang="ru-RU" sz="2000" dirty="0" err="1"/>
              <a:t>бо</a:t>
            </a:r>
            <a:r>
              <a:rPr lang="ru-RU" sz="2000" dirty="0"/>
              <a:t> </a:t>
            </a:r>
            <a:r>
              <a:rPr lang="ru-RU" sz="2000" dirty="0" err="1"/>
              <a:t>саме</a:t>
            </a:r>
            <a:r>
              <a:rPr lang="ru-RU" sz="2000" dirty="0"/>
              <a:t> через них </a:t>
            </a:r>
            <a:r>
              <a:rPr lang="ru-RU" sz="2000" dirty="0" err="1" smtClean="0"/>
              <a:t>розкриваються</a:t>
            </a:r>
            <a:r>
              <a:rPr lang="ru-RU" sz="2000" dirty="0" smtClean="0"/>
              <a:t> </a:t>
            </a:r>
            <a:r>
              <a:rPr lang="ru-RU" sz="2000" dirty="0" err="1"/>
              <a:t>художні</a:t>
            </a:r>
            <a:r>
              <a:rPr lang="ru-RU" sz="2000" dirty="0"/>
              <a:t> </a:t>
            </a:r>
            <a:r>
              <a:rPr lang="ru-RU" sz="2000" dirty="0" err="1"/>
              <a:t>образи</a:t>
            </a:r>
            <a:r>
              <a:rPr lang="ru-RU" sz="2000" dirty="0"/>
              <a:t> й </a:t>
            </a:r>
            <a:r>
              <a:rPr lang="ru-RU" sz="2000" dirty="0" err="1"/>
              <a:t>можна</a:t>
            </a:r>
            <a:r>
              <a:rPr lang="ru-RU" sz="2000" dirty="0"/>
              <a:t> </a:t>
            </a:r>
            <a:r>
              <a:rPr lang="ru-RU" sz="2000" dirty="0" err="1"/>
              <a:t>відчути</a:t>
            </a:r>
            <a:r>
              <a:rPr lang="ru-RU" sz="2000" dirty="0"/>
              <a:t> </a:t>
            </a:r>
            <a:r>
              <a:rPr lang="ru-RU" sz="2000" dirty="0" err="1"/>
              <a:t>глибину</a:t>
            </a:r>
            <a:r>
              <a:rPr lang="ru-RU" sz="2000" dirty="0"/>
              <a:t> та </a:t>
            </a:r>
            <a:r>
              <a:rPr lang="ru-RU" sz="2000" dirty="0" err="1"/>
              <a:t>майстерність</a:t>
            </a:r>
            <a:r>
              <a:rPr lang="ru-RU" sz="2000" dirty="0"/>
              <a:t> </a:t>
            </a:r>
            <a:r>
              <a:rPr lang="ru-RU" sz="2000" dirty="0" err="1"/>
              <a:t>художнього</a:t>
            </a:r>
            <a:r>
              <a:rPr lang="ru-RU" sz="2000" dirty="0"/>
              <a:t> слова </a:t>
            </a:r>
            <a:r>
              <a:rPr lang="ru-RU" sz="2000" dirty="0" err="1"/>
              <a:t>митця</a:t>
            </a:r>
            <a:r>
              <a:rPr lang="ru-RU" sz="20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440" y="5445224"/>
            <a:ext cx="1487008" cy="1069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195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80728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 err="1"/>
              <a:t>Літературні</a:t>
            </a:r>
            <a:r>
              <a:rPr lang="ru-RU" sz="2400" dirty="0"/>
              <a:t> </a:t>
            </a:r>
            <a:r>
              <a:rPr lang="ru-RU" sz="2400" dirty="0" err="1"/>
              <a:t>диктанти</a:t>
            </a:r>
            <a:r>
              <a:rPr lang="ru-RU" sz="2400" dirty="0"/>
              <a:t>, як правило, </a:t>
            </a:r>
            <a:r>
              <a:rPr lang="ru-RU" sz="2400" dirty="0" err="1"/>
              <a:t>проводяться</a:t>
            </a:r>
            <a:r>
              <a:rPr lang="ru-RU" sz="2400" dirty="0"/>
              <a:t> на початку уроку (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перевірки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домашнього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актуалізації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опорних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400" dirty="0"/>
              <a:t>) </a:t>
            </a:r>
            <a:r>
              <a:rPr lang="ru-RU" sz="2400" dirty="0" err="1"/>
              <a:t>чи</a:t>
            </a:r>
            <a:r>
              <a:rPr lang="ru-RU" sz="2400" dirty="0"/>
              <a:t> в </a:t>
            </a:r>
            <a:r>
              <a:rPr lang="ru-RU" sz="2400" dirty="0" err="1"/>
              <a:t>його</a:t>
            </a:r>
            <a:r>
              <a:rPr lang="ru-RU" sz="2400" dirty="0"/>
              <a:t> </a:t>
            </a:r>
            <a:r>
              <a:rPr lang="ru-RU" sz="2400" dirty="0" err="1"/>
              <a:t>кінці</a:t>
            </a:r>
            <a:r>
              <a:rPr lang="ru-RU" sz="2400" dirty="0"/>
              <a:t>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підсумок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узагальнення</a:t>
            </a:r>
            <a:r>
              <a:rPr lang="ru-RU" sz="2400" dirty="0"/>
              <a:t>). </a:t>
            </a:r>
            <a:r>
              <a:rPr lang="ru-RU" sz="2400" dirty="0" err="1"/>
              <a:t>Виконуються</a:t>
            </a:r>
            <a:r>
              <a:rPr lang="ru-RU" sz="2400" dirty="0"/>
              <a:t> в </a:t>
            </a:r>
            <a:r>
              <a:rPr lang="ru-RU" sz="2400" dirty="0" err="1"/>
              <a:t>зошитах</a:t>
            </a:r>
            <a:r>
              <a:rPr lang="ru-RU" sz="2400" dirty="0"/>
              <a:t> </a:t>
            </a:r>
            <a:r>
              <a:rPr lang="ru-RU" sz="2400" dirty="0" err="1"/>
              <a:t>чи</a:t>
            </a:r>
            <a:r>
              <a:rPr lang="ru-RU" sz="2400" dirty="0"/>
              <a:t> на </a:t>
            </a:r>
            <a:r>
              <a:rPr lang="ru-RU" sz="2400" dirty="0" err="1"/>
              <a:t>окремих</a:t>
            </a:r>
            <a:r>
              <a:rPr lang="ru-RU" sz="2400" dirty="0"/>
              <a:t> </a:t>
            </a:r>
            <a:r>
              <a:rPr lang="ru-RU" sz="2400" dirty="0" err="1"/>
              <a:t>аркушах</a:t>
            </a:r>
            <a:r>
              <a:rPr lang="ru-RU" sz="2400" dirty="0"/>
              <a:t>.  </a:t>
            </a:r>
            <a:r>
              <a:rPr lang="ru-RU" sz="2400" dirty="0" err="1"/>
              <a:t>Можливе</a:t>
            </a:r>
            <a:r>
              <a:rPr lang="ru-RU" sz="2400" dirty="0"/>
              <a:t> </a:t>
            </a:r>
            <a:r>
              <a:rPr lang="ru-RU" sz="2400" dirty="0" err="1"/>
              <a:t>також</a:t>
            </a:r>
            <a:r>
              <a:rPr lang="ru-RU" sz="2400" dirty="0"/>
              <a:t> </a:t>
            </a:r>
            <a:r>
              <a:rPr lang="ru-RU" sz="2400" dirty="0" err="1"/>
              <a:t>їх</a:t>
            </a:r>
            <a:r>
              <a:rPr lang="ru-RU" sz="2400" dirty="0"/>
              <a:t> </a:t>
            </a:r>
            <a:r>
              <a:rPr lang="ru-RU" sz="2400" dirty="0" err="1"/>
              <a:t>проведення</a:t>
            </a:r>
            <a:r>
              <a:rPr lang="ru-RU" sz="2400" dirty="0"/>
              <a:t> і в </a:t>
            </a:r>
            <a:r>
              <a:rPr lang="ru-RU" sz="2400" dirty="0" err="1"/>
              <a:t>усній</a:t>
            </a:r>
            <a:r>
              <a:rPr lang="ru-RU" sz="2400" dirty="0"/>
              <a:t> </a:t>
            </a:r>
            <a:r>
              <a:rPr lang="ru-RU" sz="2400" dirty="0" err="1"/>
              <a:t>формі</a:t>
            </a:r>
            <a:r>
              <a:rPr lang="ru-RU" sz="2400" dirty="0"/>
              <a:t>. Учитель </a:t>
            </a:r>
            <a:r>
              <a:rPr lang="ru-RU" sz="2400" dirty="0" err="1"/>
              <a:t>зрозуміє</a:t>
            </a:r>
            <a:r>
              <a:rPr lang="ru-RU" sz="2400" dirty="0"/>
              <a:t>, </a:t>
            </a:r>
            <a:r>
              <a:rPr lang="ru-RU" sz="2400" dirty="0" err="1"/>
              <a:t>чи</a:t>
            </a:r>
            <a:r>
              <a:rPr lang="ru-RU" sz="2400" dirty="0"/>
              <a:t> добре </a:t>
            </a:r>
            <a:r>
              <a:rPr lang="ru-RU" sz="2400" dirty="0" err="1"/>
              <a:t>прочитаний</a:t>
            </a:r>
            <a:r>
              <a:rPr lang="ru-RU" sz="2400" dirty="0"/>
              <a:t> </a:t>
            </a:r>
            <a:r>
              <a:rPr lang="ru-RU" sz="2400" dirty="0" err="1"/>
              <a:t>учнями</a:t>
            </a:r>
            <a:r>
              <a:rPr lang="ru-RU" sz="2400" dirty="0"/>
              <a:t> текст, </a:t>
            </a:r>
            <a:r>
              <a:rPr lang="ru-RU" sz="2400" dirty="0" err="1"/>
              <a:t>вивчена</a:t>
            </a:r>
            <a:r>
              <a:rPr lang="ru-RU" sz="2400" dirty="0"/>
              <a:t> </a:t>
            </a:r>
            <a:r>
              <a:rPr lang="ru-RU" sz="2400" dirty="0" err="1"/>
              <a:t>біографія</a:t>
            </a:r>
            <a:r>
              <a:rPr lang="ru-RU" sz="2400" dirty="0"/>
              <a:t>, </a:t>
            </a:r>
            <a:r>
              <a:rPr lang="ru-RU" sz="2400" dirty="0" err="1"/>
              <a:t>осмислений</a:t>
            </a:r>
            <a:r>
              <a:rPr lang="ru-RU" sz="2400" dirty="0"/>
              <a:t> </a:t>
            </a:r>
            <a:r>
              <a:rPr lang="ru-RU" sz="2400" dirty="0" err="1"/>
              <a:t>художній</a:t>
            </a:r>
            <a:r>
              <a:rPr lang="ru-RU" sz="2400" dirty="0"/>
              <a:t> </a:t>
            </a:r>
            <a:r>
              <a:rPr lang="ru-RU" sz="2400" dirty="0" err="1"/>
              <a:t>напрям</a:t>
            </a:r>
            <a:r>
              <a:rPr lang="ru-RU" sz="2400" dirty="0"/>
              <a:t>.</a:t>
            </a:r>
          </a:p>
          <a:p>
            <a:pPr indent="457200" algn="just"/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7076" y="4365104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/>
              <a:t>Для </a:t>
            </a:r>
            <a:r>
              <a:rPr lang="ru-RU" sz="2400" dirty="0" err="1"/>
              <a:t>проведення</a:t>
            </a:r>
            <a:r>
              <a:rPr lang="ru-RU" sz="2400" dirty="0"/>
              <a:t> диктанту </a:t>
            </a:r>
            <a:r>
              <a:rPr lang="ru-RU" sz="2400" dirty="0" err="1"/>
              <a:t>вчитель</a:t>
            </a:r>
            <a:r>
              <a:rPr lang="ru-RU" sz="2400" dirty="0"/>
              <a:t> </a:t>
            </a:r>
            <a:r>
              <a:rPr lang="ru-RU" sz="2400" dirty="0" err="1"/>
              <a:t>відводить</a:t>
            </a:r>
            <a:r>
              <a:rPr lang="ru-RU" sz="2400" dirty="0"/>
              <a:t> 5—8 </a:t>
            </a:r>
            <a:r>
              <a:rPr lang="ru-RU" sz="2400" dirty="0" err="1"/>
              <a:t>хв</a:t>
            </a:r>
            <a:r>
              <a:rPr lang="ru-RU" sz="2400" dirty="0"/>
              <a:t>. уроку.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607718"/>
            <a:ext cx="3008662" cy="1012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34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  <a:latin typeface="Arial Black" pitchFamily="34" charset="0"/>
              </a:rPr>
              <a:t>Форми перевірки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420888"/>
            <a:ext cx="8136904" cy="4032448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Clr>
                <a:srgbClr val="FF0000"/>
              </a:buClr>
            </a:pPr>
            <a:r>
              <a:rPr lang="ru-RU" sz="2800" b="1" dirty="0" err="1" smtClean="0">
                <a:solidFill>
                  <a:srgbClr val="FF0000"/>
                </a:solidFill>
                <a:latin typeface="Arial Black" pitchFamily="34" charset="0"/>
              </a:rPr>
              <a:t>самоперевірка</a:t>
            </a:r>
            <a:r>
              <a:rPr lang="ru-RU" sz="2800" b="1" dirty="0" smtClean="0">
                <a:solidFill>
                  <a:srgbClr val="0000FF"/>
                </a:solidFill>
                <a:latin typeface="Arial Black" pitchFamily="34" charset="0"/>
              </a:rPr>
              <a:t>  </a:t>
            </a: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(</a:t>
            </a:r>
            <a:r>
              <a:rPr lang="ru-RU" sz="2800" b="1" dirty="0" err="1" smtClean="0">
                <a:solidFill>
                  <a:schemeClr val="tx1"/>
                </a:solidFill>
                <a:latin typeface="Arial Black" pitchFamily="34" charset="0"/>
              </a:rPr>
              <a:t>після</a:t>
            </a: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  диктанту </a:t>
            </a:r>
            <a:r>
              <a:rPr lang="ru-RU" sz="2800" b="1" dirty="0" err="1" smtClean="0">
                <a:solidFill>
                  <a:schemeClr val="tx1"/>
                </a:solidFill>
                <a:latin typeface="Arial Black" pitchFamily="34" charset="0"/>
              </a:rPr>
              <a:t>учням</a:t>
            </a:r>
            <a:r>
              <a:rPr lang="ru-RU" sz="280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Arial Black" pitchFamily="34" charset="0"/>
              </a:rPr>
              <a:t>пропонується</a:t>
            </a: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  </a:t>
            </a:r>
            <a:r>
              <a:rPr lang="ru-RU" sz="2800" b="1" dirty="0" err="1" smtClean="0">
                <a:solidFill>
                  <a:schemeClr val="tx1"/>
                </a:solidFill>
                <a:latin typeface="Arial Black" pitchFamily="34" charset="0"/>
              </a:rPr>
              <a:t>правильний</a:t>
            </a: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Arial Black" pitchFamily="34" charset="0"/>
              </a:rPr>
              <a:t>варіант</a:t>
            </a: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);</a:t>
            </a:r>
          </a:p>
          <a:p>
            <a:pPr algn="just">
              <a:buClr>
                <a:srgbClr val="FF0000"/>
              </a:buClr>
            </a:pPr>
            <a:r>
              <a:rPr lang="ru-RU" sz="2800" b="1" dirty="0" err="1" smtClean="0">
                <a:solidFill>
                  <a:srgbClr val="FF0000"/>
                </a:solidFill>
                <a:latin typeface="Arial Black" pitchFamily="34" charset="0"/>
              </a:rPr>
              <a:t>взаємоперевірка</a:t>
            </a:r>
            <a:r>
              <a:rPr lang="ru-RU" sz="2800" b="1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з  </a:t>
            </a:r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наступним</a:t>
            </a: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Arial Black" pitchFamily="34" charset="0"/>
              </a:rPr>
              <a:t>коментуванням</a:t>
            </a: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;</a:t>
            </a:r>
          </a:p>
          <a:p>
            <a:pPr algn="just">
              <a:buClr>
                <a:srgbClr val="FF0000"/>
              </a:buClr>
            </a:pPr>
            <a:r>
              <a:rPr lang="ru-RU" sz="2800" b="1" dirty="0" err="1" smtClean="0">
                <a:solidFill>
                  <a:srgbClr val="FF0000"/>
                </a:solidFill>
                <a:latin typeface="Arial Black" pitchFamily="34" charset="0"/>
              </a:rPr>
              <a:t>перевірка</a:t>
            </a:r>
            <a:r>
              <a:rPr lang="ru-RU" sz="2800" b="1" dirty="0" smtClean="0">
                <a:solidFill>
                  <a:srgbClr val="0000FF"/>
                </a:solidFill>
                <a:latin typeface="Arial Black" pitchFamily="34" charset="0"/>
              </a:rPr>
              <a:t>  </a:t>
            </a:r>
            <a:r>
              <a:rPr lang="ru-RU" sz="2800" b="1" dirty="0" err="1" smtClean="0">
                <a:solidFill>
                  <a:schemeClr val="tx1"/>
                </a:solidFill>
                <a:latin typeface="Arial Black" pitchFamily="34" charset="0"/>
              </a:rPr>
              <a:t>учнями-асистентами</a:t>
            </a: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  та </a:t>
            </a:r>
            <a:r>
              <a:rPr lang="ru-RU" sz="2800" b="1" dirty="0" err="1" smtClean="0">
                <a:solidFill>
                  <a:schemeClr val="tx1"/>
                </a:solidFill>
                <a:latin typeface="Arial Black" pitchFamily="34" charset="0"/>
              </a:rPr>
              <a:t>вчителем</a:t>
            </a: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.</a:t>
            </a:r>
          </a:p>
          <a:p>
            <a:pPr>
              <a:buClr>
                <a:srgbClr val="FF0000"/>
              </a:buClr>
              <a:buNone/>
            </a:pPr>
            <a:r>
              <a:rPr lang="ru-RU" b="1" dirty="0" smtClean="0">
                <a:solidFill>
                  <a:srgbClr val="0000FF"/>
                </a:solidFill>
                <a:latin typeface="Arial Black" pitchFamily="34" charset="0"/>
              </a:rPr>
              <a:t>   </a:t>
            </a:r>
            <a:endParaRPr lang="ru-RU" b="1" dirty="0">
              <a:solidFill>
                <a:srgbClr val="0000FF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682215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1540" y="1920812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b="1" dirty="0" err="1">
                <a:solidFill>
                  <a:srgbClr val="FF0000"/>
                </a:solidFill>
              </a:rPr>
              <a:t>Асоціативні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диктанти</a:t>
            </a:r>
            <a:r>
              <a:rPr lang="ru-RU" sz="2000" b="1" dirty="0">
                <a:solidFill>
                  <a:srgbClr val="FF0000"/>
                </a:solidFill>
              </a:rPr>
              <a:t>  </a:t>
            </a:r>
            <a:r>
              <a:rPr lang="ru-RU" sz="2000" dirty="0" err="1"/>
              <a:t>перевіряють</a:t>
            </a:r>
            <a:r>
              <a:rPr lang="ru-RU" sz="2000" dirty="0"/>
              <a:t>, як </a:t>
            </a:r>
            <a:r>
              <a:rPr lang="ru-RU" sz="2000" dirty="0" err="1"/>
              <a:t>учні</a:t>
            </a:r>
            <a:r>
              <a:rPr lang="ru-RU" sz="2000" dirty="0"/>
              <a:t>  </a:t>
            </a:r>
            <a:r>
              <a:rPr lang="ru-RU" sz="2000" dirty="0" err="1"/>
              <a:t>орієнтуються</a:t>
            </a:r>
            <a:r>
              <a:rPr lang="ru-RU" sz="2000" dirty="0"/>
              <a:t> в </a:t>
            </a:r>
            <a:r>
              <a:rPr lang="ru-RU" sz="2000" dirty="0" err="1"/>
              <a:t>основних</a:t>
            </a:r>
            <a:r>
              <a:rPr lang="ru-RU" sz="2000" dirty="0"/>
              <a:t> моментах </a:t>
            </a:r>
            <a:r>
              <a:rPr lang="ru-RU" sz="2000" dirty="0" err="1"/>
              <a:t>біографії</a:t>
            </a:r>
            <a:r>
              <a:rPr lang="ru-RU" sz="2000" dirty="0"/>
              <a:t> та </a:t>
            </a:r>
            <a:r>
              <a:rPr lang="ru-RU" sz="2000" dirty="0" err="1"/>
              <a:t>творчості</a:t>
            </a:r>
            <a:r>
              <a:rPr lang="ru-RU" sz="2000" dirty="0"/>
              <a:t> </a:t>
            </a:r>
            <a:r>
              <a:rPr lang="ru-RU" sz="2000" dirty="0" err="1"/>
              <a:t>письменника</a:t>
            </a:r>
            <a:r>
              <a:rPr lang="ru-RU" sz="2000" dirty="0"/>
              <a:t>. Учитель </a:t>
            </a:r>
            <a:r>
              <a:rPr lang="ru-RU" sz="2000" dirty="0" err="1"/>
              <a:t>диктує</a:t>
            </a:r>
            <a:r>
              <a:rPr lang="ru-RU" sz="2000" dirty="0"/>
              <a:t> </a:t>
            </a:r>
            <a:r>
              <a:rPr lang="ru-RU" sz="2000" dirty="0" err="1"/>
              <a:t>дати</a:t>
            </a:r>
            <a:r>
              <a:rPr lang="ru-RU" sz="2000" dirty="0"/>
              <a:t>, </a:t>
            </a:r>
            <a:r>
              <a:rPr lang="ru-RU" sz="2000" dirty="0" err="1"/>
              <a:t>назви</a:t>
            </a:r>
            <a:r>
              <a:rPr lang="ru-RU" sz="2000" dirty="0"/>
              <a:t> </a:t>
            </a:r>
            <a:r>
              <a:rPr lang="ru-RU" sz="2000" dirty="0" err="1"/>
              <a:t>географічних</a:t>
            </a:r>
            <a:r>
              <a:rPr lang="ru-RU" sz="2000" dirty="0"/>
              <a:t> </a:t>
            </a:r>
            <a:r>
              <a:rPr lang="ru-RU" sz="2000" dirty="0" err="1"/>
              <a:t>об’єктів</a:t>
            </a:r>
            <a:r>
              <a:rPr lang="ru-RU" sz="2000" dirty="0"/>
              <a:t>, </a:t>
            </a:r>
            <a:r>
              <a:rPr lang="ru-RU" sz="2000" dirty="0" err="1"/>
              <a:t>творів</a:t>
            </a:r>
            <a:r>
              <a:rPr lang="ru-RU" sz="2000" dirty="0"/>
              <a:t>, </a:t>
            </a:r>
            <a:r>
              <a:rPr lang="ru-RU" sz="2000" dirty="0" err="1"/>
              <a:t>прізвища</a:t>
            </a:r>
            <a:r>
              <a:rPr lang="ru-RU" sz="2000" dirty="0"/>
              <a:t> людей,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мають</a:t>
            </a:r>
            <a:r>
              <a:rPr lang="ru-RU" sz="2000" dirty="0"/>
              <a:t> </a:t>
            </a:r>
            <a:r>
              <a:rPr lang="ru-RU" sz="2000" dirty="0" err="1"/>
              <a:t>певний</a:t>
            </a:r>
            <a:r>
              <a:rPr lang="ru-RU" sz="2000" dirty="0"/>
              <a:t> </a:t>
            </a:r>
            <a:r>
              <a:rPr lang="ru-RU" sz="2000" dirty="0" err="1"/>
              <a:t>стосунок</a:t>
            </a:r>
            <a:r>
              <a:rPr lang="ru-RU" sz="2000" dirty="0"/>
              <a:t>  до автора </a:t>
            </a:r>
            <a:r>
              <a:rPr lang="ru-RU" sz="2000" dirty="0" err="1"/>
              <a:t>або</a:t>
            </a:r>
            <a:r>
              <a:rPr lang="ru-RU" sz="2000" dirty="0"/>
              <a:t> до </a:t>
            </a:r>
            <a:r>
              <a:rPr lang="ru-RU" sz="2000" dirty="0" err="1"/>
              <a:t>твору</a:t>
            </a:r>
            <a:r>
              <a:rPr lang="ru-RU" sz="2000" dirty="0"/>
              <a:t>, </a:t>
            </a:r>
            <a:r>
              <a:rPr lang="ru-RU" sz="2000" dirty="0" err="1"/>
              <a:t>який</a:t>
            </a:r>
            <a:r>
              <a:rPr lang="ru-RU" sz="2000" dirty="0"/>
              <a:t> </a:t>
            </a:r>
            <a:r>
              <a:rPr lang="ru-RU" sz="2000" dirty="0" err="1"/>
              <a:t>вивчається</a:t>
            </a:r>
            <a:r>
              <a:rPr lang="ru-RU" sz="2000" dirty="0"/>
              <a:t>. </a:t>
            </a:r>
            <a:r>
              <a:rPr lang="ru-RU" sz="2000" dirty="0" err="1"/>
              <a:t>Учні</a:t>
            </a:r>
            <a:r>
              <a:rPr lang="ru-RU" sz="2000" dirty="0"/>
              <a:t> </a:t>
            </a:r>
            <a:r>
              <a:rPr lang="ru-RU" sz="2000" dirty="0" err="1"/>
              <a:t>розшифровують</a:t>
            </a:r>
            <a:r>
              <a:rPr lang="ru-RU" sz="2000" dirty="0"/>
              <a:t> </a:t>
            </a:r>
            <a:r>
              <a:rPr lang="ru-RU" sz="2000" dirty="0" err="1"/>
              <a:t>ці</a:t>
            </a:r>
            <a:r>
              <a:rPr lang="ru-RU" sz="2000" dirty="0"/>
              <a:t> </a:t>
            </a:r>
            <a:r>
              <a:rPr lang="ru-RU" sz="2000" dirty="0" err="1"/>
              <a:t>поняття</a:t>
            </a:r>
            <a:r>
              <a:rPr lang="ru-RU" sz="2000" dirty="0"/>
              <a:t> </a:t>
            </a:r>
            <a:r>
              <a:rPr lang="ru-RU" sz="2000" dirty="0" err="1"/>
              <a:t>усно</a:t>
            </a:r>
            <a:r>
              <a:rPr lang="ru-RU" sz="2000" dirty="0"/>
              <a:t> </a:t>
            </a:r>
            <a:r>
              <a:rPr lang="ru-RU" sz="2000" dirty="0" err="1"/>
              <a:t>чи</a:t>
            </a:r>
            <a:r>
              <a:rPr lang="ru-RU" sz="2000" dirty="0"/>
              <a:t> </a:t>
            </a:r>
            <a:r>
              <a:rPr lang="ru-RU" sz="2000" dirty="0" err="1"/>
              <a:t>письмово</a:t>
            </a:r>
            <a:r>
              <a:rPr lang="ru-RU" sz="2000" dirty="0"/>
              <a:t>. Для </a:t>
            </a:r>
            <a:r>
              <a:rPr lang="ru-RU" sz="2000" dirty="0" err="1"/>
              <a:t>ускладнення</a:t>
            </a:r>
            <a:r>
              <a:rPr lang="ru-RU" sz="2000" dirty="0"/>
              <a:t> </a:t>
            </a:r>
            <a:r>
              <a:rPr lang="ru-RU" sz="2000" dirty="0" err="1"/>
              <a:t>завдання</a:t>
            </a:r>
            <a:r>
              <a:rPr lang="ru-RU" sz="2000" dirty="0"/>
              <a:t> </a:t>
            </a:r>
            <a:r>
              <a:rPr lang="ru-RU" sz="2000" dirty="0" err="1"/>
              <a:t>можна</a:t>
            </a:r>
            <a:r>
              <a:rPr lang="ru-RU" sz="2000" dirty="0"/>
              <a:t> </a:t>
            </a:r>
            <a:r>
              <a:rPr lang="ru-RU" sz="2000" dirty="0" err="1"/>
              <a:t>пропонувати</a:t>
            </a:r>
            <a:r>
              <a:rPr lang="ru-RU" sz="2000" dirty="0"/>
              <a:t> </a:t>
            </a:r>
            <a:r>
              <a:rPr lang="ru-RU" sz="2000" dirty="0" err="1"/>
              <a:t>диктанти</a:t>
            </a:r>
            <a:r>
              <a:rPr lang="ru-RU" sz="2000" dirty="0"/>
              <a:t> за </a:t>
            </a:r>
            <a:r>
              <a:rPr lang="ru-RU" sz="2000" dirty="0" err="1"/>
              <a:t>варіантами</a:t>
            </a:r>
            <a:r>
              <a:rPr lang="ru-RU" sz="2000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1540" y="4128049"/>
            <a:ext cx="8280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Тарас Шевченко</a:t>
            </a:r>
            <a:r>
              <a:rPr lang="en-US" b="1" dirty="0" smtClean="0">
                <a:solidFill>
                  <a:srgbClr val="FF0000"/>
                </a:solidFill>
              </a:rPr>
              <a:t>. </a:t>
            </a:r>
            <a:r>
              <a:rPr lang="ru-RU" b="1" dirty="0" err="1" smtClean="0">
                <a:solidFill>
                  <a:srgbClr val="FF0000"/>
                </a:solidFill>
              </a:rPr>
              <a:t>Життя</a:t>
            </a:r>
            <a:r>
              <a:rPr lang="ru-RU" b="1" dirty="0" smtClean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творчість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dirty="0" smtClean="0"/>
              <a:t>Село </a:t>
            </a:r>
            <a:r>
              <a:rPr lang="ru-RU" dirty="0" err="1"/>
              <a:t>Моринці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пан </a:t>
            </a:r>
            <a:r>
              <a:rPr lang="ru-RU" dirty="0" err="1"/>
              <a:t>Енгельгардт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err="1"/>
              <a:t>Літній</a:t>
            </a:r>
            <a:r>
              <a:rPr lang="ru-RU" dirty="0"/>
              <a:t> сад; </a:t>
            </a:r>
            <a:endParaRPr lang="ru-RU" dirty="0" smtClean="0"/>
          </a:p>
          <a:p>
            <a:r>
              <a:rPr lang="ru-RU" dirty="0" smtClean="0"/>
              <a:t>Карл </a:t>
            </a:r>
            <a:r>
              <a:rPr lang="ru-RU" dirty="0"/>
              <a:t>Брюллов; </a:t>
            </a:r>
            <a:endParaRPr lang="ru-RU" dirty="0" smtClean="0"/>
          </a:p>
          <a:p>
            <a:r>
              <a:rPr lang="ru-RU" dirty="0" err="1" smtClean="0"/>
              <a:t>Кирило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err="1"/>
              <a:t>Мефодіївське</a:t>
            </a:r>
            <a:r>
              <a:rPr lang="ru-RU" dirty="0"/>
              <a:t> братство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err="1"/>
              <a:t>Оренбурзький</a:t>
            </a:r>
            <a:r>
              <a:rPr lang="ru-RU" dirty="0"/>
              <a:t> корпус.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201" y="3963755"/>
            <a:ext cx="1950018" cy="26369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709228" y="918581"/>
            <a:ext cx="7725544" cy="6480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sz="3200" b="1" dirty="0" smtClean="0">
                <a:solidFill>
                  <a:srgbClr val="C00000"/>
                </a:solidFill>
                <a:latin typeface="Arial Black" pitchFamily="34" charset="0"/>
              </a:rPr>
              <a:t>Види літературних диктантів: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97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Акродиктанти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змогу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учням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одразу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перевірити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правильність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перші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треті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...)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утворюють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слово,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запропоноване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пояснюється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5556" y="1556792"/>
            <a:ext cx="569305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повістю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Григора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Тютюнника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“Климко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правильно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дасте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запитання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то з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слів-відповідей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складете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закінчення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вислову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Ф.Ларошфуко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“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Найкращий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подарунок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мудрості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-...”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Ким, на думку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Климка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дядько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заступився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дівчину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облави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Цілими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днями,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неділю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Бочонок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просиджував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у....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Як звали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помічника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дядька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Кирила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бачив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Климко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подорожі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шастали “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поміж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травою та теплим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камінням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пагорбках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Чим пахло 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вагоні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Климко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їхав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додому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	Як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називається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лінія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шкіри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шкірі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удару?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	Ким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дідусь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Зульфата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	Як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називається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сюжет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включається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розповідь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рамку, яка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сюжету не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1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Відповіді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Шев</a:t>
            </a:r>
            <a:r>
              <a:rPr lang="ru-RU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Апт</a:t>
            </a:r>
            <a:r>
              <a:rPr lang="ru-RU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Кін</a:t>
            </a:r>
            <a:r>
              <a:rPr lang="ru-RU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ратович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4.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Ящі</a:t>
            </a:r>
            <a:r>
              <a:rPr lang="ru-RU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5. Стр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жками. 6. Пру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ок. 7.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Хлі</a:t>
            </a:r>
            <a:r>
              <a:rPr lang="ru-RU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опекарем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8.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</a:t>
            </a:r>
            <a:r>
              <a:rPr lang="ru-RU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мленням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Ключ: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дружба.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132856"/>
            <a:ext cx="2281990" cy="354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1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8072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/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Бліц</a:t>
            </a:r>
            <a:r>
              <a:rPr lang="ru-RU" sz="2400" b="1" dirty="0">
                <a:solidFill>
                  <a:srgbClr val="FF0000"/>
                </a:solidFill>
              </a:rPr>
              <a:t>-диктант </a:t>
            </a:r>
            <a:r>
              <a:rPr lang="ru-RU" sz="2400" dirty="0" err="1"/>
              <a:t>вимагає</a:t>
            </a:r>
            <a:r>
              <a:rPr lang="ru-RU" sz="2400" dirty="0"/>
              <a:t> </a:t>
            </a:r>
            <a:r>
              <a:rPr lang="ru-RU" sz="2400" dirty="0" err="1"/>
              <a:t>блискавичної</a:t>
            </a:r>
            <a:r>
              <a:rPr lang="ru-RU" sz="2400" dirty="0"/>
              <a:t> </a:t>
            </a:r>
            <a:r>
              <a:rPr lang="ru-RU" sz="2400" dirty="0" err="1"/>
              <a:t>реакції</a:t>
            </a:r>
            <a:r>
              <a:rPr lang="ru-RU" sz="2400" dirty="0"/>
              <a:t>. </a:t>
            </a:r>
            <a:r>
              <a:rPr lang="ru-RU" sz="2400" dirty="0" err="1"/>
              <a:t>Учень</a:t>
            </a:r>
            <a:r>
              <a:rPr lang="ru-RU" sz="2400" dirty="0"/>
              <a:t> зразу ж </a:t>
            </a:r>
            <a:r>
              <a:rPr lang="ru-RU" sz="2400" dirty="0" err="1"/>
              <a:t>записує</a:t>
            </a:r>
            <a:r>
              <a:rPr lang="ru-RU" sz="2400" dirty="0"/>
              <a:t> в </a:t>
            </a:r>
            <a:r>
              <a:rPr lang="ru-RU" sz="2400" dirty="0" err="1"/>
              <a:t>зошит</a:t>
            </a:r>
            <a:r>
              <a:rPr lang="ru-RU" sz="2400" dirty="0"/>
              <a:t> </a:t>
            </a:r>
            <a:r>
              <a:rPr lang="ru-RU" sz="2400" dirty="0" err="1"/>
              <a:t>відповіді</a:t>
            </a:r>
            <a:r>
              <a:rPr lang="ru-RU" sz="2400" dirty="0"/>
              <a:t> на </a:t>
            </a:r>
            <a:r>
              <a:rPr lang="ru-RU" sz="2400" dirty="0" err="1"/>
              <a:t>запитання</a:t>
            </a:r>
            <a:r>
              <a:rPr lang="ru-RU" sz="2400" dirty="0"/>
              <a:t> </a:t>
            </a:r>
            <a:r>
              <a:rPr lang="ru-RU" sz="2400" dirty="0" err="1"/>
              <a:t>вчителя</a:t>
            </a:r>
            <a:r>
              <a:rPr lang="ru-RU" sz="2400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060848"/>
            <a:ext cx="813690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ІВАН </a:t>
            </a:r>
            <a:r>
              <a:rPr lang="uk-UA" b="1" i="1" dirty="0">
                <a:solidFill>
                  <a:srgbClr val="FF0000"/>
                </a:solidFill>
              </a:rPr>
              <a:t>ФРАНКО «ЗАХАР БЕРКУТ</a:t>
            </a:r>
            <a:r>
              <a:rPr lang="uk-UA" b="1" i="1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 відбуваються події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повісті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І.Франка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У Карпатах)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якому столітті відбуваються описані події?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(У ХІІІ столітті)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Який соціальний стан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Тугара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Вовка?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(Боярин)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Хто допоміг Мирославі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боротьбі з ведмедицею?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(Максим)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Хто мав  серце як щире золото?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(Максим)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Скільки жителів було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селі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Тухля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(Півтори тисячі)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Яке було основне заняття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тухольців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(Скотарство)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Хто був старійшиною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громаді?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(Захар Беркут)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Скільки років було Захарові Беркуту?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( 90)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називається великий кам’яний стовп у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тухольській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долині?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(Сторож)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Коли відбувалося полювання на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Тухольщині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(Навесні)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Чим пишалися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тухольці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(Гірським проходом)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548" y="2852936"/>
            <a:ext cx="1359915" cy="206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33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8072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u="sng" dirty="0">
                <a:solidFill>
                  <a:srgbClr val="FF0000"/>
                </a:solidFill>
              </a:rPr>
              <a:t>Диктанти-співпраці</a:t>
            </a:r>
            <a:r>
              <a:rPr lang="uk-UA" dirty="0"/>
              <a:t> проводяться при поясненні нового матеріалу, коли учень має вже певні знання, здобуті в попередніх класах.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0" y="3192179"/>
            <a:ext cx="75546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>
                <a:solidFill>
                  <a:srgbClr val="000099"/>
                </a:solidFill>
              </a:rPr>
              <a:t>«Коломийки»</a:t>
            </a:r>
            <a:endParaRPr lang="ru-RU" dirty="0">
              <a:solidFill>
                <a:srgbClr val="000099"/>
              </a:solidFill>
            </a:endParaRPr>
          </a:p>
          <a:p>
            <a:r>
              <a:rPr lang="uk-UA" b="1" i="1" dirty="0">
                <a:solidFill>
                  <a:srgbClr val="000099"/>
                </a:solidFill>
              </a:rPr>
              <a:t>Диктант “Ерудит”</a:t>
            </a:r>
            <a:endParaRPr lang="ru-RU" dirty="0">
              <a:solidFill>
                <a:srgbClr val="000099"/>
              </a:solidFill>
            </a:endParaRPr>
          </a:p>
          <a:p>
            <a:r>
              <a:rPr lang="uk-UA" dirty="0"/>
              <a:t>	Поясніть значення слів, які зустрічаються в коломийках.</a:t>
            </a:r>
            <a:endParaRPr lang="ru-RU" dirty="0"/>
          </a:p>
          <a:p>
            <a:r>
              <a:rPr lang="uk-UA" dirty="0"/>
              <a:t>	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Ворок,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топанки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величайко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файка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ґачі, цибух, посторонок.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511090"/>
            <a:ext cx="1299308" cy="20301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21" y="4511090"/>
            <a:ext cx="1956068" cy="19546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50" y="4511090"/>
            <a:ext cx="2344466" cy="211114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77403" y="1844824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>
                <a:solidFill>
                  <a:srgbClr val="FF0000"/>
                </a:solidFill>
              </a:rPr>
              <a:t>Літературний</a:t>
            </a:r>
            <a:r>
              <a:rPr lang="ru-RU" b="1" dirty="0">
                <a:solidFill>
                  <a:srgbClr val="FF0000"/>
                </a:solidFill>
              </a:rPr>
              <a:t> диктант “</a:t>
            </a:r>
            <a:r>
              <a:rPr lang="ru-RU" b="1" dirty="0" err="1">
                <a:solidFill>
                  <a:srgbClr val="FF0000"/>
                </a:solidFill>
              </a:rPr>
              <a:t>Ерудит</a:t>
            </a:r>
            <a:r>
              <a:rPr lang="ru-RU" b="1" dirty="0">
                <a:solidFill>
                  <a:srgbClr val="FF0000"/>
                </a:solidFill>
              </a:rPr>
              <a:t>” </a:t>
            </a:r>
            <a:r>
              <a:rPr lang="ru-RU" dirty="0"/>
              <a:t> </a:t>
            </a:r>
            <a:r>
              <a:rPr lang="ru-RU" dirty="0" err="1"/>
              <a:t>потребує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учнів</a:t>
            </a:r>
            <a:r>
              <a:rPr lang="ru-RU" dirty="0"/>
              <a:t> </a:t>
            </a:r>
            <a:r>
              <a:rPr lang="ru-RU" dirty="0" err="1"/>
              <a:t>уважного</a:t>
            </a:r>
            <a:r>
              <a:rPr lang="ru-RU" dirty="0"/>
              <a:t> </a:t>
            </a:r>
            <a:r>
              <a:rPr lang="ru-RU" dirty="0" err="1"/>
              <a:t>прочитання</a:t>
            </a:r>
            <a:r>
              <a:rPr lang="ru-RU" dirty="0"/>
              <a:t> </a:t>
            </a:r>
            <a:r>
              <a:rPr lang="ru-RU" dirty="0" err="1"/>
              <a:t>матеріалу</a:t>
            </a:r>
            <a:r>
              <a:rPr lang="ru-RU" dirty="0"/>
              <a:t> </a:t>
            </a:r>
            <a:r>
              <a:rPr lang="ru-RU" dirty="0" err="1"/>
              <a:t>підручника</a:t>
            </a:r>
            <a:r>
              <a:rPr lang="ru-RU" dirty="0"/>
              <a:t>, </a:t>
            </a:r>
            <a:r>
              <a:rPr lang="ru-RU" dirty="0" err="1"/>
              <a:t>самостійної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з </a:t>
            </a:r>
            <a:r>
              <a:rPr lang="ru-RU" dirty="0" err="1"/>
              <a:t>додатковими</a:t>
            </a:r>
            <a:r>
              <a:rPr lang="ru-RU" dirty="0"/>
              <a:t> </a:t>
            </a:r>
            <a:r>
              <a:rPr lang="ru-RU" dirty="0" err="1"/>
              <a:t>джерелами</a:t>
            </a:r>
            <a:r>
              <a:rPr lang="ru-RU" dirty="0"/>
              <a:t>.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пропонувати</a:t>
            </a:r>
            <a:r>
              <a:rPr lang="ru-RU" dirty="0"/>
              <a:t> на уроках,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проводять</a:t>
            </a:r>
            <a:r>
              <a:rPr lang="ru-RU" dirty="0"/>
              <a:t>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інтелектуальних</a:t>
            </a:r>
            <a:r>
              <a:rPr lang="ru-RU" dirty="0"/>
              <a:t> </a:t>
            </a:r>
            <a:r>
              <a:rPr lang="ru-RU" dirty="0" err="1"/>
              <a:t>ігор</a:t>
            </a:r>
            <a:r>
              <a:rPr lang="ru-RU" dirty="0"/>
              <a:t> – </a:t>
            </a:r>
            <a:r>
              <a:rPr lang="ru-RU" dirty="0" err="1"/>
              <a:t>змагань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613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тератур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</TotalTime>
  <Words>1484</Words>
  <Application>Microsoft Office PowerPoint</Application>
  <PresentationFormat>Экран (4:3)</PresentationFormat>
  <Paragraphs>257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Литература 2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Форми перевірки</vt:lpstr>
      <vt:lpstr>Презентация PowerPoint</vt:lpstr>
      <vt:lpstr>Презентация PowerPoint</vt:lpstr>
      <vt:lpstr>Презентация PowerPoint</vt:lpstr>
      <vt:lpstr>Презентация PowerPoint</vt:lpstr>
      <vt:lpstr>   «Вірю - не вірю» («Так чи ні»)    </vt:lpstr>
      <vt:lpstr>Презентация PowerPoint</vt:lpstr>
      <vt:lpstr>Презентация PowerPoint</vt:lpstr>
      <vt:lpstr>   «Одним словом»    </vt:lpstr>
      <vt:lpstr>   «Упізнай героя»    </vt:lpstr>
      <vt:lpstr>   «Продовжи речення»    </vt:lpstr>
      <vt:lpstr>   «Упіймай помилку»  (позначити номери рядків,у яких є помилки)  </vt:lpstr>
      <vt:lpstr>«Хрестики-нулики» (хрестик-так, нулик-ні) («Так чи ні»)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Boss</cp:lastModifiedBy>
  <cp:revision>70</cp:revision>
  <cp:lastPrinted>2016-06-06T12:06:51Z</cp:lastPrinted>
  <dcterms:created xsi:type="dcterms:W3CDTF">2012-10-11T17:42:18Z</dcterms:created>
  <dcterms:modified xsi:type="dcterms:W3CDTF">2016-10-31T13:29:35Z</dcterms:modified>
</cp:coreProperties>
</file>