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CCAEDF7-7C2E-45B3-A41F-81818775DC4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A7BDAB-F770-41CA-8937-DDABBEBE3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172480" cy="3500461"/>
          </a:xfrm>
        </p:spPr>
        <p:txBody>
          <a:bodyPr>
            <a:normAutofit/>
          </a:bodyPr>
          <a:lstStyle/>
          <a:p>
            <a:r>
              <a:rPr lang="uk-UA" i="1" dirty="0"/>
              <a:t>Земля не належить нам.</a:t>
            </a:r>
            <a:r>
              <a:rPr lang="ru-RU" dirty="0"/>
              <a:t/>
            </a:r>
            <a:br>
              <a:rPr lang="ru-RU" dirty="0"/>
            </a:br>
            <a:r>
              <a:rPr lang="uk-UA" i="1" dirty="0"/>
              <a:t>   </a:t>
            </a:r>
            <a:r>
              <a:rPr lang="uk-UA" i="1" dirty="0" smtClean="0"/>
              <a:t> </a:t>
            </a:r>
            <a:r>
              <a:rPr lang="uk-UA" i="1" dirty="0"/>
              <a:t>Це ми належимо Землі.</a:t>
            </a:r>
            <a:r>
              <a:rPr lang="ru-RU" dirty="0"/>
              <a:t/>
            </a:r>
            <a:br>
              <a:rPr lang="ru-RU" dirty="0"/>
            </a:br>
            <a:r>
              <a:rPr lang="uk-UA" i="1" dirty="0"/>
              <a:t>                                    </a:t>
            </a:r>
            <a:r>
              <a:rPr lang="uk-UA" sz="2200" i="1" dirty="0"/>
              <a:t>Вождь індіанців </a:t>
            </a:r>
            <a:r>
              <a:rPr lang="uk-UA" sz="2200" i="1" dirty="0" err="1"/>
              <a:t>сіу</a:t>
            </a:r>
            <a:r>
              <a:rPr lang="uk-UA" sz="2200" i="1" dirty="0"/>
              <a:t>. 1854 р.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6400800" cy="1209668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Екологічний </a:t>
            </a:r>
            <a:r>
              <a:rPr lang="uk-UA" smtClean="0"/>
              <a:t>урок з математики </a:t>
            </a:r>
            <a:r>
              <a:rPr lang="uk-UA" dirty="0" smtClean="0"/>
              <a:t>у 5 класі</a:t>
            </a:r>
          </a:p>
          <a:p>
            <a:r>
              <a:rPr lang="uk-UA" dirty="0" err="1" smtClean="0"/>
              <a:t>“Дії</a:t>
            </a:r>
            <a:r>
              <a:rPr lang="uk-UA" dirty="0" smtClean="0"/>
              <a:t> з десятковими </a:t>
            </a:r>
            <a:r>
              <a:rPr lang="uk-UA" dirty="0" err="1" smtClean="0"/>
              <a:t>дробами”</a:t>
            </a:r>
            <a:endParaRPr lang="uk-UA" dirty="0" smtClean="0"/>
          </a:p>
          <a:p>
            <a:r>
              <a:rPr lang="uk-UA" dirty="0" smtClean="0"/>
              <a:t>Вчитель математики Шеремет В.П.</a:t>
            </a:r>
            <a:endParaRPr lang="ru-RU" dirty="0"/>
          </a:p>
        </p:txBody>
      </p:sp>
      <p:pic>
        <p:nvPicPr>
          <p:cNvPr id="12" name="Рисунок 11" descr="J02892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142852"/>
            <a:ext cx="2428892" cy="2000264"/>
          </a:xfrm>
          <a:prstGeom prst="rect">
            <a:avLst/>
          </a:prstGeom>
        </p:spPr>
      </p:pic>
      <p:pic>
        <p:nvPicPr>
          <p:cNvPr id="13" name="Рисунок 12" descr="J00911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500042"/>
            <a:ext cx="1456556" cy="1571635"/>
          </a:xfrm>
          <a:prstGeom prst="rect">
            <a:avLst/>
          </a:prstGeom>
        </p:spPr>
      </p:pic>
      <p:pic>
        <p:nvPicPr>
          <p:cNvPr id="14" name="Рисунок 13" descr="J01444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142852"/>
            <a:ext cx="2657468" cy="2000264"/>
          </a:xfrm>
          <a:prstGeom prst="rect">
            <a:avLst/>
          </a:prstGeom>
        </p:spPr>
      </p:pic>
      <p:pic>
        <p:nvPicPr>
          <p:cNvPr id="15" name="Рисунок 14" descr="J01491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571876"/>
            <a:ext cx="1114452" cy="1237488"/>
          </a:xfrm>
          <a:prstGeom prst="rect">
            <a:avLst/>
          </a:prstGeom>
        </p:spPr>
      </p:pic>
      <p:pic>
        <p:nvPicPr>
          <p:cNvPr id="1026" name="Рисунок 6" descr="C:\Documents and Settings\Mufasa\Мои документы\Мои рисунки\6165742_707d92e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2357430"/>
            <a:ext cx="18288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4857760"/>
            <a:ext cx="2876550" cy="167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433654" cy="1857388"/>
          </a:xfrm>
        </p:spPr>
        <p:txBody>
          <a:bodyPr>
            <a:normAutofit fontScale="90000"/>
          </a:bodyPr>
          <a:lstStyle/>
          <a:p>
            <a:r>
              <a:rPr lang="uk-UA" sz="3200" i="1" dirty="0" smtClean="0"/>
              <a:t>Людина нещасна лише тому, що відреклася від природи.                                                                                                                          </a:t>
            </a:r>
            <a:r>
              <a:rPr lang="uk-UA" sz="3200" dirty="0" smtClean="0"/>
              <a:t>П. Гольбах.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53391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Поради:</a:t>
            </a:r>
            <a:endParaRPr lang="ru-RU" sz="2400" dirty="0"/>
          </a:p>
        </p:txBody>
      </p:sp>
      <p:pic>
        <p:nvPicPr>
          <p:cNvPr id="5" name="Рисунок 4" descr="J01488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571876"/>
            <a:ext cx="2310384" cy="3086096"/>
          </a:xfrm>
          <a:prstGeom prst="rect">
            <a:avLst/>
          </a:prstGeom>
        </p:spPr>
      </p:pic>
      <p:pic>
        <p:nvPicPr>
          <p:cNvPr id="6" name="Рисунок 5" descr="J02020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3929066"/>
            <a:ext cx="1928826" cy="2157402"/>
          </a:xfrm>
          <a:prstGeom prst="rect">
            <a:avLst/>
          </a:prstGeom>
        </p:spPr>
      </p:pic>
      <p:pic>
        <p:nvPicPr>
          <p:cNvPr id="7" name="Рисунок 6" descr="J01109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4143380"/>
            <a:ext cx="3071834" cy="2438400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5143504" y="785794"/>
            <a:ext cx="3643338" cy="1357322"/>
          </a:xfrm>
          <a:prstGeom prst="wedgeEllipseCallout">
            <a:avLst>
              <a:gd name="adj1" fmla="val -42216"/>
              <a:gd name="adj2" fmla="val 546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Дивіться на природу очима своєї любові – і вона буде прекрасною!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285720" y="2285992"/>
            <a:ext cx="3571900" cy="1541342"/>
          </a:xfrm>
          <a:prstGeom prst="wedgeEllipseCallout">
            <a:avLst>
              <a:gd name="adj1" fmla="val -43505"/>
              <a:gd name="adj2" fmla="val 489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Несіть природі добро у своїх долонях і вона подарує вам радість!</a:t>
            </a:r>
            <a:endParaRPr lang="ru-RU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6286512" y="2571744"/>
            <a:ext cx="2700350" cy="1541342"/>
          </a:xfrm>
          <a:prstGeom prst="wedgeEllipseCallout">
            <a:avLst>
              <a:gd name="adj1" fmla="val -48728"/>
              <a:gd name="adj2" fmla="val 530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Охороняйте </a:t>
            </a:r>
            <a:r>
              <a:rPr lang="uk-UA" dirty="0" err="1" smtClean="0"/>
              <a:t>пророду</a:t>
            </a:r>
            <a:r>
              <a:rPr lang="uk-UA" dirty="0" smtClean="0"/>
              <a:t> руками своїх надій – і вони збудуться!</a:t>
            </a:r>
            <a:endParaRPr lang="ru-RU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3643306" y="2143116"/>
            <a:ext cx="2857520" cy="1255590"/>
          </a:xfrm>
          <a:prstGeom prst="wedgeEllipseCallout">
            <a:avLst>
              <a:gd name="adj1" fmla="val -46599"/>
              <a:gd name="adj2" fmla="val 546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Будіть природу світлом своєї віри – і вона усміхнеться вам!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6643734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Факел життя не утримати одній людині..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 </a:t>
            </a:r>
            <a:r>
              <a:rPr lang="ru-RU" sz="3600" i="1" dirty="0" smtClean="0">
                <a:solidFill>
                  <a:schemeClr val="tx2"/>
                </a:solidFill>
              </a:rPr>
              <a:t>На </a:t>
            </a:r>
            <a:r>
              <a:rPr lang="ru-RU" sz="3600" i="1" dirty="0" err="1" smtClean="0">
                <a:solidFill>
                  <a:schemeClr val="tx2"/>
                </a:solidFill>
              </a:rPr>
              <a:t>землі</a:t>
            </a:r>
            <a:r>
              <a:rPr lang="ru-RU" sz="3600" i="1" dirty="0" smtClean="0">
                <a:solidFill>
                  <a:schemeClr val="tx2"/>
                </a:solidFill>
              </a:rPr>
              <a:t>, у </a:t>
            </a:r>
            <a:r>
              <a:rPr lang="ru-RU" sz="3600" i="1" dirty="0" err="1" smtClean="0">
                <a:solidFill>
                  <a:schemeClr val="tx2"/>
                </a:solidFill>
              </a:rPr>
              <a:t>домі</a:t>
            </a:r>
            <a:r>
              <a:rPr lang="ru-RU" sz="3600" i="1" dirty="0" smtClean="0">
                <a:solidFill>
                  <a:schemeClr val="tx2"/>
                </a:solidFill>
              </a:rPr>
              <a:t> </a:t>
            </a:r>
            <a:r>
              <a:rPr lang="ru-RU" sz="3600" i="1" dirty="0" err="1" smtClean="0">
                <a:solidFill>
                  <a:schemeClr val="tx2"/>
                </a:solidFill>
              </a:rPr>
              <a:t>вселюдському</a:t>
            </a:r>
            <a:r>
              <a:rPr lang="ru-RU" sz="3600" i="1" dirty="0" smtClean="0">
                <a:solidFill>
                  <a:schemeClr val="tx2"/>
                </a:solidFill>
              </a:rPr>
              <a:t> –</a:t>
            </a:r>
          </a:p>
          <a:p>
            <a:pPr algn="ctr">
              <a:buNone/>
            </a:pPr>
            <a:r>
              <a:rPr lang="ru-RU" sz="3600" i="1" dirty="0" err="1" smtClean="0">
                <a:solidFill>
                  <a:schemeClr val="tx2"/>
                </a:solidFill>
              </a:rPr>
              <a:t>Протиріч</a:t>
            </a:r>
            <a:r>
              <a:rPr lang="ru-RU" sz="3600" i="1" dirty="0" smtClean="0">
                <a:solidFill>
                  <a:schemeClr val="tx2"/>
                </a:solidFill>
              </a:rPr>
              <a:t> </a:t>
            </a:r>
            <a:r>
              <a:rPr lang="ru-RU" sz="3600" i="1" dirty="0" err="1" smtClean="0">
                <a:solidFill>
                  <a:schemeClr val="tx2"/>
                </a:solidFill>
              </a:rPr>
              <a:t>і</a:t>
            </a:r>
            <a:r>
              <a:rPr lang="ru-RU" sz="3600" i="1" dirty="0" smtClean="0">
                <a:solidFill>
                  <a:schemeClr val="tx2"/>
                </a:solidFill>
              </a:rPr>
              <a:t> </a:t>
            </a:r>
            <a:r>
              <a:rPr lang="ru-RU" sz="3600" i="1" dirty="0" err="1" smtClean="0">
                <a:solidFill>
                  <a:schemeClr val="tx2"/>
                </a:solidFill>
              </a:rPr>
              <a:t>негараздів</a:t>
            </a:r>
            <a:r>
              <a:rPr lang="ru-RU" sz="3600" i="1" dirty="0" smtClean="0">
                <a:solidFill>
                  <a:schemeClr val="tx2"/>
                </a:solidFill>
              </a:rPr>
              <a:t> тьма.</a:t>
            </a:r>
          </a:p>
          <a:p>
            <a:pPr algn="ctr">
              <a:buNone/>
            </a:pPr>
            <a:r>
              <a:rPr lang="ru-RU" sz="3600" i="1" dirty="0" smtClean="0">
                <a:solidFill>
                  <a:schemeClr val="tx2"/>
                </a:solidFill>
              </a:rPr>
              <a:t>  Будьте, люди, </a:t>
            </a:r>
            <a:r>
              <a:rPr lang="ru-RU" sz="3600" i="1" dirty="0" err="1" smtClean="0">
                <a:solidFill>
                  <a:schemeClr val="tx2"/>
                </a:solidFill>
              </a:rPr>
              <a:t>обережні</a:t>
            </a:r>
            <a:r>
              <a:rPr lang="ru-RU" sz="3600" i="1" dirty="0" smtClean="0">
                <a:solidFill>
                  <a:schemeClr val="tx2"/>
                </a:solidFill>
              </a:rPr>
              <a:t> в </a:t>
            </a:r>
            <a:r>
              <a:rPr lang="ru-RU" sz="3600" i="1" dirty="0" err="1" smtClean="0">
                <a:solidFill>
                  <a:schemeClr val="tx2"/>
                </a:solidFill>
              </a:rPr>
              <a:t>ньому</a:t>
            </a:r>
            <a:r>
              <a:rPr lang="ru-RU" sz="3600" i="1" dirty="0" smtClean="0">
                <a:solidFill>
                  <a:schemeClr val="tx2"/>
                </a:solidFill>
              </a:rPr>
              <a:t>!</a:t>
            </a:r>
          </a:p>
          <a:p>
            <a:pPr algn="ctr">
              <a:buNone/>
            </a:pPr>
            <a:r>
              <a:rPr lang="ru-RU" sz="3600" i="1" dirty="0" smtClean="0">
                <a:solidFill>
                  <a:schemeClr val="tx2"/>
                </a:solidFill>
              </a:rPr>
              <a:t>      </a:t>
            </a:r>
            <a:r>
              <a:rPr lang="ru-RU" sz="3600" i="1" dirty="0" err="1" smtClean="0">
                <a:solidFill>
                  <a:schemeClr val="tx2"/>
                </a:solidFill>
              </a:rPr>
              <a:t>Іншої</a:t>
            </a:r>
            <a:r>
              <a:rPr lang="ru-RU" sz="3600" i="1" dirty="0" smtClean="0">
                <a:solidFill>
                  <a:schemeClr val="tx2"/>
                </a:solidFill>
              </a:rPr>
              <a:t> </a:t>
            </a:r>
            <a:r>
              <a:rPr lang="ru-RU" sz="3600" i="1" dirty="0" err="1" smtClean="0">
                <a:solidFill>
                  <a:schemeClr val="tx2"/>
                </a:solidFill>
              </a:rPr>
              <a:t>домівки</a:t>
            </a:r>
            <a:r>
              <a:rPr lang="ru-RU" sz="3600" i="1" dirty="0" smtClean="0">
                <a:solidFill>
                  <a:schemeClr val="tx2"/>
                </a:solidFill>
              </a:rPr>
              <a:t> в нас нема!</a:t>
            </a:r>
            <a:endParaRPr lang="ru-RU" sz="3600" i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J01774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929066"/>
            <a:ext cx="2857520" cy="2116072"/>
          </a:xfrm>
          <a:prstGeom prst="rect">
            <a:avLst/>
          </a:prstGeom>
        </p:spPr>
      </p:pic>
      <p:pic>
        <p:nvPicPr>
          <p:cNvPr id="7" name="Рисунок 6" descr="J01784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500570"/>
            <a:ext cx="2371716" cy="2087306"/>
          </a:xfrm>
          <a:prstGeom prst="rect">
            <a:avLst/>
          </a:prstGeom>
        </p:spPr>
      </p:pic>
      <p:pic>
        <p:nvPicPr>
          <p:cNvPr id="8" name="Рисунок 7" descr="J01789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4357694"/>
            <a:ext cx="2462784" cy="2328866"/>
          </a:xfrm>
          <a:prstGeom prst="rect">
            <a:avLst/>
          </a:prstGeom>
        </p:spPr>
      </p:pic>
      <p:pic>
        <p:nvPicPr>
          <p:cNvPr id="9" name="Рисунок 8" descr="J01816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1785926"/>
            <a:ext cx="1785950" cy="1357322"/>
          </a:xfrm>
          <a:prstGeom prst="rect">
            <a:avLst/>
          </a:prstGeom>
        </p:spPr>
      </p:pic>
      <p:pic>
        <p:nvPicPr>
          <p:cNvPr id="10" name="Рисунок 9" descr="J009115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8082" y="142852"/>
            <a:ext cx="1614486" cy="1285884"/>
          </a:xfrm>
          <a:prstGeom prst="rect">
            <a:avLst/>
          </a:prstGeom>
        </p:spPr>
      </p:pic>
      <p:pic>
        <p:nvPicPr>
          <p:cNvPr id="2050" name="Рисунок 4" descr="C:\Documents and Settings\Mufasa\Мои документы\Мои рисунки\2896102_88ca3ca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357166"/>
            <a:ext cx="1666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25668"/>
          </a:xfrm>
        </p:spPr>
        <p:txBody>
          <a:bodyPr>
            <a:normAutofit fontScale="90000"/>
          </a:bodyPr>
          <a:lstStyle/>
          <a:p>
            <a:r>
              <a:rPr lang="uk-UA" dirty="0" err="1" smtClean="0"/>
              <a:t>“Жити</a:t>
            </a:r>
            <a:r>
              <a:rPr lang="uk-UA" dirty="0" smtClean="0"/>
              <a:t> щасливо й жити у злагоді з ПРИРОДОЮ – одне й те ж”.                                   </a:t>
            </a:r>
            <a:r>
              <a:rPr lang="uk-UA" sz="2000" dirty="0" smtClean="0"/>
              <a:t>Римський мислитель СЕНЕКА.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00438"/>
            <a:ext cx="7498080" cy="274796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В озонову дірку подивився янгол:</a:t>
            </a:r>
          </a:p>
          <a:p>
            <a:pPr>
              <a:buNone/>
            </a:pPr>
            <a:r>
              <a:rPr lang="uk-UA" dirty="0" smtClean="0"/>
              <a:t>- Господи, скажи їм, щоб вони схаменулись!                                                                                    </a:t>
            </a:r>
            <a:r>
              <a:rPr lang="uk-UA" sz="2000" dirty="0" smtClean="0"/>
              <a:t>Ліна Костенко</a:t>
            </a:r>
            <a:endParaRPr lang="ru-RU" sz="2000" dirty="0"/>
          </a:p>
        </p:txBody>
      </p:sp>
      <p:pic>
        <p:nvPicPr>
          <p:cNvPr id="4" name="Рисунок 3" descr="J01444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4714884"/>
            <a:ext cx="2214578" cy="1785950"/>
          </a:xfrm>
          <a:prstGeom prst="rect">
            <a:avLst/>
          </a:prstGeom>
        </p:spPr>
      </p:pic>
      <p:pic>
        <p:nvPicPr>
          <p:cNvPr id="5" name="Рисунок 4" descr="J014896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1857364"/>
            <a:ext cx="1971676" cy="1719266"/>
          </a:xfrm>
          <a:prstGeom prst="rect">
            <a:avLst/>
          </a:prstGeom>
        </p:spPr>
      </p:pic>
      <p:pic>
        <p:nvPicPr>
          <p:cNvPr id="6" name="Рисунок 5" descr="J014903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214554"/>
            <a:ext cx="1857388" cy="1442658"/>
          </a:xfrm>
          <a:prstGeom prst="rect">
            <a:avLst/>
          </a:prstGeom>
        </p:spPr>
      </p:pic>
      <p:pic>
        <p:nvPicPr>
          <p:cNvPr id="7" name="Рисунок 6" descr="J014906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357826"/>
            <a:ext cx="1785950" cy="1285884"/>
          </a:xfrm>
          <a:prstGeom prst="rect">
            <a:avLst/>
          </a:prstGeom>
        </p:spPr>
      </p:pic>
      <p:pic>
        <p:nvPicPr>
          <p:cNvPr id="8" name="Рисунок 7" descr="J017746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6248" y="4714884"/>
            <a:ext cx="1643074" cy="1857388"/>
          </a:xfrm>
          <a:prstGeom prst="rect">
            <a:avLst/>
          </a:prstGeom>
        </p:spPr>
      </p:pic>
      <p:pic>
        <p:nvPicPr>
          <p:cNvPr id="3074" name="Рисунок 2" descr="C:\Documents and Settings\Mufasa\Мои документы\Мои рисунки\1316637_2a60f35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2214554"/>
            <a:ext cx="16002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Підрахуйте!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За 2010 рік у Прилуцькому районі самовільно було знищено лісових насаджень на суму                                                             </a:t>
            </a:r>
            <a:r>
              <a:rPr lang="uk-UA" dirty="0">
                <a:solidFill>
                  <a:srgbClr val="FF0000"/>
                </a:solidFill>
              </a:rPr>
              <a:t>288,81 тис. грн</a:t>
            </a:r>
            <a:r>
              <a:rPr lang="uk-UA" dirty="0"/>
              <a:t>. А в 2011 році протягом січня місяця, було знищено насаджень на суму </a:t>
            </a:r>
            <a:r>
              <a:rPr lang="uk-UA" dirty="0">
                <a:solidFill>
                  <a:srgbClr val="FF0000"/>
                </a:solidFill>
              </a:rPr>
              <a:t>23,2 тис. грн. </a:t>
            </a:r>
            <a:r>
              <a:rPr lang="uk-UA" dirty="0"/>
              <a:t>Який загальний збиток від вирубки зелених насаджень? </a:t>
            </a:r>
            <a:endParaRPr lang="ru-RU" dirty="0"/>
          </a:p>
        </p:txBody>
      </p:sp>
      <p:pic>
        <p:nvPicPr>
          <p:cNvPr id="4" name="Рисунок 3" descr="J029971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285728"/>
            <a:ext cx="1819656" cy="1602943"/>
          </a:xfrm>
          <a:prstGeom prst="rect">
            <a:avLst/>
          </a:prstGeom>
        </p:spPr>
      </p:pic>
      <p:pic>
        <p:nvPicPr>
          <p:cNvPr id="5" name="Рисунок 4" descr="J0279954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5072074"/>
            <a:ext cx="1815084" cy="16669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Підрахуйте!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Місто Маріуполь скидає неочищених стічних вод -</a:t>
            </a:r>
            <a:r>
              <a:rPr lang="uk-UA" dirty="0">
                <a:solidFill>
                  <a:srgbClr val="FF0000"/>
                </a:solidFill>
              </a:rPr>
              <a:t>253,83 </a:t>
            </a:r>
            <a:r>
              <a:rPr lang="uk-UA" dirty="0" err="1">
                <a:solidFill>
                  <a:srgbClr val="FF0000"/>
                </a:solidFill>
              </a:rPr>
              <a:t>млн.м³</a:t>
            </a:r>
            <a:r>
              <a:rPr lang="uk-UA" dirty="0" smtClean="0"/>
              <a:t>,                                           </a:t>
            </a:r>
            <a:r>
              <a:rPr lang="uk-UA" dirty="0"/>
              <a:t>а Дніпропетровськ -</a:t>
            </a:r>
            <a:r>
              <a:rPr lang="uk-UA" dirty="0">
                <a:solidFill>
                  <a:srgbClr val="FF0000"/>
                </a:solidFill>
              </a:rPr>
              <a:t>188,2 млн. м³</a:t>
            </a:r>
            <a:r>
              <a:rPr lang="uk-UA" dirty="0" smtClean="0"/>
              <a:t>.                                         </a:t>
            </a:r>
            <a:r>
              <a:rPr lang="uk-UA" dirty="0"/>
              <a:t>На скільки </a:t>
            </a:r>
            <a:r>
              <a:rPr lang="uk-UA" dirty="0" err="1"/>
              <a:t>млн.м³</a:t>
            </a:r>
            <a:r>
              <a:rPr lang="uk-UA" dirty="0"/>
              <a:t> Маріуполь викидає більше шкідливих речовин, ніж Дніпропетровськ?  </a:t>
            </a:r>
            <a:endParaRPr lang="ru-RU" dirty="0"/>
          </a:p>
          <a:p>
            <a:pPr>
              <a:buNone/>
            </a:pPr>
            <a:r>
              <a:rPr lang="uk-UA" dirty="0"/>
              <a:t> </a:t>
            </a:r>
            <a:endParaRPr lang="ru-RU" dirty="0"/>
          </a:p>
          <a:p>
            <a:pPr>
              <a:buNone/>
            </a:pPr>
            <a:r>
              <a:rPr lang="uk-UA" dirty="0"/>
              <a:t> </a:t>
            </a:r>
            <a:endParaRPr lang="ru-RU" dirty="0"/>
          </a:p>
        </p:txBody>
      </p:sp>
      <p:pic>
        <p:nvPicPr>
          <p:cNvPr id="4" name="Рисунок 3" descr="J0299719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4572008"/>
            <a:ext cx="1825142" cy="17071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Інформація для роздумів: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Запоріжжя скидає неочищених вод - </a:t>
            </a:r>
            <a:r>
              <a:rPr lang="uk-UA" dirty="0" smtClean="0"/>
              <a:t>           </a:t>
            </a:r>
            <a:r>
              <a:rPr lang="uk-UA" dirty="0" smtClean="0">
                <a:solidFill>
                  <a:srgbClr val="FF0000"/>
                </a:solidFill>
              </a:rPr>
              <a:t>65 </a:t>
            </a:r>
            <a:r>
              <a:rPr lang="uk-UA" dirty="0">
                <a:solidFill>
                  <a:srgbClr val="FF0000"/>
                </a:solidFill>
              </a:rPr>
              <a:t>млн. м³;</a:t>
            </a:r>
            <a:endParaRPr lang="ru-RU" dirty="0">
              <a:solidFill>
                <a:srgbClr val="FF0000"/>
              </a:solidFill>
            </a:endParaRPr>
          </a:p>
          <a:p>
            <a:pPr lvl="0"/>
            <a:r>
              <a:rPr lang="uk-UA" dirty="0"/>
              <a:t>Київ скидає – </a:t>
            </a:r>
            <a:r>
              <a:rPr lang="uk-UA" dirty="0">
                <a:solidFill>
                  <a:srgbClr val="FF0000"/>
                </a:solidFill>
              </a:rPr>
              <a:t>29 млн. м³;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/>
              <a:t>*****Скільки </a:t>
            </a:r>
            <a:r>
              <a:rPr lang="uk-UA" dirty="0"/>
              <a:t>шкідливих речовин викидають у воду, всі перераховані міста </a:t>
            </a:r>
            <a:r>
              <a:rPr lang="uk-UA" dirty="0" smtClean="0"/>
              <a:t>разом?</a:t>
            </a:r>
            <a:endParaRPr lang="ru-RU" dirty="0"/>
          </a:p>
        </p:txBody>
      </p:sp>
      <p:pic>
        <p:nvPicPr>
          <p:cNvPr id="4" name="Рисунок 3" descr="J0299721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4286256"/>
            <a:ext cx="1053389" cy="18114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Обчисліть: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uk-UA" dirty="0" smtClean="0"/>
              <a:t>В середньому кожна людина споживає </a:t>
            </a:r>
            <a:r>
              <a:rPr lang="uk-UA" dirty="0" smtClean="0">
                <a:solidFill>
                  <a:srgbClr val="FF0000"/>
                </a:solidFill>
              </a:rPr>
              <a:t>168,8 л</a:t>
            </a:r>
            <a:r>
              <a:rPr lang="uk-UA" dirty="0" smtClean="0"/>
              <a:t> води за добу, при потребі організму </a:t>
            </a:r>
            <a:r>
              <a:rPr lang="uk-UA" dirty="0" smtClean="0">
                <a:solidFill>
                  <a:srgbClr val="FF0000"/>
                </a:solidFill>
              </a:rPr>
              <a:t>2,1 л</a:t>
            </a:r>
            <a:r>
              <a:rPr lang="uk-UA" dirty="0" smtClean="0"/>
              <a:t>. Скільки літрів води за добу витрачає сім’я, що складається з </a:t>
            </a:r>
            <a:r>
              <a:rPr lang="uk-UA" dirty="0" smtClean="0">
                <a:solidFill>
                  <a:srgbClr val="FF0000"/>
                </a:solidFill>
              </a:rPr>
              <a:t>5 чоловік? 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 lvl="0"/>
            <a:r>
              <a:rPr lang="uk-UA" dirty="0" smtClean="0"/>
              <a:t>Дієтологи вважають, що для нормального розвитку дитини щомісяця потрібно: молока – </a:t>
            </a:r>
            <a:r>
              <a:rPr lang="uk-UA" dirty="0" smtClean="0">
                <a:solidFill>
                  <a:srgbClr val="FF0000"/>
                </a:solidFill>
              </a:rPr>
              <a:t>15,21 л</a:t>
            </a:r>
            <a:r>
              <a:rPr lang="uk-UA" dirty="0" smtClean="0"/>
              <a:t>, овочів – </a:t>
            </a:r>
            <a:r>
              <a:rPr lang="uk-UA" dirty="0" smtClean="0">
                <a:solidFill>
                  <a:srgbClr val="FF0000"/>
                </a:solidFill>
              </a:rPr>
              <a:t>9,3 кг. </a:t>
            </a:r>
            <a:r>
              <a:rPr lang="uk-UA" dirty="0" smtClean="0"/>
              <a:t>Скільки молока та овочів потрібно в середньому на </a:t>
            </a:r>
            <a:r>
              <a:rPr lang="uk-UA" dirty="0" smtClean="0">
                <a:solidFill>
                  <a:srgbClr val="FF0000"/>
                </a:solidFill>
              </a:rPr>
              <a:t>2,5 місяці?  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/>
              <a:t> </a:t>
            </a:r>
            <a:endParaRPr lang="ru-RU" dirty="0"/>
          </a:p>
        </p:txBody>
      </p:sp>
      <p:pic>
        <p:nvPicPr>
          <p:cNvPr id="4" name="Рисунок 3" descr="J0299723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643182"/>
            <a:ext cx="1815084" cy="17565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Повторимо: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Основні дії:додавання, віднімання, множення,ділення: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642910" y="3000372"/>
            <a:ext cx="2500330" cy="1285884"/>
          </a:xfrm>
          <a:prstGeom prst="wedgeRoundRectCallout">
            <a:avLst>
              <a:gd name="adj1" fmla="val 73724"/>
              <a:gd name="adj2" fmla="val -897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Додавання десяткових дробів. </a:t>
            </a:r>
            <a:r>
              <a:rPr lang="uk-UA" dirty="0" smtClean="0">
                <a:solidFill>
                  <a:srgbClr val="FF0000"/>
                </a:solidFill>
              </a:rPr>
              <a:t>Переставна та  сполучна властивості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286248" y="2714620"/>
            <a:ext cx="1857388" cy="826962"/>
          </a:xfrm>
          <a:prstGeom prst="wedgeRoundRectCallout">
            <a:avLst>
              <a:gd name="adj1" fmla="val -55219"/>
              <a:gd name="adj2" fmla="val -755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Віднімання десяткових дробів.</a:t>
            </a:r>
            <a:endParaRPr lang="ru-RU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6643702" y="2000240"/>
            <a:ext cx="2357454" cy="4286280"/>
          </a:xfrm>
          <a:prstGeom prst="wedgeRoundRectCallout">
            <a:avLst>
              <a:gd name="adj1" fmla="val -77036"/>
              <a:gd name="adj2" fmla="val -411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Щоб перемножити два десяткові дроби, треба: </a:t>
            </a:r>
            <a:r>
              <a:rPr lang="uk-UA" dirty="0" smtClean="0">
                <a:solidFill>
                  <a:srgbClr val="FF0000"/>
                </a:solidFill>
              </a:rPr>
              <a:t>****незважаючи на коми, виконати множення цих чисел як натуральних; ****відокремити комою стільки десяткових знаків, скільки їх мають обидва множники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14282" y="5143512"/>
            <a:ext cx="2557474" cy="1428760"/>
          </a:xfrm>
          <a:prstGeom prst="wedgeRoundRectCallout">
            <a:avLst>
              <a:gd name="adj1" fmla="val 70964"/>
              <a:gd name="adj2" fmla="val -1130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Множення на 10, 100, 1000… </a:t>
            </a:r>
            <a:r>
              <a:rPr lang="uk-UA" dirty="0" smtClean="0">
                <a:solidFill>
                  <a:srgbClr val="FF0000"/>
                </a:solidFill>
              </a:rPr>
              <a:t>Кому переносимо вправо на одну, дві, три цифри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000364" y="5500702"/>
            <a:ext cx="3429024" cy="1184152"/>
          </a:xfrm>
          <a:prstGeom prst="wedgeRoundRectCallout">
            <a:avLst>
              <a:gd name="adj1" fmla="val -42895"/>
              <a:gd name="adj2" fmla="val -745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Множення на 0,1,   0,01,   0,001… </a:t>
            </a:r>
            <a:r>
              <a:rPr lang="uk-UA" dirty="0" smtClean="0">
                <a:solidFill>
                  <a:srgbClr val="FF0000"/>
                </a:solidFill>
              </a:rPr>
              <a:t>Кому переносимо вліво на одну, дві, три цифри.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5357818" y="285728"/>
            <a:ext cx="2857520" cy="1071570"/>
          </a:xfrm>
          <a:prstGeom prst="wedgeRoundRectCallout">
            <a:avLst>
              <a:gd name="adj1" fmla="val 47204"/>
              <a:gd name="adj2" fmla="val 815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Переставна, сполучна, розподільна властивості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214810" y="4429132"/>
            <a:ext cx="2071702" cy="857256"/>
          </a:xfrm>
          <a:prstGeom prst="wedgeRoundRectCallout">
            <a:avLst>
              <a:gd name="adj1" fmla="val -53830"/>
              <a:gd name="adj2" fmla="val -1039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Ділення десяткових дробів.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Обчисліть: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i="1" dirty="0" smtClean="0"/>
              <a:t>Водосховищами на Дніпрі затоплено величезні площі родючих земель: Київським -</a:t>
            </a:r>
            <a:r>
              <a:rPr lang="uk-UA" i="1" dirty="0" smtClean="0">
                <a:solidFill>
                  <a:srgbClr val="FF0000"/>
                </a:solidFill>
              </a:rPr>
              <a:t>922,1 </a:t>
            </a:r>
            <a:r>
              <a:rPr lang="uk-UA" i="1" dirty="0" err="1" smtClean="0">
                <a:solidFill>
                  <a:srgbClr val="FF0000"/>
                </a:solidFill>
              </a:rPr>
              <a:t>км²</a:t>
            </a:r>
            <a:r>
              <a:rPr lang="uk-UA" i="1" dirty="0" smtClean="0">
                <a:solidFill>
                  <a:srgbClr val="FF0000"/>
                </a:solidFill>
              </a:rPr>
              <a:t>,                                             </a:t>
            </a:r>
            <a:r>
              <a:rPr lang="uk-UA" i="1" dirty="0" smtClean="0"/>
              <a:t>Канівським – у </a:t>
            </a:r>
            <a:r>
              <a:rPr lang="uk-UA" i="1" dirty="0" smtClean="0">
                <a:solidFill>
                  <a:srgbClr val="FF0000"/>
                </a:solidFill>
              </a:rPr>
              <a:t>0,73 рази </a:t>
            </a:r>
            <a:r>
              <a:rPr lang="uk-UA" i="1" dirty="0" smtClean="0"/>
              <a:t>більше.                                        Яка площа затоплена Канівським водосховищем?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J0299725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4286256"/>
            <a:ext cx="1686154" cy="1808683"/>
          </a:xfrm>
          <a:prstGeom prst="rect">
            <a:avLst/>
          </a:prstGeom>
        </p:spPr>
      </p:pic>
      <p:pic>
        <p:nvPicPr>
          <p:cNvPr id="6" name="Рисунок 5" descr="J0299729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4643446"/>
            <a:ext cx="1573682" cy="18205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/>
              <a:t>Пам’ятайте: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362216" cy="55007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uk-UA" i="1" dirty="0" smtClean="0"/>
              <a:t>Кожну годину на нашій планеті:</a:t>
            </a:r>
            <a:endParaRPr lang="ru-RU" dirty="0" smtClean="0"/>
          </a:p>
          <a:p>
            <a:r>
              <a:rPr lang="uk-UA" i="1" dirty="0" smtClean="0">
                <a:solidFill>
                  <a:srgbClr val="FF0000"/>
                </a:solidFill>
              </a:rPr>
              <a:t>1700 акрів </a:t>
            </a:r>
            <a:r>
              <a:rPr lang="uk-UA" i="1" dirty="0" smtClean="0"/>
              <a:t>продуктивної землі стає пустелею;</a:t>
            </a:r>
            <a:endParaRPr lang="ru-RU" dirty="0" smtClean="0"/>
          </a:p>
          <a:p>
            <a:r>
              <a:rPr lang="uk-UA" i="1" dirty="0" smtClean="0"/>
              <a:t>Близько </a:t>
            </a:r>
            <a:r>
              <a:rPr lang="uk-UA" i="1" dirty="0" smtClean="0">
                <a:solidFill>
                  <a:srgbClr val="FF0000"/>
                </a:solidFill>
              </a:rPr>
              <a:t>2000 дітей </a:t>
            </a:r>
            <a:r>
              <a:rPr lang="uk-UA" i="1" dirty="0" smtClean="0"/>
              <a:t>помирає з голоду;</a:t>
            </a:r>
            <a:endParaRPr lang="ru-RU" dirty="0" smtClean="0"/>
          </a:p>
          <a:p>
            <a:r>
              <a:rPr lang="uk-UA" i="1" dirty="0" smtClean="0">
                <a:solidFill>
                  <a:srgbClr val="FF0000"/>
                </a:solidFill>
              </a:rPr>
              <a:t>1000</a:t>
            </a:r>
            <a:r>
              <a:rPr lang="uk-UA" i="1" dirty="0" smtClean="0"/>
              <a:t> </a:t>
            </a:r>
            <a:r>
              <a:rPr lang="uk-UA" i="1" dirty="0" smtClean="0">
                <a:solidFill>
                  <a:srgbClr val="FF0000"/>
                </a:solidFill>
              </a:rPr>
              <a:t>чоловік</a:t>
            </a:r>
            <a:r>
              <a:rPr lang="uk-UA" i="1" dirty="0" smtClean="0"/>
              <a:t> вмирає від отруєння водою;</a:t>
            </a:r>
            <a:endParaRPr lang="ru-RU" dirty="0" smtClean="0"/>
          </a:p>
          <a:p>
            <a:r>
              <a:rPr lang="uk-UA" i="1" dirty="0" smtClean="0">
                <a:solidFill>
                  <a:srgbClr val="FF0000"/>
                </a:solidFill>
              </a:rPr>
              <a:t>5-6 видів </a:t>
            </a:r>
            <a:r>
              <a:rPr lang="uk-UA" i="1" dirty="0" smtClean="0"/>
              <a:t>тваринного та рослинного світу зникають;</a:t>
            </a:r>
          </a:p>
          <a:p>
            <a:r>
              <a:rPr lang="uk-UA" i="1" dirty="0" smtClean="0">
                <a:solidFill>
                  <a:srgbClr val="FF0000"/>
                </a:solidFill>
              </a:rPr>
              <a:t>2000 т</a:t>
            </a:r>
            <a:r>
              <a:rPr lang="uk-UA" i="1" dirty="0" smtClean="0"/>
              <a:t> кислотних опадів випадає в північній півкулі.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187</TotalTime>
  <Words>482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Земля не належить нам.     Це ми належимо Землі.                                     Вождь індіанців сіу. 1854 р.</vt:lpstr>
      <vt:lpstr>“Жити щасливо й жити у злагоді з ПРИРОДОЮ – одне й те ж”.                                   Римський мислитель СЕНЕКА.</vt:lpstr>
      <vt:lpstr>Підрахуйте!</vt:lpstr>
      <vt:lpstr>Підрахуйте!</vt:lpstr>
      <vt:lpstr>Інформація для роздумів:</vt:lpstr>
      <vt:lpstr>Обчисліть:</vt:lpstr>
      <vt:lpstr>Повторимо:</vt:lpstr>
      <vt:lpstr>Обчисліть:</vt:lpstr>
      <vt:lpstr>Пам’ятайте:</vt:lpstr>
      <vt:lpstr>Людина нещасна лише тому, що відреклася від природи.                                                                                                                          П. Гольбах. </vt:lpstr>
      <vt:lpstr>Факел життя не утримати одній людині..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 не належить нам.                            Це ми належимо Землі.                                     Вождь індіанців сіу. 1854 р.</dc:title>
  <dc:creator>Дом</dc:creator>
  <cp:lastModifiedBy>Дом</cp:lastModifiedBy>
  <cp:revision>56</cp:revision>
  <dcterms:created xsi:type="dcterms:W3CDTF">2013-03-08T01:05:32Z</dcterms:created>
  <dcterms:modified xsi:type="dcterms:W3CDTF">2013-03-12T02:22:09Z</dcterms:modified>
</cp:coreProperties>
</file>