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Default Extension="sldx" ContentType="application/vnd.openxmlformats-officedocument.presentationml.slide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32" r:id="rId3"/>
    <p:sldMasterId id="2147483744" r:id="rId4"/>
    <p:sldMasterId id="2147483795" r:id="rId5"/>
    <p:sldMasterId id="2147483819" r:id="rId6"/>
    <p:sldMasterId id="2147483833" r:id="rId7"/>
    <p:sldMasterId id="2147483845" r:id="rId8"/>
  </p:sldMasterIdLst>
  <p:sldIdLst>
    <p:sldId id="317" r:id="rId9"/>
    <p:sldId id="296" r:id="rId10"/>
    <p:sldId id="300" r:id="rId11"/>
    <p:sldId id="302" r:id="rId12"/>
    <p:sldId id="303" r:id="rId13"/>
    <p:sldId id="306" r:id="rId14"/>
    <p:sldId id="304" r:id="rId15"/>
    <p:sldId id="305" r:id="rId16"/>
    <p:sldId id="308" r:id="rId17"/>
    <p:sldId id="309" r:id="rId18"/>
    <p:sldId id="295" r:id="rId19"/>
    <p:sldId id="307" r:id="rId20"/>
    <p:sldId id="262" r:id="rId21"/>
    <p:sldId id="311" r:id="rId22"/>
    <p:sldId id="264" r:id="rId23"/>
    <p:sldId id="290" r:id="rId24"/>
    <p:sldId id="315" r:id="rId25"/>
    <p:sldId id="265" r:id="rId26"/>
    <p:sldId id="313" r:id="rId27"/>
    <p:sldId id="273" r:id="rId28"/>
    <p:sldId id="316" r:id="rId29"/>
    <p:sldId id="266" r:id="rId30"/>
    <p:sldId id="277" r:id="rId31"/>
    <p:sldId id="312" r:id="rId32"/>
    <p:sldId id="267" r:id="rId33"/>
    <p:sldId id="275" r:id="rId34"/>
    <p:sldId id="268" r:id="rId35"/>
    <p:sldId id="276" r:id="rId36"/>
    <p:sldId id="269" r:id="rId37"/>
    <p:sldId id="291" r:id="rId38"/>
    <p:sldId id="287" r:id="rId39"/>
    <p:sldId id="289" r:id="rId40"/>
    <p:sldId id="288" r:id="rId41"/>
    <p:sldId id="270" r:id="rId42"/>
    <p:sldId id="271" r:id="rId43"/>
    <p:sldId id="272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D84B253-38AD-4FB3-A5A3-8EB8E8169C91}">
          <p14:sldIdLst>
            <p14:sldId id="296"/>
            <p14:sldId id="300"/>
            <p14:sldId id="302"/>
            <p14:sldId id="303"/>
            <p14:sldId id="306"/>
            <p14:sldId id="304"/>
            <p14:sldId id="305"/>
            <p14:sldId id="308"/>
            <p14:sldId id="309"/>
          </p14:sldIdLst>
        </p14:section>
        <p14:section name="Раздел без заголовка" id="{8D8AA214-8B17-4AB4-8333-DC92787304E7}">
          <p14:sldIdLst>
            <p14:sldId id="295"/>
            <p14:sldId id="307"/>
            <p14:sldId id="310"/>
            <p14:sldId id="262"/>
            <p14:sldId id="311"/>
            <p14:sldId id="264"/>
            <p14:sldId id="290"/>
            <p14:sldId id="265"/>
            <p14:sldId id="273"/>
            <p14:sldId id="266"/>
            <p14:sldId id="277"/>
            <p14:sldId id="267"/>
            <p14:sldId id="275"/>
            <p14:sldId id="268"/>
            <p14:sldId id="276"/>
            <p14:sldId id="269"/>
            <p14:sldId id="291"/>
            <p14:sldId id="287"/>
            <p14:sldId id="289"/>
            <p14:sldId id="288"/>
            <p14:sldId id="270"/>
            <p14:sldId id="292"/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8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8571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767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794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914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1928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5959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299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208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946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970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053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59353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8651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3291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042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9598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4411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6269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00183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5843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37706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0024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97449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0228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8116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48512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81734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316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0579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2227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711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7126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4571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0320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1947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9578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8700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666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63259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7755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3817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3350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7070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4772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>
              <a:solidFill>
                <a:srgbClr val="CCFFCC"/>
              </a:solidFill>
            </a:endParaRP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A9EB48CA-1F6F-468D-AAA4-3B9FF44AB5A9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34866562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1051A-8825-4AAF-9A8E-D678F554F192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2470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A4397-60BF-4678-A75E-29477EEAACE2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6050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CFB0D-5D43-46EC-8699-D6E8F4FC531B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86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D7AF4-29C0-405C-91F9-DE7AA1CC41E1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00800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9F402-9267-4B94-93BD-2E56EED64BC1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22094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6BC79-BD52-47B2-AAC8-34650BAA7CF0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4525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E7750-2273-41F6-8198-EE95492BF195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870194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68217-1C82-4E61-9419-CB088B537533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94689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FB104-9273-4460-AB1E-52C04B50A968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4973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AB95D-79C3-4B7F-BA79-FC20F7AA3378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9520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38200" y="2362200"/>
            <a:ext cx="3770313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760913" y="2362200"/>
            <a:ext cx="3770312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838200" y="4300538"/>
            <a:ext cx="7693025" cy="1785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F1E65F4B-014A-44C9-9462-79F91EBBDF81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07008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760913" y="2362200"/>
            <a:ext cx="3770312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760913" y="4300538"/>
            <a:ext cx="3770312" cy="1785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6F6A39B1-BDAB-4C81-944E-60655CFAD1F5}" type="slidenum">
              <a:rPr lang="ru-RU">
                <a:solidFill>
                  <a:srgbClr val="CCFFCC"/>
                </a:solidFill>
              </a:rPr>
              <a:pPr/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12116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57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24247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4458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4037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6621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850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814382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5313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4872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2844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116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695270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48749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27140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15982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4957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49087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93329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555369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6505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119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062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35D68-8730-489A-98BE-2AE9D857A449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53A9C-1744-4041-9C5F-BA98C78B0B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52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467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61080-EC36-4307-90A5-949768B1DE5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66AF6-AB36-4382-B64A-E724846E09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47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526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4B9D47-9067-48EF-A17B-3CA19F4FC85F}" type="slidenum">
              <a:rPr lang="ru-RU">
                <a:solidFill>
                  <a:srgbClr val="CCFF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35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  <p:sldLayoutId id="2147483832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855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35D68-8730-489A-98BE-2AE9D857A4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53A9C-1744-4041-9C5F-BA98C78B0B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38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-hPiNfGdbj_Y/T-esSJzAMQI/AAAAAAAAAwc/lzFlcOplJkM/s1600/Birdsas1100-0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hyperlink" Target="https://uk.m.wikipedia.org/wiki/%D0%A4%D0%B0%D0%B9%D0%BB:Song_Thrush_(Turdus_philomelos)_singing_in_tree.jpg" TargetMode="Externa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smtClean="0"/>
              <a:t> </a:t>
            </a:r>
            <a:r>
              <a:rPr lang="uk-UA" smtClean="0"/>
              <a:t>Презентація до </a:t>
            </a:r>
            <a:r>
              <a:rPr lang="uk-UA" dirty="0" smtClean="0"/>
              <a:t>уроку з літературного читання. </a:t>
            </a:r>
            <a:r>
              <a:rPr lang="ru-RU" dirty="0" smtClean="0"/>
              <a:t>2</a:t>
            </a:r>
            <a:r>
              <a:rPr lang="uk-UA" dirty="0" smtClean="0"/>
              <a:t> клас. </a:t>
            </a:r>
            <a:r>
              <a:rPr lang="ru-RU" dirty="0" smtClean="0"/>
              <a:t>Не кажи 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знаєш</a:t>
            </a:r>
            <a:r>
              <a:rPr lang="ru-RU" dirty="0" smtClean="0"/>
              <a:t>, а покажи, як </a:t>
            </a:r>
            <a:r>
              <a:rPr lang="ru-RU" dirty="0" err="1" smtClean="0"/>
              <a:t>умієш</a:t>
            </a:r>
            <a:r>
              <a:rPr lang="uk-UA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 Автор: вчитель початкових класів </a:t>
            </a:r>
            <a:r>
              <a:rPr lang="uk-UA" dirty="0" err="1" smtClean="0"/>
              <a:t>Томчук</a:t>
            </a:r>
            <a:r>
              <a:rPr lang="uk-UA" dirty="0" smtClean="0"/>
              <a:t> Галина Іванівна.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Тема</a:t>
            </a:r>
            <a:r>
              <a:rPr lang="ru-RU" dirty="0" smtClean="0"/>
              <a:t>. </a:t>
            </a:r>
            <a:r>
              <a:rPr lang="ru-RU" dirty="0" err="1" smtClean="0"/>
              <a:t>Англійська</a:t>
            </a:r>
            <a:r>
              <a:rPr lang="ru-RU" dirty="0" smtClean="0"/>
              <a:t> народна </a:t>
            </a:r>
            <a:r>
              <a:rPr lang="ru-RU" dirty="0" err="1" smtClean="0"/>
              <a:t>казка</a:t>
            </a:r>
            <a:r>
              <a:rPr lang="ru-RU" dirty="0" smtClean="0"/>
              <a:t> «</a:t>
            </a:r>
            <a:r>
              <a:rPr lang="ru-RU" dirty="0" err="1" smtClean="0"/>
              <a:t>Сорочаче</a:t>
            </a:r>
            <a:r>
              <a:rPr lang="ru-RU" dirty="0" smtClean="0"/>
              <a:t> </a:t>
            </a:r>
            <a:r>
              <a:rPr lang="ru-RU" dirty="0" err="1" smtClean="0"/>
              <a:t>гніздо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Лондон – столиця&#10;Англії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2520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орочаче гніздо&#10;Англійська&#10;народна&#10;казка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4.bp.blogspot.com/-hPiNfGdbj_Y/T-esSJzAMQI/AAAAAAAAAwc/lzFlcOplJkM/s400/Birdsas1100-0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284985"/>
            <a:ext cx="3816424" cy="288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24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 Глузд – розум.&#10; Тяма – кмітливість, тямущість.&#10; Заприсяглася – твердо пообіцяла.&#10; Хворостинка – тонка суха гілочка.&#10;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4694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рочитаємо уважно казку&#10;«Чи була сорока&#10;задоволена своїми&#10;учнями?»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693" y="-35265"/>
            <a:ext cx="9396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928670"/>
          </a:xfrm>
        </p:spPr>
        <p:txBody>
          <a:bodyPr>
            <a:normAutofit/>
          </a:bodyPr>
          <a:lstStyle/>
          <a:p>
            <a:pPr algn="l"/>
            <a:r>
              <a:rPr lang="uk-UA" sz="4800" b="1" dirty="0" smtClean="0"/>
              <a:t>Словник</a:t>
            </a:r>
            <a:endParaRPr lang="ru-RU" sz="4800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14348" y="3286124"/>
            <a:ext cx="925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Мавпа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0"/>
            <a:ext cx="2690818" cy="269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57620" y="2714620"/>
            <a:ext cx="920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Тютюн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714752"/>
            <a:ext cx="3667124" cy="275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57224" y="642939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Млинець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643314"/>
            <a:ext cx="3595696" cy="269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857752" y="635795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Хворостинки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52" y="714356"/>
            <a:ext cx="3286148" cy="215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215074" y="2786058"/>
            <a:ext cx="587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Пух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14" name="Picture 4" descr="00000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8012" y="1319213"/>
            <a:ext cx="2847975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620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Гніздо сороки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33056"/>
            <a:ext cx="374441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4613" y="4968712"/>
            <a:ext cx="2719387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54188"/>
            <a:ext cx="470693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417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83650" name="Object 2"/>
          <p:cNvGraphicFramePr>
            <a:graphicFrameLocks noChangeAspect="1"/>
          </p:cNvGraphicFramePr>
          <p:nvPr>
            <p:ph idx="1"/>
          </p:nvPr>
        </p:nvGraphicFramePr>
        <p:xfrm>
          <a:off x="1" y="0"/>
          <a:ext cx="9144000" cy="6857999"/>
        </p:xfrm>
        <a:graphic>
          <a:graphicData uri="http://schemas.openxmlformats.org/presentationml/2006/ole">
            <p:oleObj spid="_x0000_s288770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Гніздо дрозда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http://pernatidruzi.org.ua/pictures2/czdfes/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1196753"/>
            <a:ext cx="424847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50530" name="Object 2"/>
          <p:cNvGraphicFramePr>
            <a:graphicFrameLocks noChangeAspect="1"/>
          </p:cNvGraphicFramePr>
          <p:nvPr>
            <p:ph idx="1"/>
          </p:nvPr>
        </p:nvGraphicFramePr>
        <p:xfrm>
          <a:off x="0" y="476673"/>
          <a:ext cx="9144000" cy="6381327"/>
        </p:xfrm>
        <a:graphic>
          <a:graphicData uri="http://schemas.openxmlformats.org/presentationml/2006/ole">
            <p:oleObj spid="_x0000_s150530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0113" y="2276475"/>
            <a:ext cx="7775575" cy="3287713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uk-UA" sz="4400" b="1" dirty="0">
                <a:solidFill>
                  <a:srgbClr val="3333CC"/>
                </a:solidFill>
                <a:latin typeface="Times New Roman" pitchFamily="18" charset="0"/>
              </a:rPr>
              <a:t>Нумо, діти, підведіться,</a:t>
            </a:r>
            <a:br>
              <a:rPr lang="uk-UA" sz="4400" b="1" dirty="0">
                <a:solidFill>
                  <a:srgbClr val="3333CC"/>
                </a:solidFill>
                <a:latin typeface="Times New Roman" pitchFamily="18" charset="0"/>
              </a:rPr>
            </a:br>
            <a:r>
              <a:rPr lang="uk-UA" sz="4400" b="1" dirty="0">
                <a:solidFill>
                  <a:srgbClr val="3333CC"/>
                </a:solidFill>
                <a:latin typeface="Times New Roman" pitchFamily="18" charset="0"/>
              </a:rPr>
              <a:t>Одне одному всміхніться!</a:t>
            </a:r>
            <a:br>
              <a:rPr lang="uk-UA" sz="4400" b="1" dirty="0">
                <a:solidFill>
                  <a:srgbClr val="3333CC"/>
                </a:solidFill>
                <a:latin typeface="Times New Roman" pitchFamily="18" charset="0"/>
              </a:rPr>
            </a:br>
            <a:r>
              <a:rPr lang="uk-UA" sz="4400" b="1" dirty="0">
                <a:solidFill>
                  <a:srgbClr val="3333CC"/>
                </a:solidFill>
                <a:latin typeface="Times New Roman" pitchFamily="18" charset="0"/>
              </a:rPr>
              <a:t>Пролунав уже дзвінок </a:t>
            </a:r>
            <a:r>
              <a:rPr lang="uk-UA" sz="4400" b="1" dirty="0" smtClean="0">
                <a:solidFill>
                  <a:srgbClr val="3333CC"/>
                </a:solidFill>
                <a:latin typeface="Times New Roman" pitchFamily="18" charset="0"/>
              </a:rPr>
              <a:t>Починаємо </a:t>
            </a:r>
            <a:r>
              <a:rPr lang="uk-UA" sz="4400" b="1" dirty="0">
                <a:solidFill>
                  <a:srgbClr val="3333CC"/>
                </a:solidFill>
                <a:latin typeface="Times New Roman" pitchFamily="18" charset="0"/>
              </a:rPr>
              <a:t>урок.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459" name="Picture 11" descr="D:\Презентації мої 1\Шаблони для презентацій\Ескізи сторінок\Рамочки\Осінь 5\0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768725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5024362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77809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Плоди </a:t>
            </a:r>
            <a:r>
              <a:rPr lang="ru-RU" i="1" dirty="0" err="1"/>
              <a:t>глоду</a:t>
            </a:r>
            <a:r>
              <a:rPr lang="ru-RU" i="1" dirty="0"/>
              <a:t> – один </a:t>
            </a:r>
            <a:r>
              <a:rPr lang="ru-RU" i="1" dirty="0" err="1"/>
              <a:t>з</a:t>
            </a:r>
            <a:r>
              <a:rPr lang="ru-RU" i="1" dirty="0"/>
              <a:t> </a:t>
            </a:r>
            <a:r>
              <a:rPr lang="ru-RU" i="1" dirty="0" err="1"/>
              <a:t>улюблених</a:t>
            </a:r>
            <a:r>
              <a:rPr lang="ru-RU" i="1" dirty="0"/>
              <a:t> </a:t>
            </a:r>
            <a:r>
              <a:rPr lang="ru-RU" i="1" dirty="0" err="1"/>
              <a:t>кормів</a:t>
            </a:r>
            <a:r>
              <a:rPr lang="ru-RU" i="1" dirty="0"/>
              <a:t> дрозда </a:t>
            </a:r>
            <a:r>
              <a:rPr lang="ru-RU" i="1" dirty="0" err="1"/>
              <a:t>чорного</a:t>
            </a:r>
            <a:r>
              <a:rPr lang="ru-RU" i="1" dirty="0"/>
              <a:t> </a:t>
            </a:r>
            <a:r>
              <a:rPr lang="ru-RU" i="1" dirty="0" err="1"/>
              <a:t>взимку</a:t>
            </a:r>
            <a:r>
              <a:rPr lang="ru-RU" i="1" dirty="0"/>
              <a:t>.</a:t>
            </a:r>
            <a:endParaRPr lang="ru-RU" dirty="0"/>
          </a:p>
        </p:txBody>
      </p:sp>
      <p:pic>
        <p:nvPicPr>
          <p:cNvPr id="5" name="Содержимое 4" descr="http://pernatidruzi.org.ua/pictures2/czdfes/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3520" y="4365104"/>
            <a:ext cx="37089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ernatidruzi.org.ua/pictures2/czdfes/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3960440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ernatidruzi.org.ua/pictures2/czdfes/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00808"/>
            <a:ext cx="37444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4" descr="Дрізд співає, Нідерланди">
            <a:hlinkClick r:id="rId5" tooltip="&quot;Дрізд співає, Нідерланди&quot;"/>
          </p:cNvPr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221088"/>
            <a:ext cx="4032448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51554" name="Object 2"/>
          <p:cNvGraphicFramePr>
            <a:graphicFrameLocks noChangeAspect="1"/>
          </p:cNvGraphicFramePr>
          <p:nvPr>
            <p:ph idx="1"/>
          </p:nvPr>
        </p:nvGraphicFramePr>
        <p:xfrm>
          <a:off x="1" y="0"/>
          <a:ext cx="9144000" cy="6857999"/>
        </p:xfrm>
        <a:graphic>
          <a:graphicData uri="http://schemas.openxmlformats.org/presentationml/2006/ole">
            <p:oleObj spid="_x0000_s409602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овеня у гнізді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3308" y="0"/>
            <a:ext cx="5940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ernatidruzi.org.ua/pictures/sovkasv/roz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67336" cy="39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upload.wikimedia.org/wikipedia/commons/thumb/1/1a/Pharaoh_eagle_owl_l.jpg/270px-Pharaoh_eagle_owl_l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056"/>
            <a:ext cx="3131840" cy="313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200" dirty="0">
                <a:ea typeface="Calibri"/>
                <a:cs typeface="Times New Roman"/>
              </a:rPr>
              <a:t>Одні сови гніздяться в дуплах, інші в тріщинах скель або отворах стін, інші влаштовуються в земляних </a:t>
            </a:r>
            <a:r>
              <a:rPr lang="uk-UA" sz="2200">
                <a:ea typeface="Calibri"/>
                <a:cs typeface="Times New Roman"/>
              </a:rPr>
              <a:t>норах </a:t>
            </a:r>
            <a:r>
              <a:rPr lang="uk-UA" sz="2200" smtClean="0">
                <a:ea typeface="Calibri"/>
                <a:cs typeface="Times New Roman"/>
              </a:rPr>
              <a:t> </a:t>
            </a:r>
            <a:r>
              <a:rPr lang="uk-UA" sz="2200" dirty="0">
                <a:ea typeface="Calibri"/>
                <a:cs typeface="Times New Roman"/>
              </a:rPr>
              <a:t>на землі чи в гніздах інших птахів. </a:t>
            </a:r>
            <a:r>
              <a:rPr lang="ru-RU" sz="2200" dirty="0">
                <a:ea typeface="Calibri"/>
                <a:cs typeface="Times New Roman"/>
              </a:rPr>
              <a:t/>
            </a:r>
            <a:br>
              <a:rPr lang="ru-RU" sz="2200" dirty="0">
                <a:ea typeface="Calibri"/>
                <a:cs typeface="Times New Roman"/>
              </a:rPr>
            </a:br>
            <a:endParaRPr lang="ru-RU" sz="2200" dirty="0"/>
          </a:p>
        </p:txBody>
      </p:sp>
      <p:pic>
        <p:nvPicPr>
          <p:cNvPr id="4" name="Содержимое 3" descr="Пугач (Bubo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399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48481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Гніздо горобця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a typeface="Calibri"/>
                <a:cs typeface="Times New Roman"/>
              </a:rPr>
              <a:t>. </a:t>
            </a:r>
            <a:r>
              <a:rPr lang="ru-RU" dirty="0" err="1">
                <a:ea typeface="Calibri"/>
                <a:cs typeface="Times New Roman"/>
              </a:rPr>
              <a:t>Гніздиться</a:t>
            </a:r>
            <a:r>
              <a:rPr lang="ru-RU" dirty="0">
                <a:ea typeface="Calibri"/>
                <a:cs typeface="Times New Roman"/>
              </a:rPr>
              <a:t> в </a:t>
            </a:r>
            <a:r>
              <a:rPr lang="ru-RU" dirty="0" err="1">
                <a:ea typeface="Calibri"/>
                <a:cs typeface="Times New Roman"/>
              </a:rPr>
              <a:t>щілинах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будівель</a:t>
            </a:r>
            <a:r>
              <a:rPr lang="ru-RU" dirty="0">
                <a:ea typeface="Calibri"/>
                <a:cs typeface="Times New Roman"/>
              </a:rPr>
              <a:t>, </a:t>
            </a:r>
            <a:r>
              <a:rPr lang="ru-RU" dirty="0" err="1">
                <a:ea typeface="Calibri"/>
                <a:cs typeface="Times New Roman"/>
              </a:rPr>
              <a:t>під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дахами</a:t>
            </a:r>
            <a:r>
              <a:rPr lang="ru-RU" dirty="0">
                <a:ea typeface="Calibri"/>
                <a:cs typeface="Times New Roman"/>
              </a:rPr>
              <a:t>, в </a:t>
            </a:r>
            <a:r>
              <a:rPr lang="ru-RU" dirty="0" err="1">
                <a:ea typeface="Calibri"/>
                <a:cs typeface="Times New Roman"/>
              </a:rPr>
              <a:t>шпаківнях</a:t>
            </a:r>
            <a:r>
              <a:rPr lang="ru-RU">
                <a:ea typeface="Calibri"/>
                <a:cs typeface="Times New Roman"/>
              </a:rPr>
              <a:t>, на деревах. </a:t>
            </a:r>
            <a:endParaRPr lang="ru-RU"/>
          </a:p>
        </p:txBody>
      </p:sp>
      <p:pic>
        <p:nvPicPr>
          <p:cNvPr id="4" name="Содержимое 3" descr="https://upload.wikimedia.org/wikipedia/commons/thumb/6/63/Sparrow_on_ledge.jpg/800px-Sparrow_on_ledg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9144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Житло шпака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uropean Starling 20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644" y="1600200"/>
            <a:ext cx="30147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Гніздо горлиці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11" descr="D:\Презентації мої 1\Шаблони для презентацій\Ескізи сторінок\Рамочки\Осінь 5\0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768725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8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900113" y="1412776"/>
            <a:ext cx="6767512" cy="7920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Ми - </a:t>
            </a:r>
            <a:r>
              <a:rPr lang="ru-RU" sz="3600" b="1" kern="10" dirty="0" err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хочемо</a:t>
            </a: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 все знати</a:t>
            </a:r>
          </a:p>
        </p:txBody>
      </p:sp>
      <p:sp>
        <p:nvSpPr>
          <p:cNvPr id="6" name="WordArt 10" descr="Зеленый мрамор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457200" y="2276872"/>
            <a:ext cx="8229600" cy="86409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Ми – </a:t>
            </a:r>
            <a:r>
              <a:rPr lang="ru-RU" sz="3600" b="1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будемо</a:t>
            </a:r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  </a:t>
            </a:r>
            <a:r>
              <a:rPr lang="ru-RU" sz="3600" b="1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міркувати</a:t>
            </a:r>
            <a:r>
              <a:rPr lang="ru-RU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	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prstShdw prst="shdw13" dist="53882" dir="13500000">
                  <a:srgbClr val="875B0D">
                    <a:alpha val="50000"/>
                  </a:srgbClr>
                </a:prstShdw>
              </a:effectLst>
              <a:latin typeface="Bookman Old Style"/>
            </a:endParaRPr>
          </a:p>
        </p:txBody>
      </p:sp>
      <p:sp>
        <p:nvSpPr>
          <p:cNvPr id="7" name="WordArt 11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892175" y="3140968"/>
            <a:ext cx="6775450" cy="86409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Ми - </a:t>
            </a:r>
            <a:r>
              <a:rPr lang="ru-RU" sz="3600" b="1" kern="10" dirty="0" err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аналізуємо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prstShdw prst="shdw13" dist="53882" dir="13500000">
                  <a:srgbClr val="875B0D">
                    <a:alpha val="50000"/>
                  </a:srgbClr>
                </a:prstShdw>
              </a:effectLst>
              <a:latin typeface="Bookman Old Style"/>
            </a:endParaRPr>
          </a:p>
        </p:txBody>
      </p:sp>
      <p:sp>
        <p:nvSpPr>
          <p:cNvPr id="8" name="WordArt 12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892175" y="3862388"/>
            <a:ext cx="6919913" cy="115093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Ми – </a:t>
            </a:r>
            <a:r>
              <a:rPr lang="ru-RU" sz="3600" b="1" kern="10" dirty="0" err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висловлюємо</a:t>
            </a: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 свою думку</a:t>
            </a:r>
          </a:p>
        </p:txBody>
      </p:sp>
      <p:sp>
        <p:nvSpPr>
          <p:cNvPr id="9" name="WordArt 13"/>
          <p:cNvSpPr>
            <a:spLocks noChangeArrowheads="1" noChangeShapeType="1" noTextEdit="1"/>
          </p:cNvSpPr>
          <p:nvPr/>
        </p:nvSpPr>
        <p:spPr bwMode="auto">
          <a:xfrm>
            <a:off x="395288" y="5013325"/>
            <a:ext cx="8353425" cy="13684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У нас </a:t>
            </a:r>
            <a:r>
              <a:rPr lang="ru-RU" sz="3600" b="1" kern="10" dirty="0" err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сьогодні</a:t>
            </a: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 все </a:t>
            </a:r>
            <a:r>
              <a:rPr lang="ru-RU" sz="3600" b="1" kern="10" dirty="0" err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вийде</a:t>
            </a:r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Bookman Old Style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xmlns="" val="97343913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ea typeface="Calibri"/>
                <a:cs typeface="Times New Roman"/>
              </a:rPr>
              <a:t>Живе</a:t>
            </a:r>
            <a:r>
              <a:rPr lang="ru-RU" dirty="0">
                <a:ea typeface="Calibri"/>
                <a:cs typeface="Times New Roman"/>
              </a:rPr>
              <a:t> в </a:t>
            </a:r>
            <a:r>
              <a:rPr lang="ru-RU" dirty="0" err="1">
                <a:ea typeface="Calibri"/>
                <a:cs typeface="Times New Roman"/>
              </a:rPr>
              <a:t>населених</a:t>
            </a:r>
            <a:r>
              <a:rPr lang="ru-RU" dirty="0">
                <a:ea typeface="Calibri"/>
                <a:cs typeface="Times New Roman"/>
              </a:rPr>
              <a:t> пунктах , </a:t>
            </a:r>
            <a:r>
              <a:rPr lang="ru-RU" dirty="0" err="1">
                <a:ea typeface="Calibri"/>
                <a:cs typeface="Times New Roman"/>
              </a:rPr>
              <a:t>поблизу</a:t>
            </a:r>
            <a:r>
              <a:rPr lang="ru-RU" dirty="0">
                <a:ea typeface="Calibri"/>
                <a:cs typeface="Times New Roman"/>
              </a:rPr>
              <a:t> людей. </a:t>
            </a:r>
            <a:r>
              <a:rPr lang="ru-RU" dirty="0" err="1">
                <a:ea typeface="Calibri"/>
                <a:cs typeface="Times New Roman"/>
              </a:rPr>
              <a:t>Розміром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із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свійського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голуба,забарвлення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світло</a:t>
            </a:r>
            <a:r>
              <a:rPr lang="ru-RU" dirty="0">
                <a:ea typeface="Calibri"/>
                <a:cs typeface="Times New Roman"/>
              </a:rPr>
              <a:t> - </a:t>
            </a:r>
            <a:r>
              <a:rPr lang="ru-RU" dirty="0" err="1">
                <a:ea typeface="Calibri"/>
                <a:cs typeface="Times New Roman"/>
              </a:rPr>
              <a:t>коричневе</a:t>
            </a:r>
            <a:r>
              <a:rPr lang="ru-RU" dirty="0">
                <a:ea typeface="Calibri"/>
                <a:cs typeface="Times New Roman"/>
              </a:rPr>
              <a:t>, черево </a:t>
            </a:r>
            <a:r>
              <a:rPr lang="ru-RU" dirty="0" err="1">
                <a:ea typeface="Calibri"/>
                <a:cs typeface="Times New Roman"/>
              </a:rPr>
              <a:t>біле</a:t>
            </a:r>
            <a:r>
              <a:rPr lang="ru-RU" dirty="0">
                <a:ea typeface="Calibri"/>
                <a:cs typeface="Times New Roman"/>
              </a:rPr>
              <a:t>. </a:t>
            </a:r>
            <a:r>
              <a:rPr lang="ru-RU" dirty="0" err="1">
                <a:ea typeface="Calibri"/>
                <a:cs typeface="Times New Roman"/>
              </a:rPr>
              <a:t>Живуть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err="1">
                <a:ea typeface="Calibri"/>
                <a:cs typeface="Times New Roman"/>
              </a:rPr>
              <a:t>горлиці</a:t>
            </a:r>
            <a:r>
              <a:rPr lang="ru-RU">
                <a:ea typeface="Calibri"/>
                <a:cs typeface="Times New Roman"/>
              </a:rPr>
              <a:t> парами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990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Назвати птахів по порядку, які вчилися будувати гнізда</a:t>
            </a:r>
            <a:endParaRPr lang="ru-RU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4143380"/>
            <a:ext cx="3274344" cy="254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357686" y="41433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prstClr val="black"/>
                </a:solidFill>
              </a:rPr>
              <a:t>Дрізд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4612" y="1285860"/>
            <a:ext cx="2719388" cy="32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8001024" y="1285860"/>
            <a:ext cx="1142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Сова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214422"/>
            <a:ext cx="2902861" cy="24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000628" y="121442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Шпак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d:\Desktops\горобець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28736"/>
            <a:ext cx="3143240" cy="224741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85918" y="3357562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</a:rPr>
              <a:t>Горобець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16" name="Picture 2" descr="d:\Desktops\горлиц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929066"/>
            <a:ext cx="3386740" cy="259991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285984" y="3929066"/>
            <a:ext cx="1002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prstClr val="white"/>
                </a:solidFill>
              </a:rPr>
              <a:t>Горлиця</a:t>
            </a:r>
            <a:endParaRPr lang="ru-RU" b="1" dirty="0">
              <a:solidFill>
                <a:prstClr val="white"/>
              </a:solidFill>
            </a:endParaRPr>
          </a:p>
        </p:txBody>
      </p:sp>
      <p:pic>
        <p:nvPicPr>
          <p:cNvPr id="18" name="Picture 2" descr="d:\Desktops\гніздо чорного дрозд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7984" y="5143488"/>
            <a:ext cx="2286016" cy="1714512"/>
          </a:xfrm>
          <a:prstGeom prst="rect">
            <a:avLst/>
          </a:prstGeom>
          <a:noFill/>
        </p:spPr>
      </p:pic>
      <p:pic>
        <p:nvPicPr>
          <p:cNvPr id="19" name="Picture 2" descr="d:\Desktops\гіздо горлиці на підвіконні.jpg"/>
          <p:cNvPicPr>
            <a:picLocks noChangeAspect="1" noChangeArrowheads="1"/>
          </p:cNvPicPr>
          <p:nvPr/>
        </p:nvPicPr>
        <p:blipFill>
          <a:blip r:embed="rId8" cstate="print"/>
          <a:srcRect l="18885" r="30756" b="13636"/>
          <a:stretch>
            <a:fillRect/>
          </a:stretch>
        </p:blipFill>
        <p:spPr bwMode="auto">
          <a:xfrm>
            <a:off x="0" y="5500678"/>
            <a:ext cx="1005847" cy="1357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625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ir-gimnasium.ucoz.ua/content/toty-14/c1.slajd1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624"/>
            <a:ext cx="9036495" cy="68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2380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/>
                </a:solidFill>
              </a:rPr>
              <a:t>Закінчи речення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6600" b="1" i="1" dirty="0" smtClean="0">
                <a:solidFill>
                  <a:schemeClr val="accent6">
                    <a:lumMod val="75000"/>
                  </a:schemeClr>
                </a:solidFill>
              </a:rPr>
              <a:t>Птахи не навчилися робити гнізда, як сорока, бо …</a:t>
            </a:r>
          </a:p>
          <a:p>
            <a:r>
              <a:rPr lang="uk-UA" sz="6600" b="1" i="1" dirty="0" smtClean="0">
                <a:solidFill>
                  <a:schemeClr val="accent6">
                    <a:lumMod val="75000"/>
                  </a:schemeClr>
                </a:solidFill>
              </a:rPr>
              <a:t>Бути терплячим – означає …</a:t>
            </a:r>
            <a:endParaRPr lang="ru-RU" sz="6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3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Яке прислів'я відображає&#10;головну думку казки?&#10; Без солі, без хліба нема обіду.&#10; Гостре словечко коле&#10;сердечко.&#10; Добре т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Дякую за співпрацю!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Дякую за використані матеріали&#10;&#10;&#10;&#10;&#10;&#10;&#10;&#10;&#10;&#10;http://zoolife.rv.ua/ptahy/soroka/&#10;http://www.google.com.ua&#10;http://uk.wiki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11" descr="D:\Презентації мої 1\Шаблони для презентацій\Ескізи сторінок\Рамочки\Осінь 5\0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768725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uk-UA" sz="6000" dirty="0" smtClean="0"/>
          </a:p>
          <a:p>
            <a:pPr marL="0" indent="0">
              <a:buNone/>
            </a:pPr>
            <a:r>
              <a:rPr lang="uk-UA" sz="18000" dirty="0" smtClean="0"/>
              <a:t>ЗД</a:t>
            </a:r>
          </a:p>
          <a:p>
            <a:pPr marL="0" indent="0">
              <a:buNone/>
            </a:pPr>
            <a:r>
              <a:rPr lang="uk-UA" sz="6000" dirty="0" smtClean="0"/>
              <a:t>  </a:t>
            </a:r>
          </a:p>
          <a:p>
            <a:pPr marL="0" indent="0">
              <a:buNone/>
            </a:pPr>
            <a:r>
              <a:rPr lang="uk-UA" sz="6000" dirty="0"/>
              <a:t> </a:t>
            </a:r>
            <a:r>
              <a:rPr lang="uk-UA" sz="6000" dirty="0" smtClean="0"/>
              <a:t>                                     </a:t>
            </a:r>
            <a:r>
              <a:rPr lang="uk-UA" sz="17500" dirty="0" smtClean="0"/>
              <a:t>А   Е  И  О  і  У</a:t>
            </a:r>
          </a:p>
          <a:p>
            <a:pPr marL="0" indent="0">
              <a:buNone/>
            </a:pPr>
            <a:endParaRPr lang="uk-UA" sz="6000" dirty="0"/>
          </a:p>
          <a:p>
            <a:pPr marL="0" indent="0">
              <a:buNone/>
            </a:pPr>
            <a:r>
              <a:rPr lang="uk-UA" sz="18000" dirty="0" smtClean="0"/>
              <a:t>КР</a:t>
            </a:r>
          </a:p>
        </p:txBody>
      </p:sp>
    </p:spTree>
    <p:extLst>
      <p:ext uri="{BB962C8B-B14F-4D97-AF65-F5344CB8AC3E}">
        <p14:creationId xmlns:p14="http://schemas.microsoft.com/office/powerpoint/2010/main" xmlns="" val="354437527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/>
          <a:lstStyle/>
          <a:p>
            <a:pPr algn="ctr"/>
            <a:r>
              <a:rPr lang="uk-UA"/>
              <a:t>Розгадай ребус</a:t>
            </a:r>
            <a:endParaRPr lang="ru-RU"/>
          </a:p>
        </p:txBody>
      </p:sp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2483768" y="2204864"/>
            <a:ext cx="6660232" cy="3384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843"/>
              </a:avLst>
            </a:prstTxWarp>
          </a:bodyPr>
          <a:lstStyle/>
          <a:p>
            <a:pPr marL="914400" indent="-914400" algn="ctr" fontAlgn="base">
              <a:spcBef>
                <a:spcPct val="0"/>
              </a:spcBef>
              <a:spcAft>
                <a:spcPct val="0"/>
              </a:spcAft>
              <a:buAutoNum type="arabicPlain" startAt="40"/>
            </a:pPr>
            <a:r>
              <a:rPr lang="ru-RU" sz="4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СОРОКА</a:t>
            </a:r>
            <a:endParaRPr lang="ru-RU" sz="48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7" name="Picture 4" descr="000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20384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599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озминка для язичків&#10;&#10;Скре-ке-ке, скре-ке-ке,&#10;Розкажу вам таке:&#10;- Он сорока спритна,&#10;Роботяща, привітна.&#10;&#10;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72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accent1"/>
                </a:solidFill>
              </a:rPr>
              <a:t>Скоромовки</a:t>
            </a:r>
            <a:endParaRPr lang="ru-RU" sz="48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None/>
            </a:pPr>
            <a:r>
              <a:rPr lang="en-US" sz="6000" b="1" i="1" dirty="0" smtClean="0">
                <a:solidFill>
                  <a:schemeClr val="accent2"/>
                </a:solidFill>
              </a:rPr>
              <a:t>У  середу  на  урок  прийшло  сорок </a:t>
            </a:r>
            <a:r>
              <a:rPr lang="en-US" sz="6000" b="1" i="1" dirty="0" err="1" smtClean="0">
                <a:solidFill>
                  <a:schemeClr val="accent2"/>
                </a:solidFill>
              </a:rPr>
              <a:t>сорок</a:t>
            </a:r>
            <a:r>
              <a:rPr lang="uk-UA" sz="6000" b="1" i="1" dirty="0" smtClean="0">
                <a:solidFill>
                  <a:schemeClr val="accent2"/>
                </a:solidFill>
              </a:rPr>
              <a:t>.</a:t>
            </a:r>
          </a:p>
          <a:p>
            <a:pPr marL="342900" lvl="1" indent="-342900">
              <a:buNone/>
            </a:pPr>
            <a:r>
              <a:rPr lang="uk-UA" sz="6000" b="1" i="1" dirty="0" smtClean="0">
                <a:solidFill>
                  <a:schemeClr val="accent5">
                    <a:lumMod val="75000"/>
                  </a:schemeClr>
                </a:solidFill>
              </a:rPr>
              <a:t>Хитру сороку спіймати морока,</a:t>
            </a:r>
          </a:p>
          <a:p>
            <a:pPr marL="342900" lvl="1" indent="-342900">
              <a:buNone/>
            </a:pPr>
            <a:r>
              <a:rPr lang="uk-UA" sz="6000" b="1" i="1" dirty="0" smtClean="0">
                <a:solidFill>
                  <a:schemeClr val="accent5">
                    <a:lumMod val="75000"/>
                  </a:schemeClr>
                </a:solidFill>
              </a:rPr>
              <a:t>А на сорок сорок – сорок морок. </a:t>
            </a:r>
          </a:p>
          <a:p>
            <a:pPr>
              <a:buNone/>
            </a:pP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3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7056784" cy="14401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sz="2700" dirty="0" smtClean="0"/>
              <a:t> </a:t>
            </a:r>
            <a:r>
              <a:rPr lang="uk-UA" sz="2700" dirty="0" smtClean="0"/>
              <a:t>Коли сорока почує </a:t>
            </a:r>
            <a:r>
              <a:rPr lang="ru-RU" sz="2700" dirty="0" err="1" smtClean="0"/>
              <a:t>наближення</a:t>
            </a:r>
            <a:r>
              <a:rPr lang="ru-RU" sz="2700" dirty="0" smtClean="0"/>
              <a:t> </a:t>
            </a:r>
            <a:r>
              <a:rPr lang="ru-RU" sz="2700" dirty="0" err="1"/>
              <a:t>людини</a:t>
            </a:r>
            <a:r>
              <a:rPr lang="ru-RU" sz="2700" dirty="0"/>
              <a:t> </a:t>
            </a:r>
            <a:r>
              <a:rPr lang="ru-RU" sz="2700" dirty="0" err="1"/>
              <a:t>чи</a:t>
            </a:r>
            <a:r>
              <a:rPr lang="ru-RU" sz="2700" dirty="0"/>
              <a:t> </a:t>
            </a:r>
            <a:r>
              <a:rPr lang="ru-RU" sz="2700" dirty="0" err="1"/>
              <a:t>тварини</a:t>
            </a:r>
            <a:r>
              <a:rPr lang="ru-RU" sz="2700" dirty="0" smtClean="0"/>
              <a:t>, то </a:t>
            </a:r>
            <a:r>
              <a:rPr lang="ru-RU" sz="2700" dirty="0" err="1" smtClean="0"/>
              <a:t>починає</a:t>
            </a:r>
            <a:r>
              <a:rPr lang="ru-RU" sz="2700" dirty="0" smtClean="0"/>
              <a:t> </a:t>
            </a:r>
            <a:r>
              <a:rPr lang="ru-RU" sz="2700" dirty="0" err="1" smtClean="0"/>
              <a:t>стрекотати</a:t>
            </a:r>
            <a:r>
              <a:rPr lang="ru-RU" sz="2700" dirty="0" smtClean="0"/>
              <a:t>  </a:t>
            </a:r>
            <a:r>
              <a:rPr lang="ru-RU" sz="2700" dirty="0" err="1" smtClean="0"/>
              <a:t>і</a:t>
            </a:r>
            <a:r>
              <a:rPr lang="ru-RU" sz="2700" dirty="0" smtClean="0"/>
              <a:t> </a:t>
            </a:r>
            <a:r>
              <a:rPr lang="ru-RU" sz="2700" dirty="0" err="1" smtClean="0"/>
              <a:t>це</a:t>
            </a:r>
            <a:r>
              <a:rPr lang="ru-RU" sz="2700" dirty="0" smtClean="0"/>
              <a:t> </a:t>
            </a:r>
            <a:r>
              <a:rPr lang="ru-RU" sz="2700" dirty="0" err="1" smtClean="0"/>
              <a:t>є</a:t>
            </a:r>
            <a:r>
              <a:rPr lang="ru-RU" sz="2700" dirty="0" smtClean="0"/>
              <a:t> </a:t>
            </a:r>
            <a:r>
              <a:rPr lang="ru-RU" sz="2700" dirty="0"/>
              <a:t>сигнал </a:t>
            </a:r>
            <a:r>
              <a:rPr lang="ru-RU" sz="2700" dirty="0" err="1"/>
              <a:t>тривоги</a:t>
            </a:r>
            <a:r>
              <a:rPr lang="ru-RU" sz="2700" dirty="0"/>
              <a:t> для </a:t>
            </a:r>
            <a:r>
              <a:rPr lang="ru-RU" sz="2700" dirty="0" err="1"/>
              <a:t>мешканців</a:t>
            </a:r>
            <a:r>
              <a:rPr lang="ru-RU" sz="2700" dirty="0"/>
              <a:t> </a:t>
            </a:r>
            <a:r>
              <a:rPr lang="ru-RU" sz="2700" dirty="0" err="1"/>
              <a:t>лісу</a:t>
            </a:r>
            <a:r>
              <a:rPr lang="ru-RU" sz="2700" dirty="0"/>
              <a:t>. У </a:t>
            </a:r>
            <a:r>
              <a:rPr lang="ru-RU" sz="2700" dirty="0" err="1"/>
              <a:t>народі</a:t>
            </a:r>
            <a:r>
              <a:rPr lang="ru-RU" sz="2700" dirty="0"/>
              <a:t> сороку </a:t>
            </a:r>
            <a:r>
              <a:rPr lang="ru-RU" sz="2700" dirty="0" err="1"/>
              <a:t>називають</a:t>
            </a:r>
            <a:r>
              <a:rPr lang="ru-RU" sz="2700" dirty="0"/>
              <a:t> «</a:t>
            </a:r>
            <a:r>
              <a:rPr lang="ru-RU" sz="2700" dirty="0" err="1"/>
              <a:t>злодійкою</a:t>
            </a:r>
            <a:r>
              <a:rPr lang="ru-RU" sz="2700" dirty="0"/>
              <a:t>» за </a:t>
            </a:r>
            <a:r>
              <a:rPr lang="ru-RU" sz="2700" dirty="0" err="1"/>
              <a:t>її</a:t>
            </a:r>
            <a:r>
              <a:rPr lang="ru-RU" sz="2700" dirty="0"/>
              <a:t> </a:t>
            </a:r>
            <a:r>
              <a:rPr lang="ru-RU" sz="2700" dirty="0" err="1"/>
              <a:t>любов</a:t>
            </a:r>
            <a:r>
              <a:rPr lang="ru-RU" sz="2700" dirty="0"/>
              <a:t> до </a:t>
            </a:r>
            <a:r>
              <a:rPr lang="ru-RU" sz="2700" dirty="0" err="1"/>
              <a:t>блискучих</a:t>
            </a:r>
            <a:r>
              <a:rPr lang="ru-RU" sz="2700" dirty="0"/>
              <a:t> </a:t>
            </a:r>
            <a:r>
              <a:rPr lang="ru-RU" sz="2700" dirty="0" err="1"/>
              <a:t>предметів</a:t>
            </a:r>
            <a:r>
              <a:rPr lang="ru-RU" sz="2700" dirty="0"/>
              <a:t>: ложкам, ключам ... </a:t>
            </a:r>
            <a:r>
              <a:rPr lang="ru-RU" sz="2700" dirty="0" err="1"/>
              <a:t>Схопивши</a:t>
            </a:r>
            <a:r>
              <a:rPr lang="ru-RU" sz="2700" dirty="0"/>
              <a:t> </a:t>
            </a:r>
            <a:r>
              <a:rPr lang="ru-RU" sz="2700" dirty="0" err="1"/>
              <a:t>такий</a:t>
            </a:r>
            <a:r>
              <a:rPr lang="ru-RU" sz="2700" dirty="0"/>
              <a:t> предмет, сорока </a:t>
            </a:r>
            <a:r>
              <a:rPr lang="ru-RU" sz="2700" dirty="0" err="1"/>
              <a:t>забирає</a:t>
            </a:r>
            <a:r>
              <a:rPr lang="ru-RU" sz="2700" dirty="0"/>
              <a:t> </a:t>
            </a:r>
            <a:r>
              <a:rPr lang="ru-RU" sz="2700" dirty="0" err="1"/>
              <a:t>його</a:t>
            </a:r>
            <a:r>
              <a:rPr lang="ru-RU" sz="2700" dirty="0"/>
              <a:t> в </a:t>
            </a:r>
            <a:r>
              <a:rPr lang="ru-RU" sz="2700" dirty="0" err="1"/>
              <a:t>затишне</a:t>
            </a:r>
            <a:r>
              <a:rPr lang="ru-RU" sz="2700" dirty="0"/>
              <a:t> </a:t>
            </a:r>
            <a:r>
              <a:rPr lang="ru-RU" sz="2700" dirty="0" err="1"/>
              <a:t>містечко</a:t>
            </a:r>
            <a:r>
              <a:rPr lang="ru-RU" sz="2700" dirty="0"/>
              <a:t>, </a:t>
            </a:r>
            <a:r>
              <a:rPr lang="ru-RU" sz="2700" dirty="0" err="1"/>
              <a:t>ховає</a:t>
            </a:r>
            <a:r>
              <a:rPr lang="ru-RU" sz="2700" dirty="0"/>
              <a:t> там.</a:t>
            </a:r>
            <a:br>
              <a:rPr lang="ru-RU" sz="2700" dirty="0"/>
            </a:br>
            <a:endParaRPr lang="ru-RU" sz="27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56992"/>
            <a:ext cx="734481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690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428604"/>
            <a:ext cx="4043362" cy="989034"/>
          </a:xfrm>
        </p:spPr>
        <p:txBody>
          <a:bodyPr>
            <a:noAutofit/>
          </a:bodyPr>
          <a:lstStyle/>
          <a:p>
            <a:r>
              <a:rPr lang="ru-RU" b="1" dirty="0" err="1" smtClean="0"/>
              <a:t>Англія</a:t>
            </a:r>
            <a:r>
              <a:rPr lang="ru-RU" b="1" dirty="0" smtClean="0"/>
              <a:t>  </a:t>
            </a:r>
            <a:endParaRPr lang="ru-RU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94748"/>
            <a:ext cx="4500562" cy="316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5647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285992"/>
            <a:ext cx="3429024" cy="446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трелка влево 7"/>
          <p:cNvSpPr/>
          <p:nvPr/>
        </p:nvSpPr>
        <p:spPr>
          <a:xfrm rot="421941">
            <a:off x="6296160" y="4490829"/>
            <a:ext cx="2192854" cy="29234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23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Капсулы">
  <a:themeElements>
    <a:clrScheme name="Капсулы 10">
      <a:dk1>
        <a:srgbClr val="000000"/>
      </a:dk1>
      <a:lt1>
        <a:srgbClr val="CCFFCC"/>
      </a:lt1>
      <a:dk2>
        <a:srgbClr val="000000"/>
      </a:dk2>
      <a:lt2>
        <a:srgbClr val="808000"/>
      </a:lt2>
      <a:accent1>
        <a:srgbClr val="FFCC99"/>
      </a:accent1>
      <a:accent2>
        <a:srgbClr val="99CC00"/>
      </a:accent2>
      <a:accent3>
        <a:srgbClr val="E2FFE2"/>
      </a:accent3>
      <a:accent4>
        <a:srgbClr val="000000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9">
        <a:dk1>
          <a:srgbClr val="000000"/>
        </a:dk1>
        <a:lt1>
          <a:srgbClr val="99FF66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CAFFB8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10">
        <a:dk1>
          <a:srgbClr val="000000"/>
        </a:dk1>
        <a:lt1>
          <a:srgbClr val="CCFFCC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E2FFE2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191</Words>
  <Application>Microsoft Office PowerPoint</Application>
  <PresentationFormat>Экран (4:3)</PresentationFormat>
  <Paragraphs>41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5" baseType="lpstr">
      <vt:lpstr>Тема Office</vt:lpstr>
      <vt:lpstr>1_Тема Office</vt:lpstr>
      <vt:lpstr>7_Тема Office</vt:lpstr>
      <vt:lpstr>8_Тема Office</vt:lpstr>
      <vt:lpstr>5_Тема Office</vt:lpstr>
      <vt:lpstr>Капсулы</vt:lpstr>
      <vt:lpstr>3_Тема Office</vt:lpstr>
      <vt:lpstr>2_Тема Office</vt:lpstr>
      <vt:lpstr>Слайд</vt:lpstr>
      <vt:lpstr> Презентація до уроку з літературного читання. 2 клас. Не кажи , що знаєш, а покажи, як умієш.  Автор: вчитель початкових класів Томчук Галина Іванівна.  Тема. Англійська народна казка «Сорочаче гніздо» </vt:lpstr>
      <vt:lpstr>Слайд 2</vt:lpstr>
      <vt:lpstr>Слайд 3</vt:lpstr>
      <vt:lpstr>Слайд 4</vt:lpstr>
      <vt:lpstr>Розгадай ребус</vt:lpstr>
      <vt:lpstr>Слайд 6</vt:lpstr>
      <vt:lpstr>Скоромовки</vt:lpstr>
      <vt:lpstr>  Коли сорока почує наближення людини чи тварини, то починає стрекотати  і це є сигнал тривоги для мешканців лісу. У народі сороку називають «злодійкою» за її любов до блискучих предметів: ложкам, ключам ... Схопивши такий предмет, сорока забирає його в затишне містечко, ховає там. </vt:lpstr>
      <vt:lpstr>Англія  </vt:lpstr>
      <vt:lpstr>Слайд 10</vt:lpstr>
      <vt:lpstr>Слайд 11</vt:lpstr>
      <vt:lpstr>Слайд 12</vt:lpstr>
      <vt:lpstr>Слайд 13</vt:lpstr>
      <vt:lpstr>Словник</vt:lpstr>
      <vt:lpstr>Слайд 15</vt:lpstr>
      <vt:lpstr>Слайд 16</vt:lpstr>
      <vt:lpstr>Слайд 17</vt:lpstr>
      <vt:lpstr>Слайд 18</vt:lpstr>
      <vt:lpstr>Слайд 19</vt:lpstr>
      <vt:lpstr> Плоди глоду – один з улюблених кормів дрозда чорного взимку.</vt:lpstr>
      <vt:lpstr>Слайд 21</vt:lpstr>
      <vt:lpstr>Слайд 22</vt:lpstr>
      <vt:lpstr>Одні сови гніздяться в дуплах, інші в тріщинах скель або отворах стін, інші влаштовуються в земляних норах  на землі чи в гніздах інших птахів.  </vt:lpstr>
      <vt:lpstr>Слайд 24</vt:lpstr>
      <vt:lpstr>Слайд 25</vt:lpstr>
      <vt:lpstr>. Гніздиться в щілинах будівель, під дахами, в шпаківнях, на деревах. </vt:lpstr>
      <vt:lpstr>Слайд 27</vt:lpstr>
      <vt:lpstr>Слайд 28</vt:lpstr>
      <vt:lpstr>Слайд 29</vt:lpstr>
      <vt:lpstr>Слайд 30</vt:lpstr>
      <vt:lpstr>Назвати птахів по порядку, які вчилися будувати гнізда</vt:lpstr>
      <vt:lpstr>Слайд 32</vt:lpstr>
      <vt:lpstr>Закінчи речення 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Томчук</dc:creator>
  <cp:lastModifiedBy>Томчук</cp:lastModifiedBy>
  <cp:revision>36</cp:revision>
  <dcterms:created xsi:type="dcterms:W3CDTF">2016-10-22T11:04:13Z</dcterms:created>
  <dcterms:modified xsi:type="dcterms:W3CDTF">2017-01-26T19:07:45Z</dcterms:modified>
</cp:coreProperties>
</file>