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6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Без стилю та сітки таблиці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24.01.2017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24.01.2017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24.01.2017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98823E-A4F8-4259-B1F6-25FA67D252AA}" type="slidenum">
              <a:rPr lang="ru-RU">
                <a:solidFill>
                  <a:srgbClr val="000000"/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3413174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D23B1-64FA-4A48-9042-5C42059686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2387253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52C59-E22E-4CBA-8655-1F11D7C3A5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0273847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4D1AF4-E725-4F83-99C0-2B5F32249165}" type="slidenum">
              <a:rPr lang="ru-RU">
                <a:solidFill>
                  <a:srgbClr val="000000"/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6393323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EDF8F8-884B-42C4-9239-FCDDEFC333AF}" type="slidenum">
              <a:rPr lang="ru-RU">
                <a:solidFill>
                  <a:srgbClr val="000000"/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4312081"/>
      </p:ext>
    </p:extLst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6E8549-3158-4E20-ADFA-4F2EC8B18EF4}" type="slidenum">
              <a:rPr lang="ru-RU">
                <a:solidFill>
                  <a:srgbClr val="000000"/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4451643"/>
      </p:ext>
    </p:extLst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6DD24-5EA8-4973-AD70-80B8E603F9F4}" type="slidenum">
              <a:rPr lang="ru-RU">
                <a:solidFill>
                  <a:srgbClr val="000000"/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2189706"/>
      </p:ext>
    </p:extLst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1E6A2B-FDB3-4EAB-8F0B-145C3AABFD28}" type="slidenum">
              <a:rPr lang="ru-RU">
                <a:solidFill>
                  <a:srgbClr val="000000"/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3132838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24.01.2017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5DCE0-565A-4067-8145-8C1E8C66083C}" type="slidenum">
              <a:rPr lang="ru-RU">
                <a:solidFill>
                  <a:srgbClr val="000000"/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6951931"/>
      </p:ext>
    </p:extLst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FA7162-9FE0-48DA-ACB0-59B9644D3EAA}" type="slidenum">
              <a:rPr lang="ru-RU">
                <a:solidFill>
                  <a:srgbClr val="000000"/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81457"/>
      </p:ext>
    </p:extLst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87AED-023E-45C2-8389-9A08CD65E5CD}" type="slidenum">
              <a:rPr lang="ru-RU">
                <a:solidFill>
                  <a:srgbClr val="000000"/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6088900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24.01.2017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24.01.2017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24.01.2017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24.01.2017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24.01.2017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24.01.2017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24.01.2017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A66AE-81F5-474A-B74B-EE41E9320F19}" type="datetimeFigureOut">
              <a:rPr lang="uk-UA" smtClean="0"/>
              <a:pPr/>
              <a:t>24.01.2017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F593F-0D5B-4CF0-BEE2-6583C73E727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31600F-638E-4B8F-89C6-6310E3FD937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‹№›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4364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348880"/>
            <a:ext cx="7991475" cy="790575"/>
          </a:xfrm>
        </p:spPr>
        <p:txBody>
          <a:bodyPr/>
          <a:lstStyle/>
          <a:p>
            <a:pPr eaLnBrk="1" hangingPunct="1"/>
            <a:r>
              <a:rPr lang="uk-UA" dirty="0" smtClean="0">
                <a:solidFill>
                  <a:srgbClr val="820000"/>
                </a:solidFill>
              </a:rPr>
              <a:t>Мандрівка «Річкою життя»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9552" y="4005064"/>
            <a:ext cx="7848600" cy="1367929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/>
              <a:t>Урок з теми </a:t>
            </a:r>
            <a:r>
              <a:rPr lang="uk-UA" dirty="0" err="1"/>
              <a:t>„Кровообіг</a:t>
            </a:r>
            <a:r>
              <a:rPr lang="uk-UA" dirty="0"/>
              <a:t> і </a:t>
            </a:r>
            <a:r>
              <a:rPr lang="uk-UA" dirty="0" err="1"/>
              <a:t>лімфообіг</a:t>
            </a:r>
            <a:r>
              <a:rPr lang="uk-UA" dirty="0"/>
              <a:t>” </a:t>
            </a:r>
            <a:endParaRPr lang="uk-UA" sz="2000" dirty="0"/>
          </a:p>
          <a:p>
            <a:pPr marL="0" indent="0" algn="ctr">
              <a:buNone/>
            </a:pPr>
            <a:r>
              <a:rPr lang="uk-UA" dirty="0" smtClean="0"/>
              <a:t>9-й </a:t>
            </a:r>
            <a:r>
              <a:rPr lang="uk-UA" dirty="0"/>
              <a:t>клас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xmlns="" val="106718536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Станція </a:t>
            </a:r>
            <a:r>
              <a:rPr lang="uk-UA" b="1" dirty="0" err="1"/>
              <a:t>„Термінологічна</a:t>
            </a:r>
            <a:r>
              <a:rPr lang="uk-UA" b="1" dirty="0"/>
              <a:t>”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720079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 smtClean="0"/>
              <a:t>Розв’яжіть кросворд</a:t>
            </a:r>
          </a:p>
          <a:p>
            <a:pPr marL="0" indent="0" algn="ctr">
              <a:buNone/>
            </a:pPr>
            <a:endParaRPr lang="uk-UA" dirty="0"/>
          </a:p>
        </p:txBody>
      </p:sp>
      <p:graphicFrame>
        <p:nvGraphicFramePr>
          <p:cNvPr id="6" name="Таблиця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6841495"/>
              </p:ext>
            </p:extLst>
          </p:nvPr>
        </p:nvGraphicFramePr>
        <p:xfrm>
          <a:off x="755576" y="2132856"/>
          <a:ext cx="7488832" cy="19262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1537"/>
                <a:gridCol w="447052"/>
                <a:gridCol w="447052"/>
                <a:gridCol w="447052"/>
                <a:gridCol w="423672"/>
                <a:gridCol w="470431"/>
                <a:gridCol w="447052"/>
                <a:gridCol w="447052"/>
                <a:gridCol w="447052"/>
                <a:gridCol w="447052"/>
                <a:gridCol w="447052"/>
                <a:gridCol w="447052"/>
                <a:gridCol w="447052"/>
                <a:gridCol w="447052"/>
                <a:gridCol w="447052"/>
                <a:gridCol w="398528"/>
                <a:gridCol w="360040"/>
              </a:tblGrid>
              <a:tr h="442848">
                <a:tc gridSpan="4"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000" dirty="0" smtClean="0"/>
                        <a:t>1</a:t>
                      </a:r>
                      <a:endParaRPr lang="uk-UA" sz="10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5"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dirty="0" smtClean="0"/>
                        <a:t>2</a:t>
                      </a:r>
                      <a:endParaRPr lang="uk-UA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5"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</a:tr>
              <a:tr h="370840">
                <a:tc gridSpan="3"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dirty="0" smtClean="0"/>
                        <a:t>3</a:t>
                      </a:r>
                      <a:endParaRPr lang="uk-UA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 gridSpan="3"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dirty="0" smtClean="0"/>
                        <a:t>4</a:t>
                      </a:r>
                      <a:endParaRPr lang="uk-UA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7"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000" dirty="0" smtClean="0"/>
                        <a:t>5</a:t>
                      </a:r>
                      <a:endParaRPr lang="uk-UA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4"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Прямокутник 9"/>
          <p:cNvSpPr/>
          <p:nvPr/>
        </p:nvSpPr>
        <p:spPr>
          <a:xfrm>
            <a:off x="467544" y="4293096"/>
            <a:ext cx="69847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uk-UA" sz="2000" dirty="0" smtClean="0"/>
              <a:t>Розслаблення </a:t>
            </a:r>
            <a:r>
              <a:rPr lang="uk-UA" sz="2000" dirty="0"/>
              <a:t>серця</a:t>
            </a:r>
            <a:r>
              <a:rPr lang="uk-UA" sz="2000" dirty="0" smtClean="0"/>
              <a:t>.</a:t>
            </a:r>
          </a:p>
          <a:p>
            <a:pPr marL="342900" indent="-342900">
              <a:buAutoNum type="arabicPeriod"/>
            </a:pPr>
            <a:r>
              <a:rPr lang="uk-UA" sz="2000" dirty="0"/>
              <a:t>Здатність серця скорочуватися під впливом імпульсів, які виникають у самому серці</a:t>
            </a:r>
            <a:r>
              <a:rPr lang="uk-UA" sz="2000" dirty="0" smtClean="0"/>
              <a:t>.</a:t>
            </a:r>
          </a:p>
          <a:p>
            <a:pPr marL="342900" indent="-342900">
              <a:buAutoNum type="arabicPeriod"/>
            </a:pPr>
            <a:r>
              <a:rPr lang="uk-UA" sz="2000" dirty="0"/>
              <a:t>Властивість серцевого м’яза</a:t>
            </a:r>
            <a:r>
              <a:rPr lang="uk-UA" sz="2000" dirty="0" smtClean="0"/>
              <a:t>.</a:t>
            </a:r>
          </a:p>
          <a:p>
            <a:pPr marL="342900" indent="-342900">
              <a:buAutoNum type="arabicPeriod"/>
            </a:pPr>
            <a:r>
              <a:rPr lang="uk-UA" sz="2000" dirty="0"/>
              <a:t>Скорочення серця</a:t>
            </a:r>
            <a:r>
              <a:rPr lang="uk-UA" sz="2000" dirty="0" smtClean="0"/>
              <a:t>.</a:t>
            </a:r>
          </a:p>
          <a:p>
            <a:pPr marL="342900" indent="-342900">
              <a:buAutoNum type="arabicPeriod"/>
            </a:pPr>
            <a:r>
              <a:rPr lang="uk-UA" sz="2000" dirty="0"/>
              <a:t>Прилад для вимірювання артеріального тиску.</a:t>
            </a:r>
          </a:p>
        </p:txBody>
      </p:sp>
    </p:spTree>
    <p:extLst>
      <p:ext uri="{BB962C8B-B14F-4D97-AF65-F5344CB8AC3E}">
        <p14:creationId xmlns:p14="http://schemas.microsoft.com/office/powerpoint/2010/main" xmlns="" val="233121790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Закріплення вивченого матеріалу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uk-UA" sz="2400" b="1" i="1" dirty="0" smtClean="0"/>
              <a:t>Дайте відповіді на запитання</a:t>
            </a:r>
          </a:p>
          <a:p>
            <a:pPr marL="457200" indent="-457200">
              <a:spcBef>
                <a:spcPts val="0"/>
              </a:spcBef>
              <a:buAutoNum type="arabicPeriod"/>
            </a:pPr>
            <a:r>
              <a:rPr lang="uk-UA" sz="2400" dirty="0" smtClean="0"/>
              <a:t>У </a:t>
            </a:r>
            <a:r>
              <a:rPr lang="uk-UA" sz="2400" dirty="0"/>
              <a:t>випадку клінічної смерті для врятування людини кров нагнітають через артерію у зворотному напрямку. Потрапивши в аорту, кров закриває </a:t>
            </a:r>
            <a:r>
              <a:rPr lang="uk-UA" sz="2400" dirty="0" err="1"/>
              <a:t>півмісяцевий</a:t>
            </a:r>
            <a:r>
              <a:rPr lang="uk-UA" sz="2400" dirty="0"/>
              <a:t> клапан. Куди може потрапити кров? Чому це покращує роботу серця</a:t>
            </a:r>
            <a:r>
              <a:rPr lang="uk-UA" sz="2400" dirty="0" smtClean="0"/>
              <a:t>?</a:t>
            </a:r>
          </a:p>
          <a:p>
            <a:pPr marL="457200" indent="-457200">
              <a:spcBef>
                <a:spcPts val="0"/>
              </a:spcBef>
              <a:buAutoNum type="arabicPeriod"/>
            </a:pPr>
            <a:r>
              <a:rPr lang="uk-UA" sz="2400" dirty="0" smtClean="0"/>
              <a:t>Чому </a:t>
            </a:r>
            <a:r>
              <a:rPr lang="uk-UA" sz="2400" dirty="0"/>
              <a:t>відморожені вуха біліють</a:t>
            </a:r>
            <a:r>
              <a:rPr lang="uk-UA" sz="2400" dirty="0" smtClean="0"/>
              <a:t>?</a:t>
            </a:r>
          </a:p>
          <a:p>
            <a:pPr marL="457200" indent="-457200">
              <a:spcBef>
                <a:spcPts val="0"/>
              </a:spcBef>
              <a:buAutoNum type="arabicPeriod"/>
            </a:pPr>
            <a:r>
              <a:rPr lang="uk-UA" sz="2400" dirty="0"/>
              <a:t>За вмістом кисню і поживних речовин артеріальна  кров є  більш  якісною, ніж  венозна. Чому ж тоді кров у донорів беруть із вен, а не з артерій</a:t>
            </a:r>
            <a:r>
              <a:rPr lang="uk-UA" sz="2400" dirty="0" smtClean="0"/>
              <a:t>?</a:t>
            </a:r>
          </a:p>
          <a:p>
            <a:pPr marL="457200" indent="-457200">
              <a:spcBef>
                <a:spcPts val="0"/>
              </a:spcBef>
              <a:buFontTx/>
              <a:buAutoNum type="arabicPeriod"/>
            </a:pPr>
            <a:r>
              <a:rPr lang="uk-UA" sz="2400" dirty="0"/>
              <a:t>Як пояснити той факт, що серце, відокремлене від організму, продовжує працювати?</a:t>
            </a:r>
          </a:p>
          <a:p>
            <a:pPr marL="457200" indent="-457200">
              <a:spcBef>
                <a:spcPts val="0"/>
              </a:spcBef>
              <a:buAutoNum type="arabicPeriod"/>
            </a:pP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xmlns="" val="35377677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634082"/>
          </a:xfrm>
        </p:spPr>
        <p:txBody>
          <a:bodyPr/>
          <a:lstStyle/>
          <a:p>
            <a:r>
              <a:rPr lang="uk-UA" b="1" i="1" dirty="0" smtClean="0"/>
              <a:t>Тема. Кровообіг і </a:t>
            </a:r>
            <a:r>
              <a:rPr lang="uk-UA" b="1" i="1" dirty="0" err="1" smtClean="0"/>
              <a:t>лімфообіг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929411"/>
          </a:xfrm>
        </p:spPr>
        <p:txBody>
          <a:bodyPr/>
          <a:lstStyle/>
          <a:p>
            <a:pPr marL="0" indent="0" algn="just">
              <a:buNone/>
            </a:pPr>
            <a:r>
              <a:rPr lang="uk-UA" sz="2000" b="1" i="1" dirty="0" smtClean="0"/>
              <a:t>Мета</a:t>
            </a:r>
            <a:r>
              <a:rPr lang="uk-UA" sz="2000" b="1" i="1" dirty="0"/>
              <a:t>: </a:t>
            </a:r>
            <a:r>
              <a:rPr lang="uk-UA" sz="2000" dirty="0"/>
              <a:t>перевірити  ступінь  засвоєння  учнями навчального матеріалу теми, </a:t>
            </a:r>
            <a:r>
              <a:rPr lang="uk-UA" sz="2000" dirty="0" smtClean="0"/>
              <a:t>виявити вміння </a:t>
            </a:r>
            <a:r>
              <a:rPr lang="uk-UA" sz="2000" dirty="0"/>
              <a:t>учнів надавати першу допомогу під час кровотеч; переконати учнів у </a:t>
            </a:r>
            <a:r>
              <a:rPr lang="uk-UA" sz="2000" dirty="0" smtClean="0"/>
              <a:t>необхідності </a:t>
            </a:r>
            <a:r>
              <a:rPr lang="uk-UA" sz="2000" dirty="0"/>
              <a:t>збереження власного  здоров’я  та  ведення  здорового  способу  </a:t>
            </a:r>
            <a:r>
              <a:rPr lang="uk-UA" sz="2000" dirty="0" smtClean="0"/>
              <a:t>життя</a:t>
            </a:r>
            <a:r>
              <a:rPr lang="uk-UA" sz="2000" dirty="0"/>
              <a:t>; розвивати уяву, логічне мислення, уміння робити висновки, </a:t>
            </a:r>
            <a:r>
              <a:rPr lang="uk-UA" sz="2000" dirty="0" smtClean="0"/>
              <a:t>порівнювати</a:t>
            </a:r>
            <a:r>
              <a:rPr lang="uk-UA" sz="2000" dirty="0"/>
              <a:t>, працювати  в  колективі; виховувати  почуття взаємодопомоги, </a:t>
            </a:r>
            <a:r>
              <a:rPr lang="uk-UA" sz="2000" dirty="0" smtClean="0"/>
              <a:t>відповідальності тощо.</a:t>
            </a:r>
          </a:p>
          <a:p>
            <a:pPr marL="0" indent="0" algn="just">
              <a:buNone/>
            </a:pPr>
            <a:r>
              <a:rPr lang="uk-UA" sz="2000" b="1" i="1" dirty="0" smtClean="0"/>
              <a:t>Тип </a:t>
            </a:r>
            <a:r>
              <a:rPr lang="uk-UA" sz="2000" b="1" i="1" dirty="0"/>
              <a:t>уроку:  </a:t>
            </a:r>
            <a:r>
              <a:rPr lang="uk-UA" sz="2000" dirty="0"/>
              <a:t>контроль та корекція знань, умінь і </a:t>
            </a:r>
            <a:r>
              <a:rPr lang="uk-UA" sz="2000" dirty="0" smtClean="0"/>
              <a:t>навичок.</a:t>
            </a:r>
          </a:p>
          <a:p>
            <a:pPr marL="0" indent="0" algn="just">
              <a:buNone/>
            </a:pPr>
            <a:r>
              <a:rPr lang="uk-UA" sz="2000" b="1" i="1" dirty="0" smtClean="0"/>
              <a:t>Форма </a:t>
            </a:r>
            <a:r>
              <a:rPr lang="uk-UA" sz="2000" b="1" i="1" dirty="0"/>
              <a:t>уроку:  </a:t>
            </a:r>
            <a:r>
              <a:rPr lang="uk-UA" sz="2000" dirty="0"/>
              <a:t>урок-подорож.</a:t>
            </a:r>
          </a:p>
          <a:p>
            <a:pPr marL="0" indent="0">
              <a:buNone/>
            </a:pPr>
            <a:r>
              <a:rPr lang="uk-UA" sz="2000" b="1" i="1" dirty="0" smtClean="0"/>
              <a:t>Обладнання</a:t>
            </a:r>
            <a:r>
              <a:rPr lang="uk-UA" sz="2000" b="1" i="1" dirty="0"/>
              <a:t>:  </a:t>
            </a:r>
            <a:r>
              <a:rPr lang="uk-UA" sz="2000" dirty="0"/>
              <a:t>таблиці </a:t>
            </a:r>
            <a:r>
              <a:rPr lang="uk-UA" sz="2000" dirty="0" err="1"/>
              <a:t>„Будова</a:t>
            </a:r>
            <a:r>
              <a:rPr lang="uk-UA" sz="2000" dirty="0"/>
              <a:t> серця”, </a:t>
            </a:r>
            <a:r>
              <a:rPr lang="uk-UA" sz="2000" dirty="0" err="1"/>
              <a:t>„Кровообіг</a:t>
            </a:r>
            <a:r>
              <a:rPr lang="uk-UA" sz="2000" dirty="0"/>
              <a:t> і </a:t>
            </a:r>
            <a:r>
              <a:rPr lang="uk-UA" sz="2000" dirty="0" err="1"/>
              <a:t>лімфообіг</a:t>
            </a:r>
            <a:r>
              <a:rPr lang="uk-UA" sz="2000" dirty="0"/>
              <a:t>”, </a:t>
            </a:r>
            <a:r>
              <a:rPr lang="uk-UA" sz="2000" dirty="0" err="1"/>
              <a:t>„Алкоголь</a:t>
            </a:r>
            <a:r>
              <a:rPr lang="uk-UA" sz="2000" dirty="0"/>
              <a:t> та </a:t>
            </a:r>
            <a:r>
              <a:rPr lang="uk-UA" sz="2000" dirty="0" smtClean="0"/>
              <a:t>організм </a:t>
            </a:r>
            <a:r>
              <a:rPr lang="uk-UA" sz="2000" dirty="0"/>
              <a:t>людини”,  розбірна  модель  серця,  бинт,  стерильні  марлеві  серветки, </a:t>
            </a:r>
            <a:r>
              <a:rPr lang="uk-UA" sz="2000" dirty="0" smtClean="0"/>
              <a:t>джгут</a:t>
            </a:r>
            <a:r>
              <a:rPr lang="uk-UA" sz="2000" dirty="0"/>
              <a:t>, розчин йоду, пероксид водню, картки із </a:t>
            </a:r>
            <a:r>
              <a:rPr lang="uk-UA" sz="2000" dirty="0" smtClean="0"/>
              <a:t>завданнями.</a:t>
            </a:r>
          </a:p>
          <a:p>
            <a:pPr marL="0" indent="0">
              <a:buNone/>
            </a:pPr>
            <a:r>
              <a:rPr lang="uk-UA" sz="2000" b="1" i="1" dirty="0" smtClean="0"/>
              <a:t>Проблема</a:t>
            </a:r>
            <a:r>
              <a:rPr lang="uk-UA" sz="2000" b="1" i="1" dirty="0"/>
              <a:t>:</a:t>
            </a:r>
            <a:r>
              <a:rPr lang="uk-UA" sz="2000" dirty="0"/>
              <a:t>  </a:t>
            </a:r>
            <a:r>
              <a:rPr lang="uk-UA" sz="2000" dirty="0" err="1"/>
              <a:t>„Пізнай</a:t>
            </a:r>
            <a:r>
              <a:rPr lang="uk-UA" sz="2000" dirty="0"/>
              <a:t> </a:t>
            </a:r>
            <a:r>
              <a:rPr lang="uk-UA" sz="2000" dirty="0" err="1"/>
              <a:t>самаго</a:t>
            </a:r>
            <a:r>
              <a:rPr lang="uk-UA" sz="2000" dirty="0"/>
              <a:t> себе і ти пізнаєш Всесвіт”.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138099854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Перевірка </a:t>
            </a:r>
            <a:r>
              <a:rPr lang="uk-UA" b="1" dirty="0" err="1"/>
              <a:t>„багажу</a:t>
            </a:r>
            <a:r>
              <a:rPr lang="uk-UA" b="1" dirty="0"/>
              <a:t>”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2764904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 err="1"/>
              <a:t>„Жодна</a:t>
            </a:r>
            <a:r>
              <a:rPr lang="uk-UA" dirty="0"/>
              <a:t> тварина, яка має кров, не може не мати серця, - пише англійський учений  Вільям </a:t>
            </a:r>
            <a:r>
              <a:rPr lang="uk-UA" dirty="0" err="1"/>
              <a:t>Гарвей</a:t>
            </a:r>
            <a:r>
              <a:rPr lang="uk-UA" dirty="0"/>
              <a:t>. – Цей сильний, потужний двигун не тільки викидає поживні соки, а й посилає їх швидко і далеко”. </a:t>
            </a:r>
          </a:p>
        </p:txBody>
      </p:sp>
    </p:spTree>
    <p:extLst>
      <p:ext uri="{BB962C8B-B14F-4D97-AF65-F5344CB8AC3E}">
        <p14:creationId xmlns:p14="http://schemas.microsoft.com/office/powerpoint/2010/main" xmlns="" val="148347376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Станція </a:t>
            </a:r>
            <a:r>
              <a:rPr lang="uk-UA" b="1" dirty="0" err="1"/>
              <a:t>„Анатомічна</a:t>
            </a:r>
            <a:r>
              <a:rPr lang="uk-UA" b="1" dirty="0"/>
              <a:t>”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08720"/>
          </a:xfrm>
        </p:spPr>
        <p:txBody>
          <a:bodyPr/>
          <a:lstStyle/>
          <a:p>
            <a:pPr marL="0" indent="0" algn="ctr">
              <a:buNone/>
            </a:pPr>
            <a:r>
              <a:rPr lang="uk-UA" sz="2800" dirty="0" smtClean="0"/>
              <a:t>1. Підписати </a:t>
            </a:r>
            <a:r>
              <a:rPr lang="uk-UA" sz="2800" dirty="0"/>
              <a:t>на малюнку всі частини  серця і судини, які несуть кров від нього і до нього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9591" y="2636912"/>
            <a:ext cx="4296984" cy="3774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3244515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/>
              <a:t>2. Відповісти на запитання вікторини </a:t>
            </a:r>
            <a:r>
              <a:rPr lang="uk-UA" dirty="0" err="1"/>
              <a:t>„Будова</a:t>
            </a:r>
            <a:r>
              <a:rPr lang="uk-UA" dirty="0"/>
              <a:t> кровоносних судин</a:t>
            </a:r>
            <a:r>
              <a:rPr lang="uk-UA" dirty="0" smtClean="0"/>
              <a:t>”</a:t>
            </a:r>
          </a:p>
          <a:p>
            <a:pPr marL="0" indent="0" algn="ctr">
              <a:buNone/>
            </a:pPr>
            <a:endParaRPr lang="uk-UA" dirty="0" smtClean="0"/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uk-UA" sz="2400" dirty="0" smtClean="0"/>
              <a:t>Стінки </a:t>
            </a:r>
            <a:r>
              <a:rPr lang="uk-UA" sz="2400" dirty="0"/>
              <a:t>судин дуже міцні й пружні </a:t>
            </a:r>
            <a:endParaRPr lang="uk-UA" sz="2400" dirty="0" smtClean="0"/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uk-UA" sz="2400" dirty="0"/>
              <a:t>Цих судин в організмі є багато </a:t>
            </a:r>
            <a:endParaRPr lang="uk-UA" sz="2400" dirty="0" smtClean="0"/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uk-UA" sz="2400" dirty="0"/>
              <a:t>У судинах є </a:t>
            </a:r>
            <a:r>
              <a:rPr lang="uk-UA" sz="2400" dirty="0" smtClean="0"/>
              <a:t>клапани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uk-UA" sz="2400" dirty="0"/>
              <a:t>Стінки судин утворені одним шаром </a:t>
            </a:r>
            <a:r>
              <a:rPr lang="uk-UA" sz="2400" dirty="0" smtClean="0"/>
              <a:t>епітелію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uk-UA" sz="2400" dirty="0"/>
              <a:t>Стінки складаються з трьох видів </a:t>
            </a:r>
            <a:r>
              <a:rPr lang="uk-UA" sz="2400" dirty="0" smtClean="0"/>
              <a:t>тканин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uk-UA" sz="2400" dirty="0"/>
              <a:t>Судини мають тонкі стінки, здатні розширюватися і вміщувати значний об’єм </a:t>
            </a:r>
            <a:r>
              <a:rPr lang="uk-UA" sz="2400" dirty="0" smtClean="0"/>
              <a:t>крові 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uk-UA" sz="2400" dirty="0"/>
              <a:t>Судини утворюють густу сітку, яка пронизує органи і </a:t>
            </a:r>
            <a:r>
              <a:rPr lang="uk-UA" sz="2400" dirty="0" smtClean="0"/>
              <a:t>тканини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uk-UA" sz="2400" dirty="0" smtClean="0"/>
              <a:t>До  </a:t>
            </a:r>
            <a:r>
              <a:rPr lang="uk-UA" sz="2400" dirty="0"/>
              <a:t>кровоносної  системи  яких  тварин  найбільш  подібна кровоносна система людини</a:t>
            </a:r>
            <a:r>
              <a:rPr lang="uk-UA" sz="2400" dirty="0" smtClean="0"/>
              <a:t>? Чому</a:t>
            </a:r>
            <a:r>
              <a:rPr lang="uk-UA" sz="2400" dirty="0"/>
              <a:t>?</a:t>
            </a:r>
          </a:p>
          <a:p>
            <a:pPr marL="0" indent="0" algn="ctr">
              <a:buNone/>
            </a:pPr>
            <a:endParaRPr lang="uk-UA" dirty="0" smtClean="0"/>
          </a:p>
          <a:p>
            <a:pPr marL="514350" indent="-514350" algn="ctr">
              <a:buAutoNum type="arabicPeriod"/>
            </a:pPr>
            <a:endParaRPr lang="uk-UA" dirty="0"/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372783989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Станція </a:t>
            </a:r>
            <a:r>
              <a:rPr lang="uk-UA" b="1" dirty="0" err="1" smtClean="0"/>
              <a:t>„Фізіологічна</a:t>
            </a:r>
            <a:r>
              <a:rPr lang="uk-UA" b="1" dirty="0" smtClean="0"/>
              <a:t>”</a:t>
            </a:r>
            <a:endParaRPr lang="uk-UA" dirty="0"/>
          </a:p>
        </p:txBody>
      </p:sp>
      <p:pic>
        <p:nvPicPr>
          <p:cNvPr id="2078" name="Picture 3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0849" y="4365104"/>
            <a:ext cx="8081211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Прямокутник 36"/>
          <p:cNvSpPr/>
          <p:nvPr/>
        </p:nvSpPr>
        <p:spPr>
          <a:xfrm>
            <a:off x="1190531" y="1196752"/>
            <a:ext cx="67687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 smtClean="0"/>
              <a:t>На картках зі схемами великого та малого кіл кровообігу необхідно знайти помилки і за допомогою цифр скласти правильний ланцюг </a:t>
            </a:r>
          </a:p>
          <a:p>
            <a:pPr algn="ctr"/>
            <a:r>
              <a:rPr lang="uk-UA" sz="2000" b="1" dirty="0"/>
              <a:t>Схема великого кола кровообігу</a:t>
            </a:r>
            <a:endParaRPr lang="uk-UA" sz="2000" dirty="0"/>
          </a:p>
        </p:txBody>
      </p:sp>
      <p:sp>
        <p:nvSpPr>
          <p:cNvPr id="47" name="Прямокутник 46"/>
          <p:cNvSpPr/>
          <p:nvPr/>
        </p:nvSpPr>
        <p:spPr>
          <a:xfrm>
            <a:off x="574412" y="2708920"/>
            <a:ext cx="16201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 smtClean="0">
                <a:solidFill>
                  <a:schemeClr val="tx1"/>
                </a:solidFill>
              </a:rPr>
              <a:t>1 праве передсердя</a:t>
            </a:r>
            <a:endParaRPr lang="uk-UA" sz="1600" dirty="0">
              <a:solidFill>
                <a:schemeClr val="tx1"/>
              </a:solidFill>
            </a:endParaRPr>
          </a:p>
        </p:txBody>
      </p:sp>
      <p:sp>
        <p:nvSpPr>
          <p:cNvPr id="48" name="Прямокутник 47"/>
          <p:cNvSpPr/>
          <p:nvPr/>
        </p:nvSpPr>
        <p:spPr>
          <a:xfrm>
            <a:off x="3428434" y="2708921"/>
            <a:ext cx="1935654" cy="7200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 smtClean="0">
                <a:solidFill>
                  <a:schemeClr val="tx1"/>
                </a:solidFill>
              </a:rPr>
              <a:t>3   верхня та нижня порожнисті вени</a:t>
            </a:r>
            <a:endParaRPr lang="uk-UA" sz="1600" dirty="0">
              <a:solidFill>
                <a:schemeClr val="tx1"/>
              </a:solidFill>
            </a:endParaRPr>
          </a:p>
        </p:txBody>
      </p:sp>
      <p:sp>
        <p:nvSpPr>
          <p:cNvPr id="49" name="Прямокутник 48"/>
          <p:cNvSpPr/>
          <p:nvPr/>
        </p:nvSpPr>
        <p:spPr>
          <a:xfrm>
            <a:off x="6539853" y="2708920"/>
            <a:ext cx="1368152" cy="7200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 smtClean="0">
                <a:solidFill>
                  <a:schemeClr val="tx1"/>
                </a:solidFill>
              </a:rPr>
              <a:t>4  капіляри</a:t>
            </a:r>
            <a:endParaRPr lang="uk-UA" sz="1600" dirty="0">
              <a:solidFill>
                <a:schemeClr val="tx1"/>
              </a:solidFill>
            </a:endParaRPr>
          </a:p>
        </p:txBody>
      </p:sp>
      <p:cxnSp>
        <p:nvCxnSpPr>
          <p:cNvPr id="51" name="Пряма зі стрілкою 50"/>
          <p:cNvCxnSpPr>
            <a:stCxn id="47" idx="3"/>
            <a:endCxn id="48" idx="1"/>
          </p:cNvCxnSpPr>
          <p:nvPr/>
        </p:nvCxnSpPr>
        <p:spPr>
          <a:xfrm>
            <a:off x="2194592" y="3068960"/>
            <a:ext cx="1233842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3" name="Пряма зі стрілкою 52"/>
          <p:cNvCxnSpPr>
            <a:stCxn id="48" idx="3"/>
            <a:endCxn id="49" idx="1"/>
          </p:cNvCxnSpPr>
          <p:nvPr/>
        </p:nvCxnSpPr>
        <p:spPr>
          <a:xfrm flipV="1">
            <a:off x="5364088" y="3068960"/>
            <a:ext cx="117576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055" name="Пряма зі стрілкою 2054"/>
          <p:cNvCxnSpPr>
            <a:stCxn id="49" idx="3"/>
          </p:cNvCxnSpPr>
          <p:nvPr/>
        </p:nvCxnSpPr>
        <p:spPr>
          <a:xfrm>
            <a:off x="7908005" y="3068960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057" name="Пряма зі стрілкою 2056"/>
          <p:cNvCxnSpPr>
            <a:endCxn id="2058" idx="1"/>
          </p:cNvCxnSpPr>
          <p:nvPr/>
        </p:nvCxnSpPr>
        <p:spPr>
          <a:xfrm>
            <a:off x="582356" y="4077072"/>
            <a:ext cx="60817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058" name="Прямокутник 2057"/>
          <p:cNvSpPr/>
          <p:nvPr/>
        </p:nvSpPr>
        <p:spPr>
          <a:xfrm>
            <a:off x="1190531" y="3789040"/>
            <a:ext cx="1427011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 smtClean="0">
                <a:solidFill>
                  <a:schemeClr val="tx1"/>
                </a:solidFill>
              </a:rPr>
              <a:t>5  клітини тіла</a:t>
            </a:r>
            <a:endParaRPr lang="uk-UA" sz="1600" dirty="0">
              <a:solidFill>
                <a:schemeClr val="tx1"/>
              </a:solidFill>
            </a:endParaRPr>
          </a:p>
        </p:txBody>
      </p:sp>
      <p:sp>
        <p:nvSpPr>
          <p:cNvPr id="2059" name="Прямокутник 2058"/>
          <p:cNvSpPr/>
          <p:nvPr/>
        </p:nvSpPr>
        <p:spPr>
          <a:xfrm>
            <a:off x="4092204" y="3789040"/>
            <a:ext cx="1415899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 smtClean="0">
                <a:solidFill>
                  <a:schemeClr val="tx1"/>
                </a:solidFill>
              </a:rPr>
              <a:t>7  артерії</a:t>
            </a:r>
            <a:endParaRPr lang="uk-UA" sz="1600" dirty="0">
              <a:solidFill>
                <a:schemeClr val="tx1"/>
              </a:solidFill>
            </a:endParaRPr>
          </a:p>
        </p:txBody>
      </p:sp>
      <p:cxnSp>
        <p:nvCxnSpPr>
          <p:cNvPr id="2061" name="Пряма зі стрілкою 2060"/>
          <p:cNvCxnSpPr>
            <a:stCxn id="2058" idx="3"/>
            <a:endCxn id="2059" idx="1"/>
          </p:cNvCxnSpPr>
          <p:nvPr/>
        </p:nvCxnSpPr>
        <p:spPr>
          <a:xfrm>
            <a:off x="2617542" y="4077072"/>
            <a:ext cx="147466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062" name="Прямокутник 2061"/>
          <p:cNvSpPr/>
          <p:nvPr/>
        </p:nvSpPr>
        <p:spPr>
          <a:xfrm>
            <a:off x="6614679" y="3789040"/>
            <a:ext cx="136815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 smtClean="0">
                <a:solidFill>
                  <a:schemeClr val="tx1"/>
                </a:solidFill>
              </a:rPr>
              <a:t>8   лівий шлуночок</a:t>
            </a:r>
            <a:endParaRPr lang="uk-UA" sz="1600" dirty="0">
              <a:solidFill>
                <a:schemeClr val="tx1"/>
              </a:solidFill>
            </a:endParaRPr>
          </a:p>
        </p:txBody>
      </p:sp>
      <p:cxnSp>
        <p:nvCxnSpPr>
          <p:cNvPr id="2064" name="Пряма зі стрілкою 2063"/>
          <p:cNvCxnSpPr>
            <a:stCxn id="2059" idx="3"/>
            <a:endCxn id="2062" idx="1"/>
          </p:cNvCxnSpPr>
          <p:nvPr/>
        </p:nvCxnSpPr>
        <p:spPr>
          <a:xfrm>
            <a:off x="5508103" y="4077072"/>
            <a:ext cx="110657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079" name="Прямокутник 2078"/>
          <p:cNvSpPr/>
          <p:nvPr/>
        </p:nvSpPr>
        <p:spPr>
          <a:xfrm>
            <a:off x="2194592" y="2776571"/>
            <a:ext cx="12338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dirty="0" smtClean="0"/>
              <a:t>2 венозна кров </a:t>
            </a:r>
            <a:endParaRPr lang="uk-UA" sz="1600" dirty="0"/>
          </a:p>
        </p:txBody>
      </p:sp>
      <p:sp>
        <p:nvSpPr>
          <p:cNvPr id="99" name="Прямокутник 98"/>
          <p:cNvSpPr/>
          <p:nvPr/>
        </p:nvSpPr>
        <p:spPr>
          <a:xfrm>
            <a:off x="2623547" y="3780329"/>
            <a:ext cx="14686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dirty="0"/>
              <a:t>6</a:t>
            </a:r>
            <a:r>
              <a:rPr lang="uk-UA" sz="1600" dirty="0" smtClean="0"/>
              <a:t> артеріальна кров </a:t>
            </a:r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xmlns="" val="252025657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Станція </a:t>
            </a:r>
            <a:r>
              <a:rPr lang="uk-UA" b="1" dirty="0" err="1" smtClean="0"/>
              <a:t>„Фізіологічна</a:t>
            </a:r>
            <a:r>
              <a:rPr lang="uk-UA" b="1" dirty="0" smtClean="0"/>
              <a:t>”</a:t>
            </a:r>
            <a:endParaRPr lang="uk-UA" dirty="0"/>
          </a:p>
        </p:txBody>
      </p:sp>
      <p:pic>
        <p:nvPicPr>
          <p:cNvPr id="2078" name="Picture 3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0849" y="4365104"/>
            <a:ext cx="8081211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Прямокутник 36"/>
          <p:cNvSpPr/>
          <p:nvPr/>
        </p:nvSpPr>
        <p:spPr>
          <a:xfrm>
            <a:off x="1190531" y="1643687"/>
            <a:ext cx="6768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 smtClean="0"/>
              <a:t>Схема малого </a:t>
            </a:r>
            <a:r>
              <a:rPr lang="uk-UA" sz="2000" b="1" dirty="0"/>
              <a:t>кола кровообігу</a:t>
            </a:r>
            <a:endParaRPr lang="uk-UA" sz="2000" dirty="0"/>
          </a:p>
        </p:txBody>
      </p:sp>
      <p:sp>
        <p:nvSpPr>
          <p:cNvPr id="47" name="Прямокутник 46"/>
          <p:cNvSpPr/>
          <p:nvPr/>
        </p:nvSpPr>
        <p:spPr>
          <a:xfrm>
            <a:off x="574412" y="2708920"/>
            <a:ext cx="16201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 smtClean="0">
                <a:solidFill>
                  <a:schemeClr val="tx1"/>
                </a:solidFill>
              </a:rPr>
              <a:t>1 ліве передсердя</a:t>
            </a:r>
            <a:endParaRPr lang="uk-UA" sz="1600" dirty="0">
              <a:solidFill>
                <a:schemeClr val="tx1"/>
              </a:solidFill>
            </a:endParaRPr>
          </a:p>
        </p:txBody>
      </p:sp>
      <p:sp>
        <p:nvSpPr>
          <p:cNvPr id="48" name="Прямокутник 47"/>
          <p:cNvSpPr/>
          <p:nvPr/>
        </p:nvSpPr>
        <p:spPr>
          <a:xfrm>
            <a:off x="3563888" y="2708921"/>
            <a:ext cx="1800200" cy="7200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 smtClean="0">
                <a:solidFill>
                  <a:schemeClr val="tx1"/>
                </a:solidFill>
              </a:rPr>
              <a:t>3   легенева артерія</a:t>
            </a:r>
            <a:endParaRPr lang="uk-UA" sz="1600" dirty="0">
              <a:solidFill>
                <a:schemeClr val="tx1"/>
              </a:solidFill>
            </a:endParaRPr>
          </a:p>
        </p:txBody>
      </p:sp>
      <p:sp>
        <p:nvSpPr>
          <p:cNvPr id="49" name="Прямокутник 48"/>
          <p:cNvSpPr/>
          <p:nvPr/>
        </p:nvSpPr>
        <p:spPr>
          <a:xfrm>
            <a:off x="6539853" y="2708920"/>
            <a:ext cx="1368152" cy="7200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 smtClean="0">
                <a:solidFill>
                  <a:schemeClr val="tx1"/>
                </a:solidFill>
              </a:rPr>
              <a:t>4  легеневі пухирці</a:t>
            </a:r>
            <a:endParaRPr lang="uk-UA" sz="1600" dirty="0">
              <a:solidFill>
                <a:schemeClr val="tx1"/>
              </a:solidFill>
            </a:endParaRPr>
          </a:p>
        </p:txBody>
      </p:sp>
      <p:cxnSp>
        <p:nvCxnSpPr>
          <p:cNvPr id="51" name="Пряма зі стрілкою 50"/>
          <p:cNvCxnSpPr>
            <a:stCxn id="47" idx="3"/>
            <a:endCxn id="48" idx="1"/>
          </p:cNvCxnSpPr>
          <p:nvPr/>
        </p:nvCxnSpPr>
        <p:spPr>
          <a:xfrm>
            <a:off x="2194592" y="3068960"/>
            <a:ext cx="1369296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3" name="Пряма зі стрілкою 52"/>
          <p:cNvCxnSpPr>
            <a:stCxn id="48" idx="3"/>
            <a:endCxn id="49" idx="1"/>
          </p:cNvCxnSpPr>
          <p:nvPr/>
        </p:nvCxnSpPr>
        <p:spPr>
          <a:xfrm flipV="1">
            <a:off x="5364088" y="3068960"/>
            <a:ext cx="117576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055" name="Пряма зі стрілкою 2054"/>
          <p:cNvCxnSpPr>
            <a:stCxn id="49" idx="3"/>
          </p:cNvCxnSpPr>
          <p:nvPr/>
        </p:nvCxnSpPr>
        <p:spPr>
          <a:xfrm>
            <a:off x="7908005" y="3068960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057" name="Пряма зі стрілкою 2056"/>
          <p:cNvCxnSpPr>
            <a:endCxn id="2058" idx="1"/>
          </p:cNvCxnSpPr>
          <p:nvPr/>
        </p:nvCxnSpPr>
        <p:spPr>
          <a:xfrm>
            <a:off x="582356" y="4077072"/>
            <a:ext cx="60817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058" name="Прямокутник 2057"/>
          <p:cNvSpPr/>
          <p:nvPr/>
        </p:nvSpPr>
        <p:spPr>
          <a:xfrm>
            <a:off x="1190531" y="3789040"/>
            <a:ext cx="1427011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 smtClean="0">
                <a:solidFill>
                  <a:schemeClr val="tx1"/>
                </a:solidFill>
              </a:rPr>
              <a:t>5  легеневі капіляри</a:t>
            </a:r>
            <a:endParaRPr lang="uk-UA" sz="1600" dirty="0">
              <a:solidFill>
                <a:schemeClr val="tx1"/>
              </a:solidFill>
            </a:endParaRPr>
          </a:p>
        </p:txBody>
      </p:sp>
      <p:sp>
        <p:nvSpPr>
          <p:cNvPr id="2059" name="Прямокутник 2058"/>
          <p:cNvSpPr/>
          <p:nvPr/>
        </p:nvSpPr>
        <p:spPr>
          <a:xfrm>
            <a:off x="4092204" y="3789040"/>
            <a:ext cx="1415899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 smtClean="0">
                <a:solidFill>
                  <a:schemeClr val="tx1"/>
                </a:solidFill>
              </a:rPr>
              <a:t>7  легеневі вени</a:t>
            </a:r>
            <a:endParaRPr lang="uk-UA" sz="1600" dirty="0">
              <a:solidFill>
                <a:schemeClr val="tx1"/>
              </a:solidFill>
            </a:endParaRPr>
          </a:p>
        </p:txBody>
      </p:sp>
      <p:cxnSp>
        <p:nvCxnSpPr>
          <p:cNvPr id="2061" name="Пряма зі стрілкою 2060"/>
          <p:cNvCxnSpPr>
            <a:stCxn id="2058" idx="3"/>
            <a:endCxn id="2059" idx="1"/>
          </p:cNvCxnSpPr>
          <p:nvPr/>
        </p:nvCxnSpPr>
        <p:spPr>
          <a:xfrm>
            <a:off x="2617542" y="4077072"/>
            <a:ext cx="147466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062" name="Прямокутник 2061"/>
          <p:cNvSpPr/>
          <p:nvPr/>
        </p:nvSpPr>
        <p:spPr>
          <a:xfrm>
            <a:off x="6614679" y="3789040"/>
            <a:ext cx="136815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 smtClean="0">
                <a:solidFill>
                  <a:schemeClr val="tx1"/>
                </a:solidFill>
              </a:rPr>
              <a:t>8   правий шлуночок</a:t>
            </a:r>
            <a:endParaRPr lang="uk-UA" sz="1600" dirty="0">
              <a:solidFill>
                <a:schemeClr val="tx1"/>
              </a:solidFill>
            </a:endParaRPr>
          </a:p>
        </p:txBody>
      </p:sp>
      <p:cxnSp>
        <p:nvCxnSpPr>
          <p:cNvPr id="2064" name="Пряма зі стрілкою 2063"/>
          <p:cNvCxnSpPr>
            <a:stCxn id="2059" idx="3"/>
            <a:endCxn id="2062" idx="1"/>
          </p:cNvCxnSpPr>
          <p:nvPr/>
        </p:nvCxnSpPr>
        <p:spPr>
          <a:xfrm>
            <a:off x="5508103" y="4077072"/>
            <a:ext cx="110657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079" name="Прямокутник 2078"/>
          <p:cNvSpPr/>
          <p:nvPr/>
        </p:nvSpPr>
        <p:spPr>
          <a:xfrm>
            <a:off x="2194592" y="2776571"/>
            <a:ext cx="13692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dirty="0" smtClean="0"/>
              <a:t>2 артеріальна кров </a:t>
            </a:r>
            <a:endParaRPr lang="uk-UA" sz="1600" dirty="0"/>
          </a:p>
        </p:txBody>
      </p:sp>
      <p:sp>
        <p:nvSpPr>
          <p:cNvPr id="99" name="Прямокутник 98"/>
          <p:cNvSpPr/>
          <p:nvPr/>
        </p:nvSpPr>
        <p:spPr>
          <a:xfrm>
            <a:off x="2623547" y="3780329"/>
            <a:ext cx="14686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dirty="0"/>
              <a:t>6</a:t>
            </a:r>
            <a:r>
              <a:rPr lang="uk-UA" sz="1600" dirty="0" smtClean="0"/>
              <a:t>  венозна</a:t>
            </a:r>
          </a:p>
          <a:p>
            <a:pPr algn="ctr"/>
            <a:r>
              <a:rPr lang="uk-UA" sz="1600" dirty="0" smtClean="0"/>
              <a:t> кров </a:t>
            </a:r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xmlns="" val="589512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Станція </a:t>
            </a:r>
            <a:r>
              <a:rPr lang="uk-UA" b="1" dirty="0" err="1"/>
              <a:t>„Діагностична</a:t>
            </a:r>
            <a:r>
              <a:rPr lang="uk-UA" b="1" dirty="0"/>
              <a:t>”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uk-UA" sz="2400" dirty="0" smtClean="0"/>
              <a:t>Встановити правильний діагноз, виявити причини </a:t>
            </a:r>
            <a:r>
              <a:rPr lang="uk-UA" sz="2400" dirty="0"/>
              <a:t>порушення серцево-судинної діяльності й </a:t>
            </a:r>
            <a:r>
              <a:rPr lang="uk-UA" sz="2400" dirty="0" smtClean="0"/>
              <a:t>визначити профілактичні заходи, </a:t>
            </a:r>
            <a:r>
              <a:rPr lang="uk-UA" sz="2400" dirty="0"/>
              <a:t>які запобігають розвитку таких </a:t>
            </a:r>
            <a:r>
              <a:rPr lang="uk-UA" sz="2400" dirty="0" err="1" smtClean="0"/>
              <a:t>захворюван</a:t>
            </a:r>
            <a:endParaRPr lang="uk-UA" sz="2400" dirty="0" smtClean="0"/>
          </a:p>
          <a:p>
            <a:pPr marL="0" indent="0">
              <a:buNone/>
            </a:pPr>
            <a:r>
              <a:rPr lang="uk-UA" sz="2400" dirty="0" smtClean="0"/>
              <a:t>                                  1</a:t>
            </a:r>
            <a:r>
              <a:rPr lang="uk-UA" sz="2400" dirty="0"/>
              <a:t>. </a:t>
            </a:r>
            <a:r>
              <a:rPr lang="uk-UA" sz="2400" dirty="0" smtClean="0"/>
              <a:t>Атеросклероз.</a:t>
            </a:r>
          </a:p>
          <a:p>
            <a:pPr marL="0" indent="0">
              <a:buNone/>
            </a:pPr>
            <a:r>
              <a:rPr lang="uk-UA" sz="2400" dirty="0" smtClean="0"/>
              <a:t>                                  2</a:t>
            </a:r>
            <a:r>
              <a:rPr lang="uk-UA" sz="2400" dirty="0"/>
              <a:t>. </a:t>
            </a:r>
            <a:r>
              <a:rPr lang="uk-UA" sz="2400" dirty="0" smtClean="0"/>
              <a:t>Інфаркт.</a:t>
            </a:r>
          </a:p>
          <a:p>
            <a:pPr marL="0" indent="0">
              <a:buNone/>
            </a:pPr>
            <a:r>
              <a:rPr lang="uk-UA" sz="2400" dirty="0" smtClean="0"/>
              <a:t>                                  3</a:t>
            </a:r>
            <a:r>
              <a:rPr lang="uk-UA" sz="2400" dirty="0"/>
              <a:t>. Дистонія.</a:t>
            </a:r>
          </a:p>
          <a:p>
            <a:pPr marL="0" indent="0">
              <a:buNone/>
            </a:pPr>
            <a:r>
              <a:rPr lang="uk-UA" sz="2400" dirty="0" smtClean="0"/>
              <a:t>                                  4</a:t>
            </a:r>
            <a:r>
              <a:rPr lang="uk-UA" sz="2400" dirty="0"/>
              <a:t>. Аритмія.</a:t>
            </a:r>
          </a:p>
          <a:p>
            <a:pPr marL="0" indent="0">
              <a:buNone/>
            </a:pPr>
            <a:r>
              <a:rPr lang="uk-UA" sz="2400" dirty="0" smtClean="0"/>
              <a:t>                                  5</a:t>
            </a:r>
            <a:r>
              <a:rPr lang="uk-UA" sz="2400" dirty="0"/>
              <a:t>. Тромбофлебіт.</a:t>
            </a:r>
          </a:p>
          <a:p>
            <a:pPr marL="0" indent="0">
              <a:buNone/>
            </a:pPr>
            <a:r>
              <a:rPr lang="uk-UA" sz="2400" dirty="0" smtClean="0"/>
              <a:t>                                  6</a:t>
            </a:r>
            <a:r>
              <a:rPr lang="uk-UA" sz="2400" dirty="0"/>
              <a:t>. Інсульт.</a:t>
            </a:r>
          </a:p>
          <a:p>
            <a:pPr marL="0" indent="0">
              <a:buNone/>
            </a:pPr>
            <a:r>
              <a:rPr lang="uk-UA" sz="2400" dirty="0" smtClean="0"/>
              <a:t>                                  7</a:t>
            </a:r>
            <a:r>
              <a:rPr lang="uk-UA" sz="2400" dirty="0"/>
              <a:t>. </a:t>
            </a:r>
            <a:r>
              <a:rPr lang="uk-UA" sz="2400" dirty="0" smtClean="0"/>
              <a:t>Гіпотонія.</a:t>
            </a:r>
          </a:p>
          <a:p>
            <a:pPr marL="0" indent="0">
              <a:buNone/>
            </a:pPr>
            <a:r>
              <a:rPr lang="uk-UA" sz="2400" dirty="0" smtClean="0"/>
              <a:t>                                  8</a:t>
            </a:r>
            <a:r>
              <a:rPr lang="uk-UA" sz="2400" dirty="0"/>
              <a:t>. </a:t>
            </a:r>
            <a:r>
              <a:rPr lang="uk-UA" sz="2400" dirty="0" smtClean="0"/>
              <a:t>Гіпертонія.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xmlns="" val="132570739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Станція </a:t>
            </a:r>
            <a:r>
              <a:rPr lang="uk-UA" b="1" dirty="0" err="1"/>
              <a:t>„Швидка</a:t>
            </a:r>
            <a:r>
              <a:rPr lang="uk-UA" b="1" dirty="0"/>
              <a:t> допомога”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1684784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 smtClean="0"/>
              <a:t>Демонстрування командами вмінь </a:t>
            </a:r>
            <a:r>
              <a:rPr lang="uk-UA" dirty="0"/>
              <a:t>зупиняти кровотечі різних типів </a:t>
            </a:r>
          </a:p>
        </p:txBody>
      </p:sp>
    </p:spTree>
    <p:extLst>
      <p:ext uri="{BB962C8B-B14F-4D97-AF65-F5344CB8AC3E}">
        <p14:creationId xmlns:p14="http://schemas.microsoft.com/office/powerpoint/2010/main" xmlns="" val="370375550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578</Words>
  <Application>Microsoft Office PowerPoint</Application>
  <PresentationFormat>Екран (4:3)</PresentationFormat>
  <Paragraphs>76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слайдів</vt:lpstr>
      </vt:variant>
      <vt:variant>
        <vt:i4>11</vt:i4>
      </vt:variant>
    </vt:vector>
  </HeadingPairs>
  <TitlesOfParts>
    <vt:vector size="13" baseType="lpstr">
      <vt:lpstr>Тема Office</vt:lpstr>
      <vt:lpstr>Оформление по умолчанию</vt:lpstr>
      <vt:lpstr>Мандрівка «Річкою життя»</vt:lpstr>
      <vt:lpstr>Тема. Кровообіг і лімфообіг </vt:lpstr>
      <vt:lpstr>Перевірка „багажу”</vt:lpstr>
      <vt:lpstr>Станція „Анатомічна”</vt:lpstr>
      <vt:lpstr>Слайд 5</vt:lpstr>
      <vt:lpstr>Станція „Фізіологічна”</vt:lpstr>
      <vt:lpstr>Станція „Фізіологічна”</vt:lpstr>
      <vt:lpstr>Станція „Діагностична”</vt:lpstr>
      <vt:lpstr>Станція „Швидка допомога”</vt:lpstr>
      <vt:lpstr>Станція „Термінологічна”</vt:lpstr>
      <vt:lpstr>Закріплення вивченого матеріалу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Мандрівка «Річкою життя»</dc:title>
  <dc:creator>Sara Yasmeen (Wipro Technologies)</dc:creator>
  <cp:lastModifiedBy>PC</cp:lastModifiedBy>
  <cp:revision>11</cp:revision>
  <dcterms:created xsi:type="dcterms:W3CDTF">2010-02-23T11:30:32Z</dcterms:created>
  <dcterms:modified xsi:type="dcterms:W3CDTF">2017-01-24T10:29:19Z</dcterms:modified>
</cp:coreProperties>
</file>