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4" r:id="rId4"/>
    <p:sldId id="289" r:id="rId5"/>
    <p:sldId id="266" r:id="rId6"/>
    <p:sldId id="274" r:id="rId7"/>
    <p:sldId id="272" r:id="rId8"/>
    <p:sldId id="273" r:id="rId9"/>
    <p:sldId id="265" r:id="rId10"/>
    <p:sldId id="271" r:id="rId11"/>
    <p:sldId id="275" r:id="rId12"/>
    <p:sldId id="276" r:id="rId13"/>
    <p:sldId id="267" r:id="rId14"/>
    <p:sldId id="277" r:id="rId15"/>
    <p:sldId id="278" r:id="rId16"/>
    <p:sldId id="279" r:id="rId17"/>
    <p:sldId id="268" r:id="rId18"/>
    <p:sldId id="280" r:id="rId19"/>
    <p:sldId id="281" r:id="rId20"/>
    <p:sldId id="282" r:id="rId21"/>
    <p:sldId id="283" r:id="rId22"/>
    <p:sldId id="284" r:id="rId23"/>
    <p:sldId id="285" r:id="rId24"/>
    <p:sldId id="288" r:id="rId25"/>
    <p:sldId id="286"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6600"/>
    <a:srgbClr val="FFFF66"/>
    <a:srgbClr val="006666"/>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47" d="100"/>
          <a:sy n="47" d="100"/>
        </p:scale>
        <p:origin x="-70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9"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6"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5" y="2733709"/>
            <a:ext cx="8144135" cy="1373070"/>
          </a:xfrm>
        </p:spPr>
        <p:txBody>
          <a:bodyPr anchor="b">
            <a:noAutofit/>
          </a:bodyPr>
          <a:lstStyle>
            <a:lvl1pPr algn="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680325" y="4394045"/>
            <a:ext cx="8144135" cy="1117687"/>
          </a:xfrm>
        </p:spPr>
        <p:txBody>
          <a:bodyPr>
            <a:normAutofit/>
          </a:bodyPr>
          <a:lstStyle>
            <a:lvl1pPr marL="0" indent="0" algn="r">
              <a:buNone/>
              <a:defRPr sz="2000"/>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7"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5929622"/>
            <a:ext cx="1602997" cy="144270"/>
          </a:xfrm>
          <a:prstGeom prst="rect">
            <a:avLst/>
          </a:prstGeom>
        </p:spPr>
      </p:pic>
      <p:sp>
        <p:nvSpPr>
          <p:cNvPr id="10" name="Rectangle 9"/>
          <p:cNvSpPr/>
          <p:nvPr/>
        </p:nvSpPr>
        <p:spPr>
          <a:xfrm>
            <a:off x="3"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5" y="4711622"/>
            <a:ext cx="9613859" cy="453051"/>
          </a:xfrm>
        </p:spPr>
        <p:txBody>
          <a:bodyPr anchor="b">
            <a:normAutofit/>
          </a:bodyPr>
          <a:lstStyle>
            <a:lvl1pPr>
              <a:defRPr sz="24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80325" y="609603"/>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0322" y="5169589"/>
            <a:ext cx="9613863" cy="622971"/>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46C117F-5CCF-4837-BE5F-2B92066CAFAF}" type="datetimeFigureOut">
              <a:rPr lang="en-US" dirty="0"/>
              <a:t>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9" y="47113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5929622"/>
            <a:ext cx="1602997" cy="144270"/>
          </a:xfrm>
          <a:prstGeom prst="rect">
            <a:avLst/>
          </a:prstGeom>
        </p:spPr>
      </p:pic>
      <p:sp>
        <p:nvSpPr>
          <p:cNvPr id="10" name="Rectangle 9"/>
          <p:cNvSpPr/>
          <p:nvPr/>
        </p:nvSpPr>
        <p:spPr>
          <a:xfrm>
            <a:off x="3"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609597"/>
            <a:ext cx="9613859" cy="3592750"/>
          </a:xfrm>
        </p:spPr>
        <p:txBody>
          <a:bodyPr anchor="ctr"/>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0325" y="4711621"/>
            <a:ext cx="9613859" cy="1090789"/>
          </a:xfrm>
        </p:spPr>
        <p:txBody>
          <a:bodyPr anchor="ct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84EB90BD-B6CE-46B7-997F-7313B992CCDC}" type="datetimeFigureOut">
              <a:rPr lang="en-US" dirty="0"/>
              <a:t>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9" y="4711621"/>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5929622"/>
            <a:ext cx="1602997" cy="144270"/>
          </a:xfrm>
          <a:prstGeom prst="rect">
            <a:avLst/>
          </a:prstGeom>
        </p:spPr>
      </p:pic>
      <p:sp>
        <p:nvSpPr>
          <p:cNvPr id="14" name="Rectangle 13"/>
          <p:cNvSpPr/>
          <p:nvPr/>
        </p:nvSpPr>
        <p:spPr>
          <a:xfrm>
            <a:off x="3"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8"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604"/>
            <a:ext cx="8718877" cy="3036061"/>
          </a:xfrm>
        </p:spPr>
        <p:txBody>
          <a:bodyPr anchor="ctr"/>
          <a:lstStyle>
            <a:lvl1pPr>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402289" y="3653379"/>
            <a:ext cx="8156579" cy="548968"/>
          </a:xfrm>
        </p:spPr>
        <p:txBody>
          <a:bodyPr anchor="t">
            <a:normAutofit/>
          </a:bodyPr>
          <a:lstStyle>
            <a:lvl1pPr marL="0" indent="0">
              <a:buNone/>
              <a:defRPr sz="14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680325" y="4711621"/>
            <a:ext cx="9613859" cy="1090789"/>
          </a:xfrm>
        </p:spPr>
        <p:txBody>
          <a:bodyPr anchor="ctr">
            <a:normAutofit/>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CDB9D11F-B188-461D-B23F-39381795C052}" type="datetimeFigureOut">
              <a:rPr lang="en-US" dirty="0"/>
              <a:t>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9" y="4709931"/>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5929622"/>
            <a:ext cx="1602997" cy="144270"/>
          </a:xfrm>
          <a:prstGeom prst="rect">
            <a:avLst/>
          </a:prstGeom>
        </p:spPr>
      </p:pic>
      <p:sp>
        <p:nvSpPr>
          <p:cNvPr id="11" name="Rectangle 10"/>
          <p:cNvSpPr/>
          <p:nvPr/>
        </p:nvSpPr>
        <p:spPr>
          <a:xfrm>
            <a:off x="3"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8"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21"/>
            <a:ext cx="9613863" cy="588535"/>
          </a:xfrm>
        </p:spPr>
        <p:txBody>
          <a:bodyPr anchor="b"/>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0323" y="5300155"/>
            <a:ext cx="9613863" cy="502255"/>
          </a:xfrm>
        </p:spPr>
        <p:txBody>
          <a:bodyPr anchor="t"/>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52E6D8D9-55A2-4063-B0F3-121F44549695}" type="datetimeFigureOut">
              <a:rPr lang="en-US" dirty="0"/>
              <a:t>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9" y="4709931"/>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16" name="Rectangle 15"/>
          <p:cNvSpPr/>
          <p:nvPr/>
        </p:nvSpPr>
        <p:spPr>
          <a:xfrm>
            <a:off x="3"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3" y="753228"/>
            <a:ext cx="9624960" cy="1080938"/>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660945" y="2336873"/>
            <a:ext cx="3070035" cy="576262"/>
          </a:xfrm>
        </p:spPr>
        <p:txBody>
          <a:bodyPr anchor="b">
            <a:noAutofit/>
          </a:bodyPr>
          <a:lstStyle>
            <a:lvl1pPr marL="0" indent="0">
              <a:buNone/>
              <a:defRPr sz="2400" b="0">
                <a:solidFill>
                  <a:schemeClr val="tx1"/>
                </a:solidFill>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680325" y="3022679"/>
            <a:ext cx="3049703" cy="2913513"/>
          </a:xfrm>
        </p:spPr>
        <p:txBody>
          <a:bodyPr anchor="t">
            <a:normAutofit/>
          </a:bodyPr>
          <a:lstStyle>
            <a:lvl1pPr marL="0" indent="0">
              <a:buNone/>
              <a:defRPr sz="1400"/>
            </a:lvl1pPr>
            <a:lvl2pPr marL="457167" indent="0">
              <a:buNone/>
              <a:defRPr sz="1200"/>
            </a:lvl2pPr>
            <a:lvl3pPr marL="914332" indent="0">
              <a:buNone/>
              <a:defRPr sz="10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3945471" y="3022679"/>
            <a:ext cx="3063240" cy="2913513"/>
          </a:xfrm>
        </p:spPr>
        <p:txBody>
          <a:bodyPr anchor="t">
            <a:normAutofit/>
          </a:bodyPr>
          <a:lstStyle>
            <a:lvl1pPr marL="0" indent="0">
              <a:buNone/>
              <a:defRPr sz="1400"/>
            </a:lvl1pPr>
            <a:lvl2pPr marL="457167" indent="0">
              <a:buNone/>
              <a:defRPr sz="1200"/>
            </a:lvl2pPr>
            <a:lvl3pPr marL="914332" indent="0">
              <a:buNone/>
              <a:defRPr sz="10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224160" y="2336873"/>
            <a:ext cx="3070025" cy="576262"/>
          </a:xfrm>
        </p:spPr>
        <p:txBody>
          <a:bodyPr anchor="b">
            <a:noAutofit/>
          </a:bodyPr>
          <a:lstStyle>
            <a:lvl1pPr marL="0" indent="0">
              <a:buNone/>
              <a:defRPr sz="2400" b="0">
                <a:solidFill>
                  <a:schemeClr val="tx1"/>
                </a:solidFill>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224160" y="3022679"/>
            <a:ext cx="3070025" cy="2913513"/>
          </a:xfrm>
        </p:spPr>
        <p:txBody>
          <a:bodyPr anchor="t">
            <a:normAutofit/>
          </a:bodyPr>
          <a:lstStyle>
            <a:lvl1pPr marL="0" indent="0">
              <a:buNone/>
              <a:defRPr sz="1400"/>
            </a:lvl1pPr>
            <a:lvl2pPr marL="457167" indent="0">
              <a:buNone/>
              <a:defRPr sz="1200"/>
            </a:lvl2pPr>
            <a:lvl3pPr marL="914332" indent="0">
              <a:buNone/>
              <a:defRPr sz="10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D4B24536-994D-4021-A283-9F449C0DB509}" type="datetimeFigureOut">
              <a:rPr lang="en-US" dirty="0"/>
              <a:t>1/21/2017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17" name="Rectangle 16"/>
          <p:cNvSpPr/>
          <p:nvPr/>
        </p:nvSpPr>
        <p:spPr>
          <a:xfrm>
            <a:off x="3"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3" y="753228"/>
            <a:ext cx="9613860" cy="1080938"/>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680322" y="4297503"/>
            <a:ext cx="3049705" cy="576262"/>
          </a:xfrm>
        </p:spPr>
        <p:txBody>
          <a:bodyPr anchor="b">
            <a:noAutofit/>
          </a:bodyPr>
          <a:lstStyle>
            <a:lvl1pPr marL="0" indent="0">
              <a:buNone/>
              <a:defRPr sz="2400" b="0">
                <a:solidFill>
                  <a:schemeClr val="tx1"/>
                </a:solidFill>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680322"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167" indent="0">
              <a:buNone/>
              <a:defRPr sz="1600"/>
            </a:lvl2pPr>
            <a:lvl3pPr marL="914332" indent="0">
              <a:buNone/>
              <a:defRPr sz="1600"/>
            </a:lvl3pPr>
            <a:lvl4pPr marL="1371498" indent="0">
              <a:buNone/>
              <a:defRPr sz="1600"/>
            </a:lvl4pPr>
            <a:lvl5pPr marL="1828664" indent="0">
              <a:buNone/>
              <a:defRPr sz="1600"/>
            </a:lvl5pPr>
            <a:lvl6pPr marL="2285830" indent="0">
              <a:buNone/>
              <a:defRPr sz="1600"/>
            </a:lvl6pPr>
            <a:lvl7pPr marL="2742994" indent="0">
              <a:buNone/>
              <a:defRPr sz="1600"/>
            </a:lvl7pPr>
            <a:lvl8pPr marL="3200160" indent="0">
              <a:buNone/>
              <a:defRPr sz="1600"/>
            </a:lvl8pPr>
            <a:lvl9pPr marL="3657327"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680322" y="4873765"/>
            <a:ext cx="3049705" cy="1062422"/>
          </a:xfrm>
        </p:spPr>
        <p:txBody>
          <a:bodyPr anchor="t">
            <a:normAutofit/>
          </a:bodyPr>
          <a:lstStyle>
            <a:lvl1pPr marL="0" indent="0">
              <a:buNone/>
              <a:defRPr sz="1400"/>
            </a:lvl1pPr>
            <a:lvl2pPr marL="457167" indent="0">
              <a:buNone/>
              <a:defRPr sz="1200"/>
            </a:lvl2pPr>
            <a:lvl3pPr marL="914332" indent="0">
              <a:buNone/>
              <a:defRPr sz="10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3945471"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167" indent="0">
              <a:buNone/>
              <a:defRPr sz="1600"/>
            </a:lvl2pPr>
            <a:lvl3pPr marL="914332" indent="0">
              <a:buNone/>
              <a:defRPr sz="1600"/>
            </a:lvl3pPr>
            <a:lvl4pPr marL="1371498" indent="0">
              <a:buNone/>
              <a:defRPr sz="1600"/>
            </a:lvl4pPr>
            <a:lvl5pPr marL="1828664" indent="0">
              <a:buNone/>
              <a:defRPr sz="1600"/>
            </a:lvl5pPr>
            <a:lvl6pPr marL="2285830" indent="0">
              <a:buNone/>
              <a:defRPr sz="1600"/>
            </a:lvl6pPr>
            <a:lvl7pPr marL="2742994" indent="0">
              <a:buNone/>
              <a:defRPr sz="1600"/>
            </a:lvl7pPr>
            <a:lvl8pPr marL="3200160" indent="0">
              <a:buNone/>
              <a:defRPr sz="1600"/>
            </a:lvl8pPr>
            <a:lvl9pPr marL="3657327"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3944121" y="4873764"/>
            <a:ext cx="3067297" cy="1062422"/>
          </a:xfrm>
        </p:spPr>
        <p:txBody>
          <a:bodyPr anchor="t">
            <a:normAutofit/>
          </a:bodyPr>
          <a:lstStyle>
            <a:lvl1pPr marL="0" indent="0">
              <a:buNone/>
              <a:defRPr sz="1400"/>
            </a:lvl1pPr>
            <a:lvl2pPr marL="457167" indent="0">
              <a:buNone/>
              <a:defRPr sz="1200"/>
            </a:lvl2pPr>
            <a:lvl3pPr marL="914332" indent="0">
              <a:buNone/>
              <a:defRPr sz="10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230682" y="4297503"/>
            <a:ext cx="3063505" cy="576262"/>
          </a:xfrm>
        </p:spPr>
        <p:txBody>
          <a:bodyPr anchor="b">
            <a:noAutofit/>
          </a:bodyPr>
          <a:lstStyle>
            <a:lvl1pPr marL="0" indent="0">
              <a:buNone/>
              <a:defRPr sz="2400" b="0">
                <a:solidFill>
                  <a:schemeClr val="tx1"/>
                </a:solidFill>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230681"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167" indent="0">
              <a:buNone/>
              <a:defRPr sz="1600"/>
            </a:lvl2pPr>
            <a:lvl3pPr marL="914332" indent="0">
              <a:buNone/>
              <a:defRPr sz="1600"/>
            </a:lvl3pPr>
            <a:lvl4pPr marL="1371498" indent="0">
              <a:buNone/>
              <a:defRPr sz="1600"/>
            </a:lvl4pPr>
            <a:lvl5pPr marL="1828664" indent="0">
              <a:buNone/>
              <a:defRPr sz="1600"/>
            </a:lvl5pPr>
            <a:lvl6pPr marL="2285830" indent="0">
              <a:buNone/>
              <a:defRPr sz="1600"/>
            </a:lvl6pPr>
            <a:lvl7pPr marL="2742994" indent="0">
              <a:buNone/>
              <a:defRPr sz="1600"/>
            </a:lvl7pPr>
            <a:lvl8pPr marL="3200160" indent="0">
              <a:buNone/>
              <a:defRPr sz="1600"/>
            </a:lvl8pPr>
            <a:lvl9pPr marL="3657327"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167" indent="0">
              <a:buNone/>
              <a:defRPr sz="1200"/>
            </a:lvl2pPr>
            <a:lvl3pPr marL="914332" indent="0">
              <a:buNone/>
              <a:defRPr sz="10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3CBBBB78-C96F-47B7-AB17-D852CA960AC9}" type="datetimeFigureOut">
              <a:rPr lang="en-US" dirty="0"/>
              <a:t>1/21/2017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9" name="Rectangle 8"/>
          <p:cNvSpPr/>
          <p:nvPr/>
        </p:nvSpPr>
        <p:spPr>
          <a:xfrm>
            <a:off x="3"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rot="5400000">
            <a:off x="8116207" y="1869400"/>
            <a:ext cx="5106988" cy="1368199"/>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6" y="5372408"/>
            <a:ext cx="1602997" cy="1368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3" y="609597"/>
            <a:ext cx="1073803" cy="435376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0322" y="609603"/>
            <a:ext cx="8870004" cy="532658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6807125" y="5936193"/>
            <a:ext cx="2743200" cy="365125"/>
          </a:xfrm>
        </p:spPr>
        <p:txBody>
          <a:bodyPr/>
          <a:lstStyle/>
          <a:p>
            <a:fld id="{6178E61D-D431-422C-9764-11DAFE33AB63}" type="datetimeFigureOut">
              <a:rPr lang="en-US" dirty="0"/>
              <a:t>1/21/2017</a:t>
            </a:fld>
            <a:endParaRPr lang="en-US" dirty="0"/>
          </a:p>
        </p:txBody>
      </p:sp>
      <p:sp>
        <p:nvSpPr>
          <p:cNvPr id="5" name="Footer Placeholder 4"/>
          <p:cNvSpPr>
            <a:spLocks noGrp="1"/>
          </p:cNvSpPr>
          <p:nvPr>
            <p:ph type="ftr" sz="quarter" idx="11"/>
          </p:nvPr>
        </p:nvSpPr>
        <p:spPr>
          <a:xfrm>
            <a:off x="680324" y="5936194"/>
            <a:ext cx="6126805" cy="365125"/>
          </a:xfrm>
        </p:spPr>
        <p:txBody>
          <a:bodyPr/>
          <a:lstStyle/>
          <a:p>
            <a:endParaRPr lang="en-US" dirty="0"/>
          </a:p>
        </p:txBody>
      </p:sp>
      <p:sp>
        <p:nvSpPr>
          <p:cNvPr id="6" name="Slide Number Placeholder 5"/>
          <p:cNvSpPr>
            <a:spLocks noGrp="1"/>
          </p:cNvSpPr>
          <p:nvPr>
            <p:ph type="sldNum" sz="quarter" idx="12"/>
          </p:nvPr>
        </p:nvSpPr>
        <p:spPr>
          <a:xfrm>
            <a:off x="10097554" y="5398639"/>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17" name="Rectangle 16"/>
          <p:cNvSpPr/>
          <p:nvPr/>
        </p:nvSpPr>
        <p:spPr>
          <a:xfrm>
            <a:off x="3"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8"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2869895"/>
            <a:ext cx="9613860" cy="1090788"/>
          </a:xfrm>
        </p:spPr>
        <p:txBody>
          <a:bodyPr anchor="ctr">
            <a:normAutofit/>
          </a:bodyPr>
          <a:lstStyle>
            <a:lvl1pPr algn="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680323" y="4232177"/>
            <a:ext cx="9613860" cy="1704017"/>
          </a:xfrm>
        </p:spPr>
        <p:txBody>
          <a:bodyPr>
            <a:normAutofit/>
          </a:bodyPr>
          <a:lstStyle>
            <a:lvl1pPr marL="0" indent="0" algn="r">
              <a:buNone/>
              <a:defRPr sz="2000">
                <a:solidFill>
                  <a:schemeClr val="tx1">
                    <a:tint val="75000"/>
                  </a:schemeClr>
                </a:solidFill>
              </a:defRPr>
            </a:lvl1pPr>
            <a:lvl2pPr marL="457167" indent="0">
              <a:buNone/>
              <a:defRPr sz="2000">
                <a:solidFill>
                  <a:schemeClr val="tx1">
                    <a:tint val="75000"/>
                  </a:schemeClr>
                </a:solidFill>
              </a:defRPr>
            </a:lvl2pPr>
            <a:lvl3pPr marL="914332" indent="0">
              <a:buNone/>
              <a:defRPr sz="1800">
                <a:solidFill>
                  <a:schemeClr val="tx1">
                    <a:tint val="75000"/>
                  </a:schemeClr>
                </a:solidFill>
              </a:defRPr>
            </a:lvl3pPr>
            <a:lvl4pPr marL="1371498" indent="0">
              <a:buNone/>
              <a:defRPr sz="1600">
                <a:solidFill>
                  <a:schemeClr val="tx1">
                    <a:tint val="75000"/>
                  </a:schemeClr>
                </a:solidFill>
              </a:defRPr>
            </a:lvl4pPr>
            <a:lvl5pPr marL="1828664" indent="0">
              <a:buNone/>
              <a:defRPr sz="1600">
                <a:solidFill>
                  <a:schemeClr val="tx1">
                    <a:tint val="75000"/>
                  </a:schemeClr>
                </a:solidFill>
              </a:defRPr>
            </a:lvl5pPr>
            <a:lvl6pPr marL="2285830" indent="0">
              <a:buNone/>
              <a:defRPr sz="1600">
                <a:solidFill>
                  <a:schemeClr val="tx1">
                    <a:tint val="75000"/>
                  </a:schemeClr>
                </a:solidFill>
              </a:defRPr>
            </a:lvl6pPr>
            <a:lvl7pPr marL="2742994" indent="0">
              <a:buNone/>
              <a:defRPr sz="1600">
                <a:solidFill>
                  <a:schemeClr val="tx1">
                    <a:tint val="75000"/>
                  </a:schemeClr>
                </a:solidFill>
              </a:defRPr>
            </a:lvl7pPr>
            <a:lvl8pPr marL="3200160" indent="0">
              <a:buNone/>
              <a:defRPr sz="1600">
                <a:solidFill>
                  <a:schemeClr val="tx1">
                    <a:tint val="75000"/>
                  </a:schemeClr>
                </a:solidFill>
              </a:defRPr>
            </a:lvl8pPr>
            <a:lvl9pPr marL="3657327"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0578ACC-22D6-47C1-A373-4FD133E34F3C}" type="datetimeFigureOut">
              <a:rPr lang="en-US" dirty="0"/>
              <a:t>1/21/2017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9" y="2869901"/>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10" name="Rectangle 9"/>
          <p:cNvSpPr/>
          <p:nvPr/>
        </p:nvSpPr>
        <p:spPr>
          <a:xfrm>
            <a:off x="3"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0323" y="2336873"/>
            <a:ext cx="4698359" cy="359931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594125" y="2336873"/>
            <a:ext cx="4700059" cy="359931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12" name="Rectangle 11"/>
          <p:cNvSpPr/>
          <p:nvPr/>
        </p:nvSpPr>
        <p:spPr>
          <a:xfrm>
            <a:off x="3"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35"/>
            <a:ext cx="9613863" cy="108093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906354" y="2336879"/>
            <a:ext cx="4472327" cy="693135"/>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0325" y="3030014"/>
            <a:ext cx="4698355" cy="29061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820155" y="2336873"/>
            <a:ext cx="4474028" cy="692076"/>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594125" y="3030014"/>
            <a:ext cx="4700059" cy="29061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1/21/2017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8" name="Rectangle 7"/>
          <p:cNvSpPr/>
          <p:nvPr/>
        </p:nvSpPr>
        <p:spPr>
          <a:xfrm>
            <a:off x="3"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1/21/2017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6" name="Rectangle 5"/>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1/21/2017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10" name="Rectangle 9"/>
          <p:cNvSpPr/>
          <p:nvPr/>
        </p:nvSpPr>
        <p:spPr>
          <a:xfrm>
            <a:off x="3"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a:xfrm>
            <a:off x="4685847" y="2336879"/>
            <a:ext cx="5608336" cy="35993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80325" y="2336878"/>
            <a:ext cx="3790079" cy="3599317"/>
          </a:xfrm>
        </p:spPr>
        <p:txBody>
          <a:bodyPr anchor="ct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331444B-B92B-4E27-8C94-BB93EAF5CB18}" type="datetimeFigureOut">
              <a:rPr lang="en-US" dirty="0"/>
              <a:t>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8" y="1971234"/>
            <a:ext cx="1602997" cy="144270"/>
          </a:xfrm>
          <a:prstGeom prst="rect">
            <a:avLst/>
          </a:prstGeom>
        </p:spPr>
      </p:pic>
      <p:sp>
        <p:nvSpPr>
          <p:cNvPr id="10" name="Rectangle 9"/>
          <p:cNvSpPr/>
          <p:nvPr/>
        </p:nvSpPr>
        <p:spPr>
          <a:xfrm>
            <a:off x="3"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8" y="753228"/>
            <a:ext cx="9613857" cy="1080938"/>
          </a:xfrm>
        </p:spPr>
        <p:txBody>
          <a:bodyPr anchor="ctr">
            <a:normAutofit/>
          </a:bodyPr>
          <a:lstStyle>
            <a:lvl1pPr>
              <a:defRPr sz="36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4868337"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0323" y="2336879"/>
            <a:ext cx="3876256" cy="3599315"/>
          </a:xfrm>
        </p:spPr>
        <p:txBody>
          <a:bodyPr anchor="ct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363EFA5E-FA76-400D-B3DC-F0BA90E6D107}" type="datetimeFigureOut">
              <a:rPr lang="en-US" dirty="0"/>
              <a:t>1/21/2017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4" y="753228"/>
            <a:ext cx="9613861" cy="108093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0324" y="2336873"/>
            <a:ext cx="9613861" cy="359931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550981" y="5936193"/>
            <a:ext cx="2743200" cy="365125"/>
          </a:xfrm>
          <a:prstGeom prst="rect">
            <a:avLst/>
          </a:prstGeom>
        </p:spPr>
        <p:txBody>
          <a:bodyPr vert="horz" lIns="91440" tIns="45720" rIns="91440" bIns="45720" rtlCol="0" anchor="ctr"/>
          <a:lstStyle>
            <a:lvl1pPr algn="r">
              <a:defRPr sz="1051">
                <a:solidFill>
                  <a:schemeClr val="tx1">
                    <a:tint val="75000"/>
                  </a:schemeClr>
                </a:solidFill>
              </a:defRPr>
            </a:lvl1pPr>
          </a:lstStyle>
          <a:p>
            <a:fld id="{9D6E9DEC-419B-4CC5-A080-3B06BD5A8291}" type="datetimeFigureOut">
              <a:rPr lang="en-US" dirty="0"/>
              <a:t>1/21/2017</a:t>
            </a:fld>
            <a:endParaRPr lang="en-US" dirty="0"/>
          </a:p>
        </p:txBody>
      </p:sp>
      <p:sp>
        <p:nvSpPr>
          <p:cNvPr id="5" name="Footer Placeholder 4"/>
          <p:cNvSpPr>
            <a:spLocks noGrp="1"/>
          </p:cNvSpPr>
          <p:nvPr>
            <p:ph type="ftr" sz="quarter" idx="3"/>
          </p:nvPr>
        </p:nvSpPr>
        <p:spPr>
          <a:xfrm>
            <a:off x="680323" y="5936194"/>
            <a:ext cx="6870660" cy="365125"/>
          </a:xfrm>
          <a:prstGeom prst="rect">
            <a:avLst/>
          </a:prstGeom>
        </p:spPr>
        <p:txBody>
          <a:bodyPr vert="horz" lIns="91440" tIns="45720" rIns="91440" bIns="45720" rtlCol="0" anchor="ctr"/>
          <a:lstStyle>
            <a:lvl1pPr algn="l">
              <a:defRPr sz="1051">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9" y="753233"/>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332"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0321" y="2679703"/>
            <a:ext cx="7688979" cy="1409700"/>
          </a:xfrm>
        </p:spPr>
        <p:txBody>
          <a:bodyPr/>
          <a:lstStyle/>
          <a:p>
            <a:r>
              <a:rPr lang="uk-UA" sz="9600">
                <a:solidFill>
                  <a:srgbClr val="FFC000"/>
                </a:solidFill>
              </a:rPr>
              <a:t>7 чудес світу</a:t>
            </a:r>
            <a:endParaRPr lang="ru-RU" sz="9600" dirty="0">
              <a:solidFill>
                <a:srgbClr val="FFC000"/>
              </a:solidFill>
            </a:endParaRPr>
          </a:p>
        </p:txBody>
      </p:sp>
      <p:sp>
        <p:nvSpPr>
          <p:cNvPr id="3" name="Подзаголовок 2"/>
          <p:cNvSpPr>
            <a:spLocks noGrp="1"/>
          </p:cNvSpPr>
          <p:nvPr>
            <p:ph type="subTitle" idx="1"/>
          </p:nvPr>
        </p:nvSpPr>
        <p:spPr>
          <a:xfrm>
            <a:off x="2933291" y="4630017"/>
            <a:ext cx="5979656" cy="1193961"/>
          </a:xfrm>
        </p:spPr>
        <p:txBody>
          <a:bodyPr>
            <a:normAutofit lnSpcReduction="10000"/>
          </a:bodyPr>
          <a:lstStyle/>
          <a:p>
            <a:r>
              <a:rPr lang="uk-UA" sz="4400" u="sng">
                <a:solidFill>
                  <a:schemeClr val="accent1">
                    <a:lumMod val="40000"/>
                    <a:lumOff val="60000"/>
                  </a:schemeClr>
                </a:solidFill>
              </a:rPr>
              <a:t>7 </a:t>
            </a:r>
            <a:r>
              <a:rPr lang="en-US" sz="4400" u="sng">
                <a:solidFill>
                  <a:schemeClr val="accent1">
                    <a:lumMod val="40000"/>
                    <a:lumOff val="60000"/>
                  </a:schemeClr>
                </a:solidFill>
                <a:latin typeface="Papyrus" panose="03070502060502030205" pitchFamily="66" charset="0"/>
              </a:rPr>
              <a:t>Wonders of the World</a:t>
            </a:r>
            <a:endParaRPr lang="en-US" sz="4400" u="sng" dirty="0">
              <a:solidFill>
                <a:schemeClr val="accent1">
                  <a:lumMod val="40000"/>
                  <a:lumOff val="60000"/>
                </a:schemeClr>
              </a:solidFill>
              <a:latin typeface="Papyrus" panose="03070502060502030205" pitchFamily="66" charset="0"/>
            </a:endParaRPr>
          </a:p>
        </p:txBody>
      </p:sp>
    </p:spTree>
    <p:extLst>
      <p:ext uri="{BB962C8B-B14F-4D97-AF65-F5344CB8AC3E}">
        <p14:creationId xmlns:p14="http://schemas.microsoft.com/office/powerpoint/2010/main" val="2466963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852" y="218303"/>
            <a:ext cx="3404056" cy="6365568"/>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71896" y="4681331"/>
            <a:ext cx="2635085" cy="1902543"/>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0265" y="3719763"/>
            <a:ext cx="3818815" cy="2864111"/>
          </a:xfrm>
          <a:prstGeom prst="rect">
            <a:avLst/>
          </a:prstGeom>
        </p:spPr>
      </p:pic>
      <p:pic>
        <p:nvPicPr>
          <p:cNvPr id="2" name="Рисунок 1"/>
          <p:cNvPicPr/>
          <p:nvPr/>
        </p:nvPicPr>
        <p:blipFill>
          <a:blip r:embed="rId5" cstate="print">
            <a:extLst>
              <a:ext uri="{28A0092B-C50C-407E-A947-70E740481C1C}">
                <a14:useLocalDpi xmlns:a14="http://schemas.microsoft.com/office/drawing/2010/main" val="0"/>
              </a:ext>
            </a:extLst>
          </a:blip>
          <a:stretch>
            <a:fillRect/>
          </a:stretch>
        </p:blipFill>
        <p:spPr>
          <a:xfrm>
            <a:off x="8344787" y="339217"/>
            <a:ext cx="3512916" cy="4030351"/>
          </a:xfrm>
          <a:prstGeom prst="rect">
            <a:avLst/>
          </a:prstGeom>
        </p:spPr>
      </p:pic>
      <p:pic>
        <p:nvPicPr>
          <p:cNvPr id="6" name="Рисунок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60777" y="339213"/>
            <a:ext cx="4326155" cy="2878859"/>
          </a:xfrm>
          <a:prstGeom prst="rect">
            <a:avLst/>
          </a:prstGeom>
        </p:spPr>
      </p:pic>
    </p:spTree>
    <p:extLst>
      <p:ext uri="{BB962C8B-B14F-4D97-AF65-F5344CB8AC3E}">
        <p14:creationId xmlns:p14="http://schemas.microsoft.com/office/powerpoint/2010/main" val="243074713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5400" b="1" u="sng" dirty="0">
                <a:solidFill>
                  <a:srgbClr val="FFC000"/>
                </a:solidFill>
                <a:latin typeface="Papyrus" panose="03070502060502030205" pitchFamily="66" charset="0"/>
              </a:rPr>
              <a:t>The Lighthouse of Alexandria</a:t>
            </a:r>
            <a:endParaRPr lang="ru-RU" sz="5400" b="1" u="sng" dirty="0">
              <a:solidFill>
                <a:srgbClr val="FFC00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0264" y="2270763"/>
            <a:ext cx="4286989" cy="4263172"/>
          </a:xfrm>
          <a:prstGeom prst="rect">
            <a:avLst/>
          </a:prstGeom>
        </p:spPr>
      </p:pic>
      <p:sp>
        <p:nvSpPr>
          <p:cNvPr id="6" name="Прямоугольник 5"/>
          <p:cNvSpPr/>
          <p:nvPr/>
        </p:nvSpPr>
        <p:spPr>
          <a:xfrm>
            <a:off x="6056673" y="3203310"/>
            <a:ext cx="5786283" cy="2862322"/>
          </a:xfrm>
          <a:prstGeom prst="rect">
            <a:avLst/>
          </a:prstGeom>
        </p:spPr>
        <p:txBody>
          <a:bodyPr wrap="square">
            <a:spAutoFit/>
          </a:bodyPr>
          <a:lstStyle/>
          <a:p>
            <a:r>
              <a:rPr lang="en-US" sz="3600" dirty="0">
                <a:solidFill>
                  <a:srgbClr val="FFC000"/>
                </a:solidFill>
                <a:latin typeface="Papyrus" panose="03070502060502030205" pitchFamily="66" charset="0"/>
              </a:rPr>
              <a:t>Built around 280 BC, the Lighthouse of Alexandria stood around 400 feet tall and was the tallest building in the world for centuries.</a:t>
            </a:r>
            <a:endParaRPr lang="ru-RU" sz="3600" dirty="0">
              <a:solidFill>
                <a:srgbClr val="FFC000"/>
              </a:solidFill>
            </a:endParaRPr>
          </a:p>
        </p:txBody>
      </p:sp>
    </p:spTree>
    <p:extLst>
      <p:ext uri="{BB962C8B-B14F-4D97-AF65-F5344CB8AC3E}">
        <p14:creationId xmlns:p14="http://schemas.microsoft.com/office/powerpoint/2010/main" val="2221123920"/>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4509" y="2227007"/>
            <a:ext cx="2995947" cy="440485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669" y="347030"/>
            <a:ext cx="5524655" cy="3529343"/>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6881" y="642153"/>
            <a:ext cx="3205079" cy="2160199"/>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66072" y="3260009"/>
            <a:ext cx="3505200" cy="3371851"/>
          </a:xfrm>
          <a:prstGeom prst="rect">
            <a:avLst/>
          </a:prstGeom>
        </p:spPr>
      </p:pic>
      <p:sp>
        <p:nvSpPr>
          <p:cNvPr id="9" name="AutoShape 6" descr="&amp;Rcy;&amp;iecy;&amp;zcy;&amp;ucy;&amp;lcy;&amp;softcy;&amp;tcy;&amp;acy;&amp;tcy; &amp;pcy;&amp;ocy;&amp;shcy;&amp;ucy;&amp;kcy;&amp;ucy; &amp;zcy;&amp;ocy;&amp;bcy;&amp;rcy;&amp;acy;&amp;zhcy;&amp;iecy;&amp;ncy;&amp;softcy; &amp;zcy;&amp;acy; &amp;zcy;&amp;acy;&amp;pcy;&amp;icy;&amp;tcy;&amp;ocy;&amp;mcy; &quot;The Lighthouse of Alexandria&quot;"/>
          <p:cNvSpPr>
            <a:spLocks noChangeAspect="1" noChangeArrowheads="1"/>
          </p:cNvSpPr>
          <p:nvPr/>
        </p:nvSpPr>
        <p:spPr bwMode="auto">
          <a:xfrm>
            <a:off x="155575" y="-1889125"/>
            <a:ext cx="5181600" cy="39433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Прямоугольник 9"/>
          <p:cNvSpPr/>
          <p:nvPr/>
        </p:nvSpPr>
        <p:spPr>
          <a:xfrm>
            <a:off x="155579" y="4158824"/>
            <a:ext cx="4785135" cy="2246769"/>
          </a:xfrm>
          <a:prstGeom prst="rect">
            <a:avLst/>
          </a:prstGeom>
        </p:spPr>
        <p:txBody>
          <a:bodyPr wrap="square">
            <a:spAutoFit/>
          </a:bodyPr>
          <a:lstStyle/>
          <a:p>
            <a:r>
              <a:rPr lang="en-US" sz="2800" dirty="0">
                <a:solidFill>
                  <a:srgbClr val="FFC000"/>
                </a:solidFill>
                <a:latin typeface="Agency FB" panose="020B0503020202020204" pitchFamily="34" charset="0"/>
              </a:rPr>
              <a:t>It was damaged by several earthquakes, and in 1480 its ruins were used to construct the Citadel of </a:t>
            </a:r>
            <a:r>
              <a:rPr lang="en-US" sz="2800" dirty="0" err="1">
                <a:solidFill>
                  <a:srgbClr val="FFC000"/>
                </a:solidFill>
                <a:latin typeface="Agency FB" panose="020B0503020202020204" pitchFamily="34" charset="0"/>
              </a:rPr>
              <a:t>Qaitbay</a:t>
            </a:r>
            <a:r>
              <a:rPr lang="en-US" sz="2800" dirty="0">
                <a:solidFill>
                  <a:srgbClr val="FFC000"/>
                </a:solidFill>
                <a:latin typeface="Agency FB" panose="020B0503020202020204" pitchFamily="34" charset="0"/>
              </a:rPr>
              <a:t>, a fortress that still stands on </a:t>
            </a:r>
            <a:r>
              <a:rPr lang="en-US" sz="2800" dirty="0" err="1">
                <a:solidFill>
                  <a:srgbClr val="FFC000"/>
                </a:solidFill>
                <a:latin typeface="Agency FB" panose="020B0503020202020204" pitchFamily="34" charset="0"/>
              </a:rPr>
              <a:t>PHaros</a:t>
            </a:r>
            <a:r>
              <a:rPr lang="en-US" sz="2800" dirty="0">
                <a:solidFill>
                  <a:srgbClr val="FFC000"/>
                </a:solidFill>
                <a:latin typeface="Agency FB" panose="020B0503020202020204" pitchFamily="34" charset="0"/>
              </a:rPr>
              <a:t> Island.</a:t>
            </a:r>
            <a:endParaRPr lang="ru-RU" sz="2800" dirty="0">
              <a:solidFill>
                <a:srgbClr val="FFC000"/>
              </a:solidFill>
            </a:endParaRPr>
          </a:p>
        </p:txBody>
      </p:sp>
    </p:spTree>
    <p:extLst>
      <p:ext uri="{BB962C8B-B14F-4D97-AF65-F5344CB8AC3E}">
        <p14:creationId xmlns:p14="http://schemas.microsoft.com/office/powerpoint/2010/main" val="37509869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484" y="4844353"/>
            <a:ext cx="10397613" cy="863275"/>
          </a:xfrm>
        </p:spPr>
        <p:txBody>
          <a:bodyPr>
            <a:noAutofit/>
          </a:bodyPr>
          <a:lstStyle/>
          <a:p>
            <a:r>
              <a:rPr lang="en-US" sz="5400" b="1" u="sng" dirty="0">
                <a:solidFill>
                  <a:srgbClr val="FFC000"/>
                </a:solidFill>
                <a:latin typeface="Papyrus" panose="03070502060502030205" pitchFamily="66" charset="0"/>
              </a:rPr>
              <a:t>The Mausoleum at Halicarnassus</a:t>
            </a:r>
            <a:endParaRPr lang="ru-RU" sz="5400" b="1" u="sng" dirty="0">
              <a:solidFill>
                <a:srgbClr val="FFC000"/>
              </a:solidFill>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2253" y="478585"/>
            <a:ext cx="5163011" cy="3854888"/>
          </a:xfrm>
          <a:prstGeom prst="rect">
            <a:avLst/>
          </a:prstGeom>
        </p:spPr>
      </p:pic>
      <p:sp>
        <p:nvSpPr>
          <p:cNvPr id="7" name="Прямоугольник 6"/>
          <p:cNvSpPr/>
          <p:nvPr/>
        </p:nvSpPr>
        <p:spPr>
          <a:xfrm>
            <a:off x="7754200" y="1128761"/>
            <a:ext cx="3498821" cy="2554545"/>
          </a:xfrm>
          <a:prstGeom prst="rect">
            <a:avLst/>
          </a:prstGeom>
        </p:spPr>
        <p:txBody>
          <a:bodyPr wrap="square">
            <a:spAutoFit/>
          </a:bodyPr>
          <a:lstStyle/>
          <a:p>
            <a:r>
              <a:rPr lang="en-US" sz="4000" dirty="0">
                <a:solidFill>
                  <a:srgbClr val="FFC000"/>
                </a:solidFill>
                <a:latin typeface="Papyrus" panose="03070502060502030205" pitchFamily="66" charset="0"/>
              </a:rPr>
              <a:t>Located in today's </a:t>
            </a:r>
            <a:r>
              <a:rPr lang="en-US" sz="4000" dirty="0" err="1">
                <a:solidFill>
                  <a:srgbClr val="FFC000"/>
                </a:solidFill>
                <a:latin typeface="Papyrus" panose="03070502060502030205" pitchFamily="66" charset="0"/>
              </a:rPr>
              <a:t>Bodrum</a:t>
            </a:r>
            <a:r>
              <a:rPr lang="en-US" sz="4000" dirty="0">
                <a:solidFill>
                  <a:srgbClr val="FFC000"/>
                </a:solidFill>
                <a:latin typeface="Papyrus" panose="03070502060502030205" pitchFamily="66" charset="0"/>
              </a:rPr>
              <a:t>, Turkey</a:t>
            </a:r>
            <a:endParaRPr lang="ru-RU" sz="4000" dirty="0">
              <a:solidFill>
                <a:srgbClr val="FFC000"/>
              </a:solidFill>
            </a:endParaRPr>
          </a:p>
        </p:txBody>
      </p:sp>
    </p:spTree>
    <p:extLst>
      <p:ext uri="{BB962C8B-B14F-4D97-AF65-F5344CB8AC3E}">
        <p14:creationId xmlns:p14="http://schemas.microsoft.com/office/powerpoint/2010/main" val="3695777008"/>
      </p:ext>
    </p:extLst>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r="1291"/>
          <a:stretch/>
        </p:blipFill>
        <p:spPr>
          <a:xfrm>
            <a:off x="300705" y="330459"/>
            <a:ext cx="4230329" cy="3128532"/>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0866" y="2757952"/>
            <a:ext cx="4792497" cy="3887889"/>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821" y="408709"/>
            <a:ext cx="1990775" cy="1990775"/>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33383" y="330457"/>
            <a:ext cx="3238508" cy="2147272"/>
          </a:xfrm>
          <a:prstGeom prst="rect">
            <a:avLst/>
          </a:prstGeom>
        </p:spPr>
      </p:pic>
      <p:sp>
        <p:nvSpPr>
          <p:cNvPr id="6" name="Прямоугольник 5"/>
          <p:cNvSpPr/>
          <p:nvPr/>
        </p:nvSpPr>
        <p:spPr>
          <a:xfrm>
            <a:off x="314796" y="3732387"/>
            <a:ext cx="6206613" cy="2862322"/>
          </a:xfrm>
          <a:prstGeom prst="rect">
            <a:avLst/>
          </a:prstGeom>
        </p:spPr>
        <p:txBody>
          <a:bodyPr wrap="square">
            <a:spAutoFit/>
          </a:bodyPr>
          <a:lstStyle/>
          <a:p>
            <a:r>
              <a:rPr lang="en-US" sz="3600" dirty="0">
                <a:solidFill>
                  <a:srgbClr val="FFC000"/>
                </a:solidFill>
                <a:latin typeface="Agency FB" panose="020B0503020202020204" pitchFamily="34" charset="0"/>
              </a:rPr>
              <a:t>The Mausoleum at Halicarnassus was built as the tomb of </a:t>
            </a:r>
            <a:r>
              <a:rPr lang="en-US" sz="3600" dirty="0" err="1">
                <a:solidFill>
                  <a:srgbClr val="FFC000"/>
                </a:solidFill>
                <a:latin typeface="Agency FB" panose="020B0503020202020204" pitchFamily="34" charset="0"/>
              </a:rPr>
              <a:t>Mausolus</a:t>
            </a:r>
            <a:r>
              <a:rPr lang="en-US" sz="3600" dirty="0">
                <a:solidFill>
                  <a:srgbClr val="FFC000"/>
                </a:solidFill>
                <a:latin typeface="Agency FB" panose="020B0503020202020204" pitchFamily="34" charset="0"/>
              </a:rPr>
              <a:t> around 350 BC. The structure was destroyed by a series of earthquakes between the 12th and 15th centuries.</a:t>
            </a:r>
            <a:endParaRPr lang="ru-RU" sz="3600" dirty="0">
              <a:solidFill>
                <a:srgbClr val="FFC000"/>
              </a:solidFill>
            </a:endParaRPr>
          </a:p>
        </p:txBody>
      </p:sp>
    </p:spTree>
    <p:extLst>
      <p:ext uri="{BB962C8B-B14F-4D97-AF65-F5344CB8AC3E}">
        <p14:creationId xmlns:p14="http://schemas.microsoft.com/office/powerpoint/2010/main" val="4024896702"/>
      </p:ext>
    </p:extLst>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900" b="1" u="sng" dirty="0">
                <a:solidFill>
                  <a:srgbClr val="FFC000"/>
                </a:solidFill>
                <a:latin typeface="Papyrus" panose="03070502060502030205" pitchFamily="66" charset="0"/>
              </a:rPr>
              <a:t>The Statue of Zeus at Olympia</a:t>
            </a:r>
            <a:endParaRPr lang="ru-RU" sz="4900" b="1" u="sng" dirty="0">
              <a:solidFill>
                <a:srgbClr val="FFC000"/>
              </a:solidFill>
            </a:endParaRPr>
          </a:p>
        </p:txBody>
      </p:sp>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b="3065"/>
          <a:stretch/>
        </p:blipFill>
        <p:spPr>
          <a:xfrm>
            <a:off x="1415844" y="2217328"/>
            <a:ext cx="6371304" cy="4330957"/>
          </a:xfrm>
          <a:prstGeom prst="rect">
            <a:avLst/>
          </a:prstGeom>
        </p:spPr>
      </p:pic>
    </p:spTree>
    <p:extLst>
      <p:ext uri="{BB962C8B-B14F-4D97-AF65-F5344CB8AC3E}">
        <p14:creationId xmlns:p14="http://schemas.microsoft.com/office/powerpoint/2010/main" val="369114750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0420" y="247658"/>
            <a:ext cx="6432885" cy="6463308"/>
          </a:xfrm>
          <a:prstGeom prst="rect">
            <a:avLst/>
          </a:prstGeom>
        </p:spPr>
        <p:txBody>
          <a:bodyPr wrap="square">
            <a:spAutoFit/>
          </a:bodyPr>
          <a:lstStyle/>
          <a:p>
            <a:r>
              <a:rPr lang="en-US" sz="3600" dirty="0">
                <a:solidFill>
                  <a:srgbClr val="FFC000"/>
                </a:solidFill>
                <a:latin typeface="Papyrus" panose="03070502060502030205" pitchFamily="66" charset="0"/>
              </a:rPr>
              <a:t>Built sometime around 435 BC by the Greek sculptor Phidias, the statue stood over 40 feet tall and represented Zeus on a cedar throne. The work was ornamented with gold and ivory. The statue was lost or destroyed sometime in the 5th century although the exact nature of the work's loss remain unknown.</a:t>
            </a:r>
          </a:p>
          <a:p>
            <a:endParaRPr lang="en-US"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7075" y="462479"/>
            <a:ext cx="4171711" cy="6033660"/>
          </a:xfrm>
          <a:prstGeom prst="rect">
            <a:avLst/>
          </a:prstGeom>
        </p:spPr>
      </p:pic>
    </p:spTree>
    <p:extLst>
      <p:ext uri="{BB962C8B-B14F-4D97-AF65-F5344CB8AC3E}">
        <p14:creationId xmlns:p14="http://schemas.microsoft.com/office/powerpoint/2010/main" val="141931737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8973" y="4567239"/>
            <a:ext cx="11534273" cy="1079584"/>
          </a:xfrm>
        </p:spPr>
        <p:txBody>
          <a:bodyPr>
            <a:noAutofit/>
          </a:bodyPr>
          <a:lstStyle/>
          <a:p>
            <a:r>
              <a:rPr lang="en-US" sz="4800" b="1" u="sng" dirty="0">
                <a:solidFill>
                  <a:srgbClr val="FFC000"/>
                </a:solidFill>
                <a:latin typeface="Papyrus" panose="03070502060502030205" pitchFamily="66" charset="0"/>
              </a:rPr>
              <a:t>The Temple of Artemis at Ephesus</a:t>
            </a:r>
            <a:endParaRPr lang="ru-RU" sz="4800" b="1" u="sng" dirty="0">
              <a:solidFill>
                <a:srgbClr val="FFC000"/>
              </a:solidFill>
            </a:endParaRPr>
          </a:p>
        </p:txBody>
      </p:sp>
      <p:pic>
        <p:nvPicPr>
          <p:cNvPr id="5" name="Рисунок 4"/>
          <p:cNvPicPr/>
          <p:nvPr/>
        </p:nvPicPr>
        <p:blipFill>
          <a:blip r:embed="rId2">
            <a:extLst>
              <a:ext uri="{28A0092B-C50C-407E-A947-70E740481C1C}">
                <a14:useLocalDpi xmlns:a14="http://schemas.microsoft.com/office/drawing/2010/main" val="0"/>
              </a:ext>
            </a:extLst>
          </a:blip>
          <a:stretch>
            <a:fillRect/>
          </a:stretch>
        </p:blipFill>
        <p:spPr>
          <a:xfrm>
            <a:off x="3867240" y="366967"/>
            <a:ext cx="6658477" cy="3771900"/>
          </a:xfrm>
          <a:prstGeom prst="rect">
            <a:avLst/>
          </a:prstGeom>
        </p:spPr>
      </p:pic>
      <p:sp>
        <p:nvSpPr>
          <p:cNvPr id="6" name="Прямоугольник 5"/>
          <p:cNvSpPr/>
          <p:nvPr/>
        </p:nvSpPr>
        <p:spPr>
          <a:xfrm>
            <a:off x="705857" y="1239071"/>
            <a:ext cx="2390273" cy="1938992"/>
          </a:xfrm>
          <a:prstGeom prst="rect">
            <a:avLst/>
          </a:prstGeom>
        </p:spPr>
        <p:txBody>
          <a:bodyPr wrap="square">
            <a:spAutoFit/>
          </a:bodyPr>
          <a:lstStyle/>
          <a:p>
            <a:r>
              <a:rPr lang="de-DE" sz="4000" dirty="0" err="1">
                <a:solidFill>
                  <a:schemeClr val="accent1">
                    <a:lumMod val="20000"/>
                    <a:lumOff val="80000"/>
                  </a:schemeClr>
                </a:solidFill>
                <a:latin typeface="Papyrus" panose="03070502060502030205" pitchFamily="66" charset="0"/>
              </a:rPr>
              <a:t>Located</a:t>
            </a:r>
            <a:r>
              <a:rPr lang="de-DE" sz="4000" dirty="0">
                <a:solidFill>
                  <a:schemeClr val="accent1">
                    <a:lumMod val="20000"/>
                    <a:lumOff val="80000"/>
                  </a:schemeClr>
                </a:solidFill>
                <a:latin typeface="Papyrus" panose="03070502060502030205" pitchFamily="66" charset="0"/>
              </a:rPr>
              <a:t> in </a:t>
            </a:r>
            <a:r>
              <a:rPr lang="de-DE" sz="4000" dirty="0" err="1">
                <a:solidFill>
                  <a:schemeClr val="accent1">
                    <a:lumMod val="20000"/>
                    <a:lumOff val="80000"/>
                  </a:schemeClr>
                </a:solidFill>
                <a:latin typeface="Papyrus" panose="03070502060502030205" pitchFamily="66" charset="0"/>
              </a:rPr>
              <a:t>eastern</a:t>
            </a:r>
            <a:r>
              <a:rPr lang="de-DE" sz="4000" dirty="0">
                <a:solidFill>
                  <a:schemeClr val="accent1">
                    <a:lumMod val="20000"/>
                    <a:lumOff val="80000"/>
                  </a:schemeClr>
                </a:solidFill>
                <a:latin typeface="Papyrus" panose="03070502060502030205" pitchFamily="66" charset="0"/>
              </a:rPr>
              <a:t> Turkey </a:t>
            </a:r>
            <a:endParaRPr lang="ru-RU" sz="4000" dirty="0">
              <a:solidFill>
                <a:schemeClr val="accent1">
                  <a:lumMod val="20000"/>
                  <a:lumOff val="80000"/>
                </a:schemeClr>
              </a:solidFill>
            </a:endParaRPr>
          </a:p>
        </p:txBody>
      </p:sp>
    </p:spTree>
    <p:extLst>
      <p:ext uri="{BB962C8B-B14F-4D97-AF65-F5344CB8AC3E}">
        <p14:creationId xmlns:p14="http://schemas.microsoft.com/office/powerpoint/2010/main" val="5331364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320596" y="2626168"/>
            <a:ext cx="5438273" cy="3539430"/>
          </a:xfrm>
          <a:prstGeom prst="rect">
            <a:avLst/>
          </a:prstGeom>
        </p:spPr>
        <p:txBody>
          <a:bodyPr wrap="square">
            <a:spAutoFit/>
          </a:bodyPr>
          <a:lstStyle/>
          <a:p>
            <a:r>
              <a:rPr lang="en-US" sz="2800" dirty="0">
                <a:solidFill>
                  <a:schemeClr val="accent1">
                    <a:lumMod val="60000"/>
                    <a:lumOff val="40000"/>
                  </a:schemeClr>
                </a:solidFill>
                <a:latin typeface="Papyrus" panose="03070502060502030205" pitchFamily="66" charset="0"/>
              </a:rPr>
              <a:t>The Temple of Artemis's age is unknown, for it was rebuilt several times. The third temple, and the one referenced by the Greeks as a wonder of the world, was constructed beginning in 323 BC. The structure was destroyed by the Goths in 268 AD.</a:t>
            </a:r>
            <a:endParaRPr lang="ru-RU" sz="2800" dirty="0">
              <a:solidFill>
                <a:schemeClr val="accent1">
                  <a:lumMod val="60000"/>
                  <a:lumOff val="40000"/>
                </a:schemeClr>
              </a:solidFill>
            </a:endParaRPr>
          </a:p>
        </p:txBody>
      </p:sp>
      <p:pic>
        <p:nvPicPr>
          <p:cNvPr id="4" name="Рисунок 3"/>
          <p:cNvPicPr/>
          <p:nvPr/>
        </p:nvPicPr>
        <p:blipFill>
          <a:blip r:embed="rId2">
            <a:extLst>
              <a:ext uri="{28A0092B-C50C-407E-A947-70E740481C1C}">
                <a14:useLocalDpi xmlns:a14="http://schemas.microsoft.com/office/drawing/2010/main" val="0"/>
              </a:ext>
            </a:extLst>
          </a:blip>
          <a:stretch>
            <a:fillRect/>
          </a:stretch>
        </p:blipFill>
        <p:spPr>
          <a:xfrm>
            <a:off x="487780" y="509339"/>
            <a:ext cx="5191125" cy="4094748"/>
          </a:xfrm>
          <a:prstGeom prst="rect">
            <a:avLst/>
          </a:prstGeom>
        </p:spPr>
      </p:pic>
    </p:spTree>
    <p:extLst>
      <p:ext uri="{BB962C8B-B14F-4D97-AF65-F5344CB8AC3E}">
        <p14:creationId xmlns:p14="http://schemas.microsoft.com/office/powerpoint/2010/main" val="27568673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898361"/>
            <a:ext cx="9673388" cy="898359"/>
          </a:xfrm>
        </p:spPr>
        <p:txBody>
          <a:bodyPr>
            <a:noAutofit/>
          </a:bodyPr>
          <a:lstStyle/>
          <a:p>
            <a:r>
              <a:rPr lang="en-US" sz="5400" dirty="0">
                <a:solidFill>
                  <a:srgbClr val="FFC000"/>
                </a:solidFill>
                <a:latin typeface="Snap ITC" panose="04040A07060A02020202" pitchFamily="82" charset="0"/>
              </a:rPr>
              <a:t>The Seven Wonders of the Modern World </a:t>
            </a:r>
            <a:endParaRPr lang="ru-RU" sz="5400" dirty="0">
              <a:solidFill>
                <a:srgbClr val="FFC000"/>
              </a:solidFill>
            </a:endParaRPr>
          </a:p>
        </p:txBody>
      </p:sp>
      <p:pic>
        <p:nvPicPr>
          <p:cNvPr id="7" name="Рисунок 6"/>
          <p:cNvPicPr/>
          <p:nvPr/>
        </p:nvPicPr>
        <p:blipFill>
          <a:blip r:embed="rId2">
            <a:extLst>
              <a:ext uri="{28A0092B-C50C-407E-A947-70E740481C1C}">
                <a14:useLocalDpi xmlns:a14="http://schemas.microsoft.com/office/drawing/2010/main" val="0"/>
              </a:ext>
            </a:extLst>
          </a:blip>
          <a:stretch>
            <a:fillRect/>
          </a:stretch>
        </p:blipFill>
        <p:spPr>
          <a:xfrm>
            <a:off x="436797" y="2370857"/>
            <a:ext cx="3509563" cy="2586155"/>
          </a:xfrm>
          <a:prstGeom prst="rect">
            <a:avLst/>
          </a:prstGeom>
        </p:spPr>
      </p:pic>
      <p:sp>
        <p:nvSpPr>
          <p:cNvPr id="9" name="Прямоугольник 8"/>
          <p:cNvSpPr/>
          <p:nvPr/>
        </p:nvSpPr>
        <p:spPr>
          <a:xfrm>
            <a:off x="272716" y="5378098"/>
            <a:ext cx="8325853" cy="954107"/>
          </a:xfrm>
          <a:prstGeom prst="rect">
            <a:avLst/>
          </a:prstGeom>
        </p:spPr>
        <p:txBody>
          <a:bodyPr wrap="square">
            <a:spAutoFit/>
          </a:bodyPr>
          <a:lstStyle/>
          <a:p>
            <a:r>
              <a:rPr lang="en-US" sz="3200" b="1" u="sng" dirty="0">
                <a:solidFill>
                  <a:schemeClr val="bg2">
                    <a:lumMod val="50000"/>
                  </a:schemeClr>
                </a:solidFill>
                <a:effectLst>
                  <a:outerShdw blurRad="38100" dist="38100" dir="2700000" algn="tl">
                    <a:srgbClr val="000000">
                      <a:alpha val="43137"/>
                    </a:srgbClr>
                  </a:outerShdw>
                </a:effectLst>
              </a:rPr>
              <a:t>1.Channel Tunnel</a:t>
            </a:r>
            <a:r>
              <a:rPr lang="en-US" sz="3200" b="1" dirty="0">
                <a:solidFill>
                  <a:schemeClr val="bg2">
                    <a:lumMod val="50000"/>
                  </a:schemeClr>
                </a:solidFill>
                <a:effectLst>
                  <a:outerShdw blurRad="38100" dist="38100" dir="2700000" algn="tl">
                    <a:srgbClr val="000000">
                      <a:alpha val="43137"/>
                    </a:srgbClr>
                  </a:outerShdw>
                </a:effectLst>
              </a:rPr>
              <a:t>: </a:t>
            </a:r>
            <a:r>
              <a:rPr lang="en-US" sz="2400" dirty="0">
                <a:solidFill>
                  <a:srgbClr val="FFFF00"/>
                </a:solidFill>
              </a:rPr>
              <a:t>The 50 kilometer tunnel running under the English Channel to connect England to France.</a:t>
            </a:r>
            <a:endParaRPr lang="ru-RU" sz="2400" dirty="0">
              <a:solidFill>
                <a:srgbClr val="FFFF00"/>
              </a:solidFill>
            </a:endParaRPr>
          </a:p>
        </p:txBody>
      </p:sp>
      <p:sp>
        <p:nvSpPr>
          <p:cNvPr id="10" name="Прямоугольник 9"/>
          <p:cNvSpPr/>
          <p:nvPr/>
        </p:nvSpPr>
        <p:spPr>
          <a:xfrm>
            <a:off x="4186992" y="2217802"/>
            <a:ext cx="4395537" cy="2739211"/>
          </a:xfrm>
          <a:prstGeom prst="rect">
            <a:avLst/>
          </a:prstGeom>
        </p:spPr>
        <p:txBody>
          <a:bodyPr wrap="square">
            <a:spAutoFit/>
          </a:bodyPr>
          <a:lstStyle/>
          <a:p>
            <a:r>
              <a:rPr lang="en-US" sz="2800" dirty="0">
                <a:solidFill>
                  <a:srgbClr val="92D050"/>
                </a:solidFill>
                <a:effectLst>
                  <a:outerShdw blurRad="38100" dist="38100" dir="2700000" algn="tl">
                    <a:srgbClr val="000000">
                      <a:alpha val="43137"/>
                    </a:srgbClr>
                  </a:outerShdw>
                </a:effectLst>
                <a:latin typeface="Comic Sans MS" panose="030F0702030302020204" pitchFamily="66" charset="0"/>
              </a:rPr>
              <a:t>2.	</a:t>
            </a:r>
            <a:r>
              <a:rPr lang="en-US" sz="2800" b="1" u="sng" dirty="0">
                <a:solidFill>
                  <a:srgbClr val="92D050"/>
                </a:solidFill>
                <a:effectLst>
                  <a:outerShdw blurRad="38100" dist="38100" dir="2700000" algn="tl">
                    <a:srgbClr val="000000">
                      <a:alpha val="43137"/>
                    </a:srgbClr>
                  </a:outerShdw>
                </a:effectLst>
                <a:latin typeface="Comic Sans MS" panose="030F0702030302020204" pitchFamily="66" charset="0"/>
              </a:rPr>
              <a:t>CN Tower</a:t>
            </a:r>
            <a:r>
              <a:rPr lang="en-US" sz="2800" b="1" dirty="0">
                <a:solidFill>
                  <a:srgbClr val="92D050"/>
                </a:solidFill>
                <a:effectLst>
                  <a:outerShdw blurRad="38100" dist="38100" dir="2700000" algn="tl">
                    <a:srgbClr val="000000">
                      <a:alpha val="43137"/>
                    </a:srgbClr>
                  </a:outerShdw>
                </a:effectLst>
                <a:latin typeface="Comic Sans MS" panose="030F0702030302020204" pitchFamily="66" charset="0"/>
              </a:rPr>
              <a:t>: </a:t>
            </a:r>
            <a:r>
              <a:rPr lang="en-US" sz="2400" dirty="0">
                <a:solidFill>
                  <a:srgbClr val="92D050"/>
                </a:solidFill>
                <a:latin typeface="Comic Sans MS" panose="030F0702030302020204" pitchFamily="66" charset="0"/>
              </a:rPr>
              <a:t>The 533 meter-high needle-like tower in downtown Toronto, Canada. At the time of its construction in 1976, it was the tallest building in the world. </a:t>
            </a:r>
            <a:endParaRPr lang="ru-RU" sz="2400" dirty="0">
              <a:solidFill>
                <a:srgbClr val="92D050"/>
              </a:solidFill>
              <a:latin typeface="Comic Sans MS" panose="030F0702030302020204" pitchFamily="66" charset="0"/>
            </a:endParaRPr>
          </a:p>
        </p:txBody>
      </p:sp>
      <p:pic>
        <p:nvPicPr>
          <p:cNvPr id="12" name="Рисунок 11"/>
          <p:cNvPicPr/>
          <p:nvPr/>
        </p:nvPicPr>
        <p:blipFill>
          <a:blip r:embed="rId3">
            <a:extLst>
              <a:ext uri="{28A0092B-C50C-407E-A947-70E740481C1C}">
                <a14:useLocalDpi xmlns:a14="http://schemas.microsoft.com/office/drawing/2010/main" val="0"/>
              </a:ext>
            </a:extLst>
          </a:blip>
          <a:stretch>
            <a:fillRect/>
          </a:stretch>
        </p:blipFill>
        <p:spPr>
          <a:xfrm>
            <a:off x="8710868" y="2330755"/>
            <a:ext cx="2882297" cy="4144444"/>
          </a:xfrm>
          <a:prstGeom prst="rect">
            <a:avLst/>
          </a:prstGeom>
        </p:spPr>
      </p:pic>
    </p:spTree>
    <p:extLst>
      <p:ext uri="{BB962C8B-B14F-4D97-AF65-F5344CB8AC3E}">
        <p14:creationId xmlns:p14="http://schemas.microsoft.com/office/powerpoint/2010/main" val="935919008"/>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p:nvPr/>
        </p:nvPicPr>
        <p:blipFill>
          <a:blip r:embed="rId2">
            <a:extLst>
              <a:ext uri="{28A0092B-C50C-407E-A947-70E740481C1C}">
                <a14:useLocalDpi xmlns:a14="http://schemas.microsoft.com/office/drawing/2010/main" val="0"/>
              </a:ext>
            </a:extLst>
          </a:blip>
          <a:stretch>
            <a:fillRect/>
          </a:stretch>
        </p:blipFill>
        <p:spPr>
          <a:xfrm>
            <a:off x="277352" y="3429001"/>
            <a:ext cx="4053349" cy="3225800"/>
          </a:xfrm>
          <a:prstGeom prst="rect">
            <a:avLst/>
          </a:prstGeom>
        </p:spPr>
      </p:pic>
      <p:pic>
        <p:nvPicPr>
          <p:cNvPr id="14" name="Рисунок 13"/>
          <p:cNvPicPr/>
          <p:nvPr/>
        </p:nvPicPr>
        <p:blipFill>
          <a:blip r:embed="rId3">
            <a:extLst>
              <a:ext uri="{28A0092B-C50C-407E-A947-70E740481C1C}">
                <a14:useLocalDpi xmlns:a14="http://schemas.microsoft.com/office/drawing/2010/main" val="0"/>
              </a:ext>
            </a:extLst>
          </a:blip>
          <a:stretch>
            <a:fillRect/>
          </a:stretch>
        </p:blipFill>
        <p:spPr>
          <a:xfrm>
            <a:off x="4495803" y="3149601"/>
            <a:ext cx="3517900" cy="3505200"/>
          </a:xfrm>
          <a:prstGeom prst="rect">
            <a:avLst/>
          </a:prstGeom>
        </p:spPr>
      </p:pic>
      <p:pic>
        <p:nvPicPr>
          <p:cNvPr id="15" name="Рисунок 14"/>
          <p:cNvPicPr/>
          <p:nvPr/>
        </p:nvPicPr>
        <p:blipFill>
          <a:blip r:embed="rId4">
            <a:extLst>
              <a:ext uri="{28A0092B-C50C-407E-A947-70E740481C1C}">
                <a14:useLocalDpi xmlns:a14="http://schemas.microsoft.com/office/drawing/2010/main" val="0"/>
              </a:ext>
            </a:extLst>
          </a:blip>
          <a:stretch>
            <a:fillRect/>
          </a:stretch>
        </p:blipFill>
        <p:spPr>
          <a:xfrm>
            <a:off x="277355" y="309081"/>
            <a:ext cx="3452559" cy="2980219"/>
          </a:xfrm>
          <a:prstGeom prst="rect">
            <a:avLst/>
          </a:prstGeom>
        </p:spPr>
      </p:pic>
      <p:pic>
        <p:nvPicPr>
          <p:cNvPr id="16" name="Рисунок 15"/>
          <p:cNvPicPr/>
          <p:nvPr/>
        </p:nvPicPr>
        <p:blipFill>
          <a:blip r:embed="rId5">
            <a:extLst>
              <a:ext uri="{28A0092B-C50C-407E-A947-70E740481C1C}">
                <a14:useLocalDpi xmlns:a14="http://schemas.microsoft.com/office/drawing/2010/main" val="0"/>
              </a:ext>
            </a:extLst>
          </a:blip>
          <a:stretch>
            <a:fillRect/>
          </a:stretch>
        </p:blipFill>
        <p:spPr>
          <a:xfrm>
            <a:off x="8779593" y="4323639"/>
            <a:ext cx="3057299" cy="2350599"/>
          </a:xfrm>
          <a:prstGeom prst="rect">
            <a:avLst/>
          </a:prstGeom>
        </p:spPr>
      </p:pic>
      <p:pic>
        <p:nvPicPr>
          <p:cNvPr id="17" name="Рисунок 16"/>
          <p:cNvPicPr/>
          <p:nvPr/>
        </p:nvPicPr>
        <p:blipFill>
          <a:blip r:embed="rId6">
            <a:extLst>
              <a:ext uri="{28A0092B-C50C-407E-A947-70E740481C1C}">
                <a14:useLocalDpi xmlns:a14="http://schemas.microsoft.com/office/drawing/2010/main" val="0"/>
              </a:ext>
            </a:extLst>
          </a:blip>
          <a:stretch>
            <a:fillRect/>
          </a:stretch>
        </p:blipFill>
        <p:spPr>
          <a:xfrm>
            <a:off x="7666419" y="203560"/>
            <a:ext cx="2753308" cy="2051409"/>
          </a:xfrm>
          <a:prstGeom prst="rect">
            <a:avLst/>
          </a:prstGeom>
        </p:spPr>
      </p:pic>
      <p:pic>
        <p:nvPicPr>
          <p:cNvPr id="13" name="Рисунок 12"/>
          <p:cNvPicPr/>
          <p:nvPr/>
        </p:nvPicPr>
        <p:blipFill>
          <a:blip r:embed="rId7">
            <a:extLst>
              <a:ext uri="{28A0092B-C50C-407E-A947-70E740481C1C}">
                <a14:useLocalDpi xmlns:a14="http://schemas.microsoft.com/office/drawing/2010/main" val="0"/>
              </a:ext>
            </a:extLst>
          </a:blip>
          <a:stretch>
            <a:fillRect/>
          </a:stretch>
        </p:blipFill>
        <p:spPr>
          <a:xfrm>
            <a:off x="3905202" y="294424"/>
            <a:ext cx="3590617" cy="2728701"/>
          </a:xfrm>
          <a:prstGeom prst="rect">
            <a:avLst/>
          </a:prstGeom>
        </p:spPr>
      </p:pic>
      <p:pic>
        <p:nvPicPr>
          <p:cNvPr id="18" name="Рисунок 17"/>
          <p:cNvPicPr/>
          <p:nvPr/>
        </p:nvPicPr>
        <p:blipFill>
          <a:blip r:embed="rId8" cstate="print">
            <a:extLst>
              <a:ext uri="{28A0092B-C50C-407E-A947-70E740481C1C}">
                <a14:useLocalDpi xmlns:a14="http://schemas.microsoft.com/office/drawing/2010/main" val="0"/>
              </a:ext>
            </a:extLst>
          </a:blip>
          <a:stretch>
            <a:fillRect/>
          </a:stretch>
        </p:blipFill>
        <p:spPr>
          <a:xfrm>
            <a:off x="8261705" y="2373736"/>
            <a:ext cx="2887283" cy="1831133"/>
          </a:xfrm>
          <a:prstGeom prst="rect">
            <a:avLst/>
          </a:prstGeom>
        </p:spPr>
      </p:pic>
    </p:spTree>
    <p:extLst>
      <p:ext uri="{BB962C8B-B14F-4D97-AF65-F5344CB8AC3E}">
        <p14:creationId xmlns:p14="http://schemas.microsoft.com/office/powerpoint/2010/main" val="2515812324"/>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extLst>
              <a:ext uri="{28A0092B-C50C-407E-A947-70E740481C1C}">
                <a14:useLocalDpi xmlns:a14="http://schemas.microsoft.com/office/drawing/2010/main" val="0"/>
              </a:ext>
            </a:extLst>
          </a:blip>
          <a:stretch>
            <a:fillRect/>
          </a:stretch>
        </p:blipFill>
        <p:spPr>
          <a:xfrm>
            <a:off x="217907" y="256677"/>
            <a:ext cx="2076116" cy="6464969"/>
          </a:xfrm>
          <a:prstGeom prst="rect">
            <a:avLst/>
          </a:prstGeom>
        </p:spPr>
      </p:pic>
      <p:sp>
        <p:nvSpPr>
          <p:cNvPr id="3" name="Прямоугольник 2"/>
          <p:cNvSpPr/>
          <p:nvPr/>
        </p:nvSpPr>
        <p:spPr>
          <a:xfrm>
            <a:off x="2774035" y="3193226"/>
            <a:ext cx="3465095" cy="3170099"/>
          </a:xfrm>
          <a:prstGeom prst="rect">
            <a:avLst/>
          </a:prstGeom>
        </p:spPr>
        <p:txBody>
          <a:bodyPr wrap="square">
            <a:spAutoFit/>
          </a:bodyPr>
          <a:lstStyle/>
          <a:p>
            <a:r>
              <a:rPr lang="en-US" sz="2800" b="1" dirty="0">
                <a:solidFill>
                  <a:srgbClr val="00B0F0"/>
                </a:solidFill>
                <a:effectLst>
                  <a:outerShdw blurRad="38100" dist="38100" dir="2700000" algn="tl">
                    <a:srgbClr val="000000">
                      <a:alpha val="43137"/>
                    </a:srgbClr>
                  </a:outerShdw>
                </a:effectLst>
              </a:rPr>
              <a:t>3</a:t>
            </a:r>
            <a:r>
              <a:rPr lang="en-US" sz="2800" b="1" dirty="0">
                <a:solidFill>
                  <a:srgbClr val="00B0F0"/>
                </a:solidFill>
                <a:effectLst>
                  <a:outerShdw blurRad="38100" dist="38100" dir="2700000" algn="tl">
                    <a:srgbClr val="000000">
                      <a:alpha val="43137"/>
                    </a:srgbClr>
                  </a:outerShdw>
                </a:effectLst>
                <a:latin typeface="Comic Sans MS" panose="030F0702030302020204" pitchFamily="66" charset="0"/>
              </a:rPr>
              <a:t>.	</a:t>
            </a:r>
            <a:r>
              <a:rPr lang="en-US" sz="2800" b="1" u="sng" dirty="0">
                <a:solidFill>
                  <a:srgbClr val="00B0F0"/>
                </a:solidFill>
                <a:effectLst>
                  <a:outerShdw blurRad="38100" dist="38100" dir="2700000" algn="tl">
                    <a:srgbClr val="000000">
                      <a:alpha val="43137"/>
                    </a:srgbClr>
                  </a:outerShdw>
                </a:effectLst>
                <a:latin typeface="Comic Sans MS" panose="030F0702030302020204" pitchFamily="66" charset="0"/>
              </a:rPr>
              <a:t>Empire State Building</a:t>
            </a:r>
            <a:r>
              <a:rPr lang="en-US" sz="2800" b="1" dirty="0">
                <a:solidFill>
                  <a:srgbClr val="00B0F0"/>
                </a:solidFill>
                <a:latin typeface="Comic Sans MS" panose="030F0702030302020204" pitchFamily="66" charset="0"/>
              </a:rPr>
              <a:t>: </a:t>
            </a:r>
            <a:r>
              <a:rPr lang="en-US" sz="2400" dirty="0">
                <a:solidFill>
                  <a:srgbClr val="00B0F0"/>
                </a:solidFill>
                <a:latin typeface="Comic Sans MS" panose="030F0702030302020204" pitchFamily="66" charset="0"/>
              </a:rPr>
              <a:t>The iconic skyscraper in Manhattan, New York City. The 102-story building was the tallest in the world from 1931 to 1970.</a:t>
            </a:r>
            <a:endParaRPr lang="ru-RU" sz="2400" dirty="0">
              <a:solidFill>
                <a:srgbClr val="00B0F0"/>
              </a:solidFill>
              <a:latin typeface="Comic Sans MS" panose="030F0702030302020204" pitchFamily="66" charset="0"/>
            </a:endParaRPr>
          </a:p>
        </p:txBody>
      </p:sp>
      <p:pic>
        <p:nvPicPr>
          <p:cNvPr id="4" name="Рисунок 3"/>
          <p:cNvPicPr/>
          <p:nvPr/>
        </p:nvPicPr>
        <p:blipFill>
          <a:blip r:embed="rId3">
            <a:extLst>
              <a:ext uri="{28A0092B-C50C-407E-A947-70E740481C1C}">
                <a14:useLocalDpi xmlns:a14="http://schemas.microsoft.com/office/drawing/2010/main" val="0"/>
              </a:ext>
            </a:extLst>
          </a:blip>
          <a:stretch>
            <a:fillRect/>
          </a:stretch>
        </p:blipFill>
        <p:spPr>
          <a:xfrm>
            <a:off x="6719139" y="3054830"/>
            <a:ext cx="5010151" cy="3333751"/>
          </a:xfrm>
          <a:prstGeom prst="rect">
            <a:avLst/>
          </a:prstGeom>
        </p:spPr>
      </p:pic>
      <p:sp>
        <p:nvSpPr>
          <p:cNvPr id="5" name="Прямоугольник 4"/>
          <p:cNvSpPr/>
          <p:nvPr/>
        </p:nvSpPr>
        <p:spPr>
          <a:xfrm>
            <a:off x="2999877" y="657271"/>
            <a:ext cx="7202905" cy="1631216"/>
          </a:xfrm>
          <a:prstGeom prst="rect">
            <a:avLst/>
          </a:prstGeom>
        </p:spPr>
        <p:txBody>
          <a:bodyPr wrap="square">
            <a:spAutoFit/>
          </a:bodyPr>
          <a:lstStyle/>
          <a:p>
            <a:r>
              <a:rPr lang="en-US" sz="2800" b="1" dirty="0">
                <a:solidFill>
                  <a:srgbClr val="660066"/>
                </a:solidFill>
                <a:effectLst>
                  <a:outerShdw blurRad="38100" dist="38100" dir="2700000" algn="tl">
                    <a:srgbClr val="000000">
                      <a:alpha val="43137"/>
                    </a:srgbClr>
                  </a:outerShdw>
                </a:effectLst>
                <a:latin typeface="Broadway" panose="04040905080B02020502" pitchFamily="82" charset="0"/>
              </a:rPr>
              <a:t>4.</a:t>
            </a:r>
            <a:r>
              <a:rPr lang="en-US" sz="2800" dirty="0">
                <a:solidFill>
                  <a:srgbClr val="660066"/>
                </a:solidFill>
                <a:effectLst>
                  <a:outerShdw blurRad="38100" dist="38100" dir="2700000" algn="tl">
                    <a:srgbClr val="000000">
                      <a:alpha val="43137"/>
                    </a:srgbClr>
                  </a:outerShdw>
                </a:effectLst>
                <a:latin typeface="Broadway" panose="04040905080B02020502" pitchFamily="82" charset="0"/>
              </a:rPr>
              <a:t>	</a:t>
            </a:r>
            <a:r>
              <a:rPr lang="en-US" sz="2800" b="1" u="sng" dirty="0">
                <a:solidFill>
                  <a:srgbClr val="660066"/>
                </a:solidFill>
                <a:effectLst>
                  <a:outerShdw blurRad="38100" dist="38100" dir="2700000" algn="tl">
                    <a:srgbClr val="000000">
                      <a:alpha val="43137"/>
                    </a:srgbClr>
                  </a:outerShdw>
                </a:effectLst>
                <a:latin typeface="Broadway" panose="04040905080B02020502" pitchFamily="82" charset="0"/>
              </a:rPr>
              <a:t>Golden Gate Bridge</a:t>
            </a:r>
            <a:r>
              <a:rPr lang="en-US" sz="2800" dirty="0">
                <a:solidFill>
                  <a:srgbClr val="660066"/>
                </a:solidFill>
                <a:latin typeface="Broadway" panose="04040905080B02020502" pitchFamily="82" charset="0"/>
              </a:rPr>
              <a:t>: </a:t>
            </a:r>
            <a:r>
              <a:rPr lang="en-US" sz="2400" dirty="0">
                <a:solidFill>
                  <a:srgbClr val="660066"/>
                </a:solidFill>
                <a:latin typeface="Broadway" panose="04040905080B02020502" pitchFamily="82" charset="0"/>
              </a:rPr>
              <a:t>San Francisco's iconic bridge first opened in 1937 and was the world's longest suspension bridge for nearly 30 years.</a:t>
            </a:r>
            <a:endParaRPr lang="ru-RU" sz="2400" dirty="0">
              <a:solidFill>
                <a:srgbClr val="660066"/>
              </a:solidFill>
            </a:endParaRPr>
          </a:p>
        </p:txBody>
      </p:sp>
    </p:spTree>
    <p:extLst>
      <p:ext uri="{BB962C8B-B14F-4D97-AF65-F5344CB8AC3E}">
        <p14:creationId xmlns:p14="http://schemas.microsoft.com/office/powerpoint/2010/main" val="3476041169"/>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extLst>
              <a:ext uri="{28A0092B-C50C-407E-A947-70E740481C1C}">
                <a14:useLocalDpi xmlns:a14="http://schemas.microsoft.com/office/drawing/2010/main" val="0"/>
              </a:ext>
            </a:extLst>
          </a:blip>
          <a:stretch>
            <a:fillRect/>
          </a:stretch>
        </p:blipFill>
        <p:spPr>
          <a:xfrm>
            <a:off x="674771" y="471993"/>
            <a:ext cx="8340892" cy="2592055"/>
          </a:xfrm>
          <a:prstGeom prst="rect">
            <a:avLst/>
          </a:prstGeom>
        </p:spPr>
      </p:pic>
      <p:sp>
        <p:nvSpPr>
          <p:cNvPr id="4" name="Прямоугольник 3"/>
          <p:cNvSpPr/>
          <p:nvPr/>
        </p:nvSpPr>
        <p:spPr>
          <a:xfrm>
            <a:off x="2391281" y="3064045"/>
            <a:ext cx="9640303" cy="2985433"/>
          </a:xfrm>
          <a:prstGeom prst="rect">
            <a:avLst/>
          </a:prstGeom>
        </p:spPr>
        <p:txBody>
          <a:bodyPr wrap="square">
            <a:spAutoFit/>
          </a:bodyPr>
          <a:lstStyle/>
          <a:p>
            <a:endParaRPr lang="en-US" sz="3600" dirty="0">
              <a:solidFill>
                <a:srgbClr val="FFFF00"/>
              </a:solidFill>
            </a:endParaRPr>
          </a:p>
          <a:p>
            <a:r>
              <a:rPr lang="en-US" sz="3600" b="1" dirty="0">
                <a:solidFill>
                  <a:srgbClr val="FFFF66"/>
                </a:solidFill>
                <a:effectLst>
                  <a:outerShdw blurRad="38100" dist="38100" dir="2700000" algn="tl">
                    <a:srgbClr val="000000">
                      <a:alpha val="43137"/>
                    </a:srgbClr>
                  </a:outerShdw>
                </a:effectLst>
              </a:rPr>
              <a:t>5.</a:t>
            </a:r>
            <a:r>
              <a:rPr lang="en-US" sz="4400" b="1" u="sng" dirty="0">
                <a:solidFill>
                  <a:srgbClr val="FFFF66"/>
                </a:solidFill>
                <a:effectLst>
                  <a:outerShdw blurRad="38100" dist="38100" dir="2700000" algn="tl">
                    <a:srgbClr val="000000">
                      <a:alpha val="43137"/>
                    </a:srgbClr>
                  </a:outerShdw>
                </a:effectLst>
              </a:rPr>
              <a:t>	</a:t>
            </a:r>
            <a:r>
              <a:rPr lang="en-US" sz="4400" b="1" u="sng" dirty="0" err="1">
                <a:solidFill>
                  <a:srgbClr val="FFFF66"/>
                </a:solidFill>
                <a:effectLst>
                  <a:outerShdw blurRad="38100" dist="38100" dir="2700000" algn="tl">
                    <a:srgbClr val="000000">
                      <a:alpha val="43137"/>
                    </a:srgbClr>
                  </a:outerShdw>
                </a:effectLst>
              </a:rPr>
              <a:t>Itaipu</a:t>
            </a:r>
            <a:r>
              <a:rPr lang="en-US" sz="4400" b="1" u="sng" dirty="0">
                <a:solidFill>
                  <a:srgbClr val="FFFF66"/>
                </a:solidFill>
                <a:effectLst>
                  <a:outerShdw blurRad="38100" dist="38100" dir="2700000" algn="tl">
                    <a:srgbClr val="000000">
                      <a:alpha val="43137"/>
                    </a:srgbClr>
                  </a:outerShdw>
                </a:effectLst>
              </a:rPr>
              <a:t> Dam</a:t>
            </a:r>
            <a:r>
              <a:rPr lang="en-US" sz="3600" dirty="0">
                <a:solidFill>
                  <a:srgbClr val="FFFF66"/>
                </a:solidFill>
              </a:rPr>
              <a:t>: Located on the border of Brazil and Paraguay, the </a:t>
            </a:r>
            <a:r>
              <a:rPr lang="en-US" sz="3600" dirty="0" err="1">
                <a:solidFill>
                  <a:srgbClr val="FFFF66"/>
                </a:solidFill>
              </a:rPr>
              <a:t>Itaipu</a:t>
            </a:r>
            <a:r>
              <a:rPr lang="en-US" sz="3600" dirty="0">
                <a:solidFill>
                  <a:srgbClr val="FFFF66"/>
                </a:solidFill>
              </a:rPr>
              <a:t> Dam is the second largest in the world for energy generation.</a:t>
            </a:r>
          </a:p>
        </p:txBody>
      </p:sp>
    </p:spTree>
    <p:extLst>
      <p:ext uri="{BB962C8B-B14F-4D97-AF65-F5344CB8AC3E}">
        <p14:creationId xmlns:p14="http://schemas.microsoft.com/office/powerpoint/2010/main" val="17462500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3768" y="1187118"/>
            <a:ext cx="4267200" cy="5139869"/>
          </a:xfrm>
          <a:prstGeom prst="rect">
            <a:avLst/>
          </a:prstGeom>
        </p:spPr>
        <p:txBody>
          <a:bodyPr wrap="square">
            <a:spAutoFit/>
          </a:bodyPr>
          <a:lstStyle/>
          <a:p>
            <a:r>
              <a:rPr lang="en-US" sz="3600" b="1" dirty="0">
                <a:solidFill>
                  <a:srgbClr val="00B0F0"/>
                </a:solidFill>
                <a:effectLst>
                  <a:outerShdw blurRad="38100" dist="38100" dir="2700000" algn="tl">
                    <a:srgbClr val="000000">
                      <a:alpha val="43137"/>
                    </a:srgbClr>
                  </a:outerShdw>
                </a:effectLst>
                <a:latin typeface="Comic Sans MS" panose="030F0702030302020204" pitchFamily="66" charset="0"/>
              </a:rPr>
              <a:t>6.</a:t>
            </a:r>
            <a:r>
              <a:rPr lang="en-US" sz="3600" b="1" u="sng" dirty="0">
                <a:solidFill>
                  <a:srgbClr val="00B0F0"/>
                </a:solidFill>
                <a:effectLst>
                  <a:outerShdw blurRad="38100" dist="38100" dir="2700000" algn="tl">
                    <a:srgbClr val="000000">
                      <a:alpha val="43137"/>
                    </a:srgbClr>
                  </a:outerShdw>
                </a:effectLst>
                <a:latin typeface="Comic Sans MS" panose="030F0702030302020204" pitchFamily="66" charset="0"/>
              </a:rPr>
              <a:t>Netherlands</a:t>
            </a:r>
            <a:r>
              <a:rPr lang="en-US" sz="3600" b="1" dirty="0">
                <a:solidFill>
                  <a:srgbClr val="00B0F0"/>
                </a:solidFill>
                <a:effectLst>
                  <a:outerShdw blurRad="38100" dist="38100" dir="2700000" algn="tl">
                    <a:srgbClr val="000000">
                      <a:alpha val="43137"/>
                    </a:srgbClr>
                  </a:outerShdw>
                </a:effectLst>
                <a:latin typeface="Comic Sans MS" panose="030F0702030302020204" pitchFamily="66" charset="0"/>
              </a:rPr>
              <a:t> </a:t>
            </a:r>
            <a:r>
              <a:rPr lang="en-US" sz="3600" b="1" u="sng" dirty="0">
                <a:solidFill>
                  <a:srgbClr val="00B0F0"/>
                </a:solidFill>
                <a:effectLst>
                  <a:outerShdw blurRad="38100" dist="38100" dir="2700000" algn="tl">
                    <a:srgbClr val="000000">
                      <a:alpha val="43137"/>
                    </a:srgbClr>
                  </a:outerShdw>
                </a:effectLst>
                <a:latin typeface="Comic Sans MS" panose="030F0702030302020204" pitchFamily="66" charset="0"/>
              </a:rPr>
              <a:t>North Sea Protection Works</a:t>
            </a:r>
            <a:r>
              <a:rPr lang="en-US" sz="3600" dirty="0">
                <a:solidFill>
                  <a:srgbClr val="00B0F0"/>
                </a:solidFill>
                <a:latin typeface="Comic Sans MS" panose="030F0702030302020204" pitchFamily="66" charset="0"/>
              </a:rPr>
              <a:t>:</a:t>
            </a:r>
          </a:p>
          <a:p>
            <a:r>
              <a:rPr lang="en-US" sz="2800" dirty="0">
                <a:solidFill>
                  <a:srgbClr val="00B0F0"/>
                </a:solidFill>
                <a:latin typeface="Comic Sans MS" panose="030F0702030302020204" pitchFamily="66" charset="0"/>
              </a:rPr>
              <a:t> </a:t>
            </a:r>
          </a:p>
          <a:p>
            <a:r>
              <a:rPr lang="en-US" sz="3200" dirty="0">
                <a:solidFill>
                  <a:srgbClr val="00B0F0"/>
                </a:solidFill>
                <a:latin typeface="Comic Sans MS" panose="030F0702030302020204" pitchFamily="66" charset="0"/>
              </a:rPr>
              <a:t>A massive series of dams, levees, locks, and barriers that protect the low-lying Netherlands from the sea.</a:t>
            </a:r>
          </a:p>
        </p:txBody>
      </p:sp>
      <p:pic>
        <p:nvPicPr>
          <p:cNvPr id="3" name="Рисунок 2" descr="&amp;Rcy;&amp;iecy;&amp;zcy;&amp;ucy;&amp;lcy;&amp;softcy;&amp;tcy;&amp;acy;&amp;tcy; &amp;pcy;&amp;ocy;&amp;shcy;&amp;ucy;&amp;kcy;&amp;ucy; &amp;zcy;&amp;ocy;&amp;bcy;&amp;rcy;&amp;acy;&amp;zhcy;&amp;iecy;&amp;ncy;&amp;softcy; &amp;zcy;&amp;acy; &amp;zcy;&amp;acy;&amp;pcy;&amp;icy;&amp;tcy;&amp;ocy;&amp;mcy; &quot;6. Netherlands North Sea Protection Works: A massive series of dams, levees, locks, and barriers that protect the low-lying Netherlands from the sea.&quot;"/>
          <p:cNvPicPr/>
          <p:nvPr/>
        </p:nvPicPr>
        <p:blipFill>
          <a:blip r:embed="rId2">
            <a:extLst>
              <a:ext uri="{28A0092B-C50C-407E-A947-70E740481C1C}">
                <a14:useLocalDpi xmlns:a14="http://schemas.microsoft.com/office/drawing/2010/main" val="0"/>
              </a:ext>
            </a:extLst>
          </a:blip>
          <a:srcRect/>
          <a:stretch>
            <a:fillRect/>
          </a:stretch>
        </p:blipFill>
        <p:spPr bwMode="auto">
          <a:xfrm>
            <a:off x="5562601" y="2260601"/>
            <a:ext cx="5272875" cy="4133315"/>
          </a:xfrm>
          <a:prstGeom prst="rect">
            <a:avLst/>
          </a:prstGeom>
          <a:noFill/>
          <a:ln>
            <a:noFill/>
          </a:ln>
        </p:spPr>
      </p:pic>
    </p:spTree>
    <p:extLst>
      <p:ext uri="{BB962C8B-B14F-4D97-AF65-F5344CB8AC3E}">
        <p14:creationId xmlns:p14="http://schemas.microsoft.com/office/powerpoint/2010/main" val="319218937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extLst>
              <a:ext uri="{28A0092B-C50C-407E-A947-70E740481C1C}">
                <a14:useLocalDpi xmlns:a14="http://schemas.microsoft.com/office/drawing/2010/main" val="0"/>
              </a:ext>
            </a:extLst>
          </a:blip>
          <a:stretch>
            <a:fillRect/>
          </a:stretch>
        </p:blipFill>
        <p:spPr>
          <a:xfrm>
            <a:off x="1089361" y="3192379"/>
            <a:ext cx="4607091" cy="3213936"/>
          </a:xfrm>
          <a:prstGeom prst="rect">
            <a:avLst/>
          </a:prstGeom>
        </p:spPr>
      </p:pic>
      <p:sp>
        <p:nvSpPr>
          <p:cNvPr id="4" name="Прямоугольник 3"/>
          <p:cNvSpPr/>
          <p:nvPr/>
        </p:nvSpPr>
        <p:spPr>
          <a:xfrm>
            <a:off x="7587917" y="3192379"/>
            <a:ext cx="2432384" cy="2862322"/>
          </a:xfrm>
          <a:prstGeom prst="rect">
            <a:avLst/>
          </a:prstGeom>
        </p:spPr>
        <p:txBody>
          <a:bodyPr wrap="square">
            <a:spAutoFit/>
          </a:bodyPr>
          <a:lstStyle/>
          <a:p>
            <a:r>
              <a:rPr lang="en-US" sz="3600" dirty="0">
                <a:solidFill>
                  <a:srgbClr val="FFC000"/>
                </a:solidFill>
                <a:latin typeface="Comic Sans MS" panose="030F0702030302020204" pitchFamily="66" charset="0"/>
              </a:rPr>
              <a:t>A new and larger canal opened in 2016.</a:t>
            </a:r>
            <a:endParaRPr lang="ru-RU" sz="3600" dirty="0">
              <a:solidFill>
                <a:srgbClr val="FFC000"/>
              </a:solidFill>
              <a:latin typeface="Comic Sans MS" panose="030F0702030302020204" pitchFamily="66" charset="0"/>
            </a:endParaRPr>
          </a:p>
        </p:txBody>
      </p:sp>
      <p:sp>
        <p:nvSpPr>
          <p:cNvPr id="5" name="Прямоугольник 4"/>
          <p:cNvSpPr/>
          <p:nvPr/>
        </p:nvSpPr>
        <p:spPr>
          <a:xfrm>
            <a:off x="471905" y="387065"/>
            <a:ext cx="6400800" cy="2677656"/>
          </a:xfrm>
          <a:prstGeom prst="rect">
            <a:avLst/>
          </a:prstGeom>
        </p:spPr>
        <p:txBody>
          <a:bodyPr wrap="square">
            <a:spAutoFit/>
          </a:bodyPr>
          <a:lstStyle/>
          <a:p>
            <a:pPr marL="342874" indent="-342874">
              <a:buAutoNum type="arabicPeriod" startAt="7"/>
            </a:pPr>
            <a:r>
              <a:rPr lang="en-US" sz="3600" b="1" u="sng" dirty="0">
                <a:solidFill>
                  <a:srgbClr val="006666"/>
                </a:solidFill>
                <a:effectLst>
                  <a:outerShdw blurRad="38100" dist="38100" dir="2700000" algn="tl">
                    <a:srgbClr val="000000">
                      <a:alpha val="43137"/>
                    </a:srgbClr>
                  </a:outerShdw>
                </a:effectLst>
              </a:rPr>
              <a:t>Panama Canal</a:t>
            </a:r>
            <a:r>
              <a:rPr lang="en-US" sz="3600" b="1" dirty="0">
                <a:solidFill>
                  <a:srgbClr val="006666"/>
                </a:solidFill>
                <a:effectLst>
                  <a:outerShdw blurRad="38100" dist="38100" dir="2700000" algn="tl">
                    <a:srgbClr val="000000">
                      <a:alpha val="43137"/>
                    </a:srgbClr>
                  </a:outerShdw>
                </a:effectLst>
              </a:rPr>
              <a:t>: </a:t>
            </a:r>
          </a:p>
          <a:p>
            <a:endParaRPr lang="en-US" sz="3600" b="1" dirty="0">
              <a:solidFill>
                <a:srgbClr val="006666"/>
              </a:solidFill>
              <a:effectLst>
                <a:outerShdw blurRad="38100" dist="38100" dir="2700000" algn="tl">
                  <a:srgbClr val="000000">
                    <a:alpha val="43137"/>
                  </a:srgbClr>
                </a:outerShdw>
              </a:effectLst>
            </a:endParaRPr>
          </a:p>
          <a:p>
            <a:r>
              <a:rPr lang="en-US" sz="3200" dirty="0">
                <a:solidFill>
                  <a:srgbClr val="006666"/>
                </a:solidFill>
              </a:rPr>
              <a:t>Completed in 1917, the massive engineering project connects the Pacific and Atlantic oceans. </a:t>
            </a:r>
          </a:p>
        </p:txBody>
      </p:sp>
    </p:spTree>
    <p:extLst>
      <p:ext uri="{BB962C8B-B14F-4D97-AF65-F5344CB8AC3E}">
        <p14:creationId xmlns:p14="http://schemas.microsoft.com/office/powerpoint/2010/main" val="8909110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212529.fd681eb1"/>
          <p:cNvPicPr>
            <a:picLocks noChangeAspect="1" noChangeArrowheads="1"/>
          </p:cNvPicPr>
          <p:nvPr/>
        </p:nvPicPr>
        <p:blipFill rotWithShape="1">
          <a:blip r:embed="rId2">
            <a:extLst>
              <a:ext uri="{28A0092B-C50C-407E-A947-70E740481C1C}">
                <a14:useLocalDpi xmlns:a14="http://schemas.microsoft.com/office/drawing/2010/main" val="0"/>
              </a:ext>
            </a:extLst>
          </a:blip>
          <a:srcRect l="18109" t="-500"/>
          <a:stretch/>
        </p:blipFill>
        <p:spPr bwMode="auto">
          <a:xfrm>
            <a:off x="914403" y="473808"/>
            <a:ext cx="8648700" cy="5970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0068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8303" y="948035"/>
            <a:ext cx="9944100" cy="2585323"/>
          </a:xfrm>
          <a:prstGeom prst="rect">
            <a:avLst/>
          </a:prstGeom>
        </p:spPr>
        <p:txBody>
          <a:bodyPr wrap="square">
            <a:spAutoFit/>
          </a:bodyPr>
          <a:lstStyle/>
          <a:p>
            <a:r>
              <a:rPr lang="uk-UA" sz="5400" dirty="0">
                <a:solidFill>
                  <a:srgbClr val="FFFF00"/>
                </a:solidFill>
                <a:latin typeface="Forte" panose="03060902040502070203" pitchFamily="66" charset="0"/>
              </a:rPr>
              <a:t>   </a:t>
            </a:r>
            <a:r>
              <a:rPr lang="en-US" sz="5400" dirty="0">
                <a:solidFill>
                  <a:srgbClr val="FFFF66"/>
                </a:solidFill>
                <a:latin typeface="Forte" panose="03060902040502070203" pitchFamily="66" charset="0"/>
              </a:rPr>
              <a:t>P.S. </a:t>
            </a:r>
            <a:r>
              <a:rPr lang="uk-UA" sz="5400" dirty="0">
                <a:solidFill>
                  <a:srgbClr val="FFFF66"/>
                </a:solidFill>
                <a:latin typeface="Forte" panose="03060902040502070203" pitchFamily="66" charset="0"/>
              </a:rPr>
              <a:t> </a:t>
            </a:r>
            <a:r>
              <a:rPr lang="en-US" sz="5400" dirty="0">
                <a:solidFill>
                  <a:srgbClr val="FFFF66"/>
                </a:solidFill>
                <a:latin typeface="Forte" panose="03060902040502070203" pitchFamily="66" charset="0"/>
              </a:rPr>
              <a:t>See you </a:t>
            </a:r>
            <a:endParaRPr lang="uk-UA" sz="5400" dirty="0">
              <a:solidFill>
                <a:srgbClr val="FFFF66"/>
              </a:solidFill>
              <a:latin typeface="Forte" panose="03060902040502070203" pitchFamily="66" charset="0"/>
            </a:endParaRPr>
          </a:p>
          <a:p>
            <a:r>
              <a:rPr lang="uk-UA" sz="5400" dirty="0">
                <a:solidFill>
                  <a:srgbClr val="FFFF66"/>
                </a:solidFill>
                <a:latin typeface="Forte" panose="03060902040502070203" pitchFamily="66" charset="0"/>
              </a:rPr>
              <a:t>                 </a:t>
            </a:r>
            <a:r>
              <a:rPr lang="en-US" sz="5400" dirty="0">
                <a:solidFill>
                  <a:srgbClr val="FFFF66"/>
                </a:solidFill>
                <a:latin typeface="Forte" panose="03060902040502070203" pitchFamily="66" charset="0"/>
              </a:rPr>
              <a:t>on the next </a:t>
            </a:r>
            <a:endParaRPr lang="uk-UA" sz="5400" dirty="0">
              <a:solidFill>
                <a:srgbClr val="FFFF66"/>
              </a:solidFill>
              <a:latin typeface="Forte" panose="03060902040502070203" pitchFamily="66" charset="0"/>
            </a:endParaRPr>
          </a:p>
          <a:p>
            <a:r>
              <a:rPr lang="uk-UA" sz="5400" dirty="0">
                <a:solidFill>
                  <a:srgbClr val="FFFF66"/>
                </a:solidFill>
                <a:latin typeface="Forte" panose="03060902040502070203" pitchFamily="66" charset="0"/>
              </a:rPr>
              <a:t>                               </a:t>
            </a:r>
            <a:r>
              <a:rPr lang="en-US" sz="5400" dirty="0">
                <a:solidFill>
                  <a:srgbClr val="FFFF66"/>
                </a:solidFill>
                <a:latin typeface="Forte" panose="03060902040502070203" pitchFamily="66" charset="0"/>
              </a:rPr>
              <a:t>7 wonders !!!</a:t>
            </a:r>
            <a:endParaRPr lang="ru-RU" sz="5400" dirty="0">
              <a:solidFill>
                <a:srgbClr val="FFFF66"/>
              </a:solidFill>
            </a:endParaRPr>
          </a:p>
        </p:txBody>
      </p:sp>
      <p:sp>
        <p:nvSpPr>
          <p:cNvPr id="4" name="Прямоугольник 3"/>
          <p:cNvSpPr/>
          <p:nvPr/>
        </p:nvSpPr>
        <p:spPr>
          <a:xfrm>
            <a:off x="2755900" y="4806535"/>
            <a:ext cx="8966200" cy="1446550"/>
          </a:xfrm>
          <a:prstGeom prst="rect">
            <a:avLst/>
          </a:prstGeom>
        </p:spPr>
        <p:txBody>
          <a:bodyPr wrap="square">
            <a:spAutoFit/>
          </a:bodyPr>
          <a:lstStyle/>
          <a:p>
            <a:r>
              <a:rPr lang="en-US" sz="8800" dirty="0">
                <a:solidFill>
                  <a:srgbClr val="FFC000"/>
                </a:solidFill>
                <a:latin typeface="Colonna MT" panose="04020805060202030203" pitchFamily="82" charset="0"/>
              </a:rPr>
              <a:t>To be continued…</a:t>
            </a:r>
            <a:endParaRPr lang="ru-RU" sz="8800" dirty="0">
              <a:solidFill>
                <a:srgbClr val="FFC000"/>
              </a:solidFill>
            </a:endParaRPr>
          </a:p>
        </p:txBody>
      </p:sp>
    </p:spTree>
    <p:extLst>
      <p:ext uri="{BB962C8B-B14F-4D97-AF65-F5344CB8AC3E}">
        <p14:creationId xmlns:p14="http://schemas.microsoft.com/office/powerpoint/2010/main" val="1074173032"/>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5473" y="871220"/>
            <a:ext cx="9881419" cy="824849"/>
          </a:xfrm>
        </p:spPr>
        <p:txBody>
          <a:bodyPr>
            <a:noAutofit/>
          </a:bodyPr>
          <a:lstStyle/>
          <a:p>
            <a:r>
              <a:rPr lang="en-US" sz="4000" b="1" u="sng" dirty="0">
                <a:solidFill>
                  <a:schemeClr val="accent1">
                    <a:lumMod val="60000"/>
                    <a:lumOff val="40000"/>
                  </a:schemeClr>
                </a:solidFill>
                <a:effectLst>
                  <a:outerShdw blurRad="38100" dist="38100" dir="2700000" algn="tl">
                    <a:srgbClr val="000000">
                      <a:alpha val="43137"/>
                    </a:srgbClr>
                  </a:outerShdw>
                </a:effectLst>
                <a:latin typeface="Papyrus" panose="03070502060502030205" pitchFamily="66" charset="0"/>
              </a:rPr>
              <a:t>The Original Seven Wonders of the World</a:t>
            </a:r>
            <a:endParaRPr lang="ru-RU" sz="4000" b="1" u="sng" dirty="0">
              <a:solidFill>
                <a:schemeClr val="accent1">
                  <a:lumMod val="60000"/>
                  <a:lumOff val="40000"/>
                </a:schemeClr>
              </a:solidFill>
              <a:effectLst>
                <a:outerShdw blurRad="38100" dist="38100" dir="2700000" algn="tl">
                  <a:srgbClr val="000000">
                    <a:alpha val="43137"/>
                  </a:srgbClr>
                </a:outerShdw>
              </a:effectLst>
            </a:endParaRPr>
          </a:p>
        </p:txBody>
      </p:sp>
      <p:sp>
        <p:nvSpPr>
          <p:cNvPr id="4" name="Прямоугольник 3"/>
          <p:cNvSpPr/>
          <p:nvPr/>
        </p:nvSpPr>
        <p:spPr>
          <a:xfrm>
            <a:off x="2369387" y="2613372"/>
            <a:ext cx="8219959" cy="3170099"/>
          </a:xfrm>
          <a:prstGeom prst="rect">
            <a:avLst/>
          </a:prstGeom>
        </p:spPr>
        <p:txBody>
          <a:bodyPr wrap="square">
            <a:spAutoFit/>
          </a:bodyPr>
          <a:lstStyle/>
          <a:p>
            <a:r>
              <a:rPr lang="en-US" sz="4000" dirty="0">
                <a:solidFill>
                  <a:schemeClr val="accent1">
                    <a:lumMod val="40000"/>
                    <a:lumOff val="60000"/>
                  </a:schemeClr>
                </a:solidFill>
                <a:latin typeface="Papyrus" panose="03070502060502030205" pitchFamily="66" charset="0"/>
              </a:rPr>
              <a:t>The Seven Wonders of the World has historically been a listing of seven sites known to the Ancient Greeks as the most notable locales in their known world.</a:t>
            </a:r>
            <a:endParaRPr lang="ru-RU" sz="4000" dirty="0">
              <a:solidFill>
                <a:schemeClr val="accent1">
                  <a:lumMod val="40000"/>
                  <a:lumOff val="60000"/>
                </a:schemeClr>
              </a:solidFill>
            </a:endParaRPr>
          </a:p>
        </p:txBody>
      </p:sp>
    </p:spTree>
    <p:extLst>
      <p:ext uri="{BB962C8B-B14F-4D97-AF65-F5344CB8AC3E}">
        <p14:creationId xmlns:p14="http://schemas.microsoft.com/office/powerpoint/2010/main" val="7914429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27828"/>
            <a:ext cx="10439400" cy="961272"/>
          </a:xfrm>
        </p:spPr>
        <p:txBody>
          <a:bodyPr>
            <a:noAutofit/>
          </a:bodyPr>
          <a:lstStyle/>
          <a:p>
            <a:r>
              <a:rPr lang="en-US" sz="4400" i="1" u="sng" dirty="0">
                <a:solidFill>
                  <a:srgbClr val="FF6600"/>
                </a:solidFill>
              </a:rPr>
              <a:t>Theme</a:t>
            </a:r>
            <a:r>
              <a:rPr lang="en-US" sz="4400" dirty="0">
                <a:solidFill>
                  <a:srgbClr val="FF6600"/>
                </a:solidFill>
              </a:rPr>
              <a:t>: The Seven Wonders of the World</a:t>
            </a:r>
            <a:endParaRPr lang="ru-RU" sz="4400" dirty="0">
              <a:solidFill>
                <a:srgbClr val="FF6600"/>
              </a:solidFill>
            </a:endParaRPr>
          </a:p>
        </p:txBody>
      </p:sp>
      <p:sp>
        <p:nvSpPr>
          <p:cNvPr id="3" name="Текст 2"/>
          <p:cNvSpPr>
            <a:spLocks noGrp="1"/>
          </p:cNvSpPr>
          <p:nvPr>
            <p:ph type="body" idx="1"/>
          </p:nvPr>
        </p:nvSpPr>
        <p:spPr>
          <a:xfrm>
            <a:off x="125287" y="2135345"/>
            <a:ext cx="3751135" cy="562623"/>
          </a:xfrm>
        </p:spPr>
        <p:txBody>
          <a:bodyPr/>
          <a:lstStyle/>
          <a:p>
            <a:r>
              <a:rPr lang="de-DE" sz="3200" dirty="0">
                <a:solidFill>
                  <a:schemeClr val="accent4">
                    <a:lumMod val="50000"/>
                  </a:schemeClr>
                </a:solidFill>
              </a:rPr>
              <a:t>The Teaching </a:t>
            </a:r>
            <a:r>
              <a:rPr lang="de-DE" sz="3200" dirty="0" err="1">
                <a:solidFill>
                  <a:schemeClr val="accent4">
                    <a:lumMod val="50000"/>
                  </a:schemeClr>
                </a:solidFill>
              </a:rPr>
              <a:t>aims</a:t>
            </a:r>
            <a:r>
              <a:rPr lang="de-DE" sz="3200" dirty="0">
                <a:solidFill>
                  <a:schemeClr val="accent4">
                    <a:lumMod val="50000"/>
                  </a:schemeClr>
                </a:solidFill>
              </a:rPr>
              <a:t>:</a:t>
            </a:r>
            <a:endParaRPr lang="ru-RU" sz="3200" dirty="0">
              <a:solidFill>
                <a:schemeClr val="accent4">
                  <a:lumMod val="50000"/>
                </a:schemeClr>
              </a:solidFill>
            </a:endParaRPr>
          </a:p>
        </p:txBody>
      </p:sp>
      <p:sp>
        <p:nvSpPr>
          <p:cNvPr id="4" name="Текст 3"/>
          <p:cNvSpPr>
            <a:spLocks noGrp="1"/>
          </p:cNvSpPr>
          <p:nvPr>
            <p:ph type="body" sz="half" idx="15"/>
          </p:nvPr>
        </p:nvSpPr>
        <p:spPr>
          <a:xfrm>
            <a:off x="259573" y="2945217"/>
            <a:ext cx="3682455" cy="2630921"/>
          </a:xfrm>
        </p:spPr>
        <p:txBody>
          <a:bodyPr/>
          <a:lstStyle/>
          <a:p>
            <a:pPr marL="342874" indent="-342874">
              <a:buFont typeface="Arial" panose="020B0604020202020204" pitchFamily="34" charset="0"/>
              <a:buChar char="•"/>
            </a:pPr>
            <a:r>
              <a:rPr lang="en-US" sz="2000" dirty="0">
                <a:solidFill>
                  <a:schemeClr val="accent4">
                    <a:lumMod val="50000"/>
                  </a:schemeClr>
                </a:solidFill>
              </a:rPr>
              <a:t>To activate the lexical material on the topic;</a:t>
            </a:r>
          </a:p>
          <a:p>
            <a:pPr marL="342874" indent="-342874">
              <a:buFont typeface="Arial" panose="020B0604020202020204" pitchFamily="34" charset="0"/>
              <a:buChar char="•"/>
            </a:pPr>
            <a:r>
              <a:rPr lang="en-US" sz="2000" dirty="0">
                <a:solidFill>
                  <a:schemeClr val="accent4">
                    <a:lumMod val="50000"/>
                  </a:schemeClr>
                </a:solidFill>
              </a:rPr>
              <a:t>to teach students to analyze, compare, identify their skills;</a:t>
            </a:r>
          </a:p>
          <a:p>
            <a:pPr marL="342874" indent="-342874">
              <a:buFont typeface="Arial" panose="020B0604020202020204" pitchFamily="34" charset="0"/>
              <a:buChar char="•"/>
            </a:pPr>
            <a:r>
              <a:rPr lang="en-US" sz="2000" dirty="0">
                <a:solidFill>
                  <a:schemeClr val="accent4">
                    <a:lumMod val="50000"/>
                  </a:schemeClr>
                </a:solidFill>
              </a:rPr>
              <a:t>to cooperate group work;</a:t>
            </a:r>
          </a:p>
          <a:p>
            <a:pPr marL="342874" indent="-342874">
              <a:buFont typeface="Arial" panose="020B0604020202020204" pitchFamily="34" charset="0"/>
              <a:buChar char="•"/>
            </a:pPr>
            <a:r>
              <a:rPr lang="en-US" sz="2000" dirty="0">
                <a:solidFill>
                  <a:schemeClr val="accent4">
                    <a:lumMod val="50000"/>
                  </a:schemeClr>
                </a:solidFill>
              </a:rPr>
              <a:t>to improve speaking skills.</a:t>
            </a:r>
          </a:p>
          <a:p>
            <a:endParaRPr lang="ru-RU" dirty="0"/>
          </a:p>
        </p:txBody>
      </p:sp>
      <p:sp>
        <p:nvSpPr>
          <p:cNvPr id="5" name="Текст 4"/>
          <p:cNvSpPr>
            <a:spLocks noGrp="1"/>
          </p:cNvSpPr>
          <p:nvPr>
            <p:ph type="body" sz="quarter" idx="3"/>
          </p:nvPr>
        </p:nvSpPr>
        <p:spPr>
          <a:xfrm>
            <a:off x="3807743" y="2701533"/>
            <a:ext cx="4159276" cy="487363"/>
          </a:xfrm>
        </p:spPr>
        <p:txBody>
          <a:bodyPr/>
          <a:lstStyle/>
          <a:p>
            <a:r>
              <a:rPr lang="de-DE" sz="3200" dirty="0">
                <a:solidFill>
                  <a:schemeClr val="accent3">
                    <a:lumMod val="50000"/>
                  </a:schemeClr>
                </a:solidFill>
              </a:rPr>
              <a:t>The </a:t>
            </a:r>
            <a:r>
              <a:rPr lang="de-DE" sz="3200" dirty="0" err="1">
                <a:solidFill>
                  <a:schemeClr val="accent3">
                    <a:lumMod val="50000"/>
                  </a:schemeClr>
                </a:solidFill>
              </a:rPr>
              <a:t>Developing</a:t>
            </a:r>
            <a:r>
              <a:rPr lang="de-DE" sz="3200" dirty="0">
                <a:solidFill>
                  <a:schemeClr val="accent3">
                    <a:lumMod val="50000"/>
                  </a:schemeClr>
                </a:solidFill>
              </a:rPr>
              <a:t> </a:t>
            </a:r>
            <a:r>
              <a:rPr lang="de-DE" sz="3200" dirty="0" err="1">
                <a:solidFill>
                  <a:schemeClr val="accent3">
                    <a:lumMod val="50000"/>
                  </a:schemeClr>
                </a:solidFill>
              </a:rPr>
              <a:t>skills</a:t>
            </a:r>
            <a:r>
              <a:rPr lang="de-DE" sz="3200" dirty="0">
                <a:solidFill>
                  <a:schemeClr val="accent3">
                    <a:lumMod val="50000"/>
                  </a:schemeClr>
                </a:solidFill>
              </a:rPr>
              <a:t>:</a:t>
            </a:r>
            <a:endParaRPr lang="ru-RU" sz="3200" dirty="0">
              <a:solidFill>
                <a:schemeClr val="accent3">
                  <a:lumMod val="50000"/>
                </a:schemeClr>
              </a:solidFill>
            </a:endParaRPr>
          </a:p>
        </p:txBody>
      </p:sp>
      <p:sp>
        <p:nvSpPr>
          <p:cNvPr id="6" name="Текст 5"/>
          <p:cNvSpPr>
            <a:spLocks noGrp="1"/>
          </p:cNvSpPr>
          <p:nvPr>
            <p:ph type="body" sz="half" idx="16"/>
          </p:nvPr>
        </p:nvSpPr>
        <p:spPr>
          <a:xfrm>
            <a:off x="4180437" y="3446830"/>
            <a:ext cx="3661831" cy="3077151"/>
          </a:xfrm>
        </p:spPr>
        <p:txBody>
          <a:bodyPr>
            <a:normAutofit lnSpcReduction="10000"/>
          </a:bodyPr>
          <a:lstStyle/>
          <a:p>
            <a:pPr marL="342874" indent="-342874">
              <a:buFont typeface="Arial" panose="020B0604020202020204" pitchFamily="34" charset="0"/>
              <a:buChar char="•"/>
            </a:pPr>
            <a:r>
              <a:rPr lang="en-US" sz="2000" dirty="0">
                <a:solidFill>
                  <a:schemeClr val="accent3">
                    <a:lumMod val="50000"/>
                  </a:schemeClr>
                </a:solidFill>
              </a:rPr>
              <a:t>To develop the </a:t>
            </a:r>
            <a:r>
              <a:rPr lang="en-US" sz="2000" dirty="0" err="1">
                <a:solidFill>
                  <a:schemeClr val="accent3">
                    <a:lumMod val="50000"/>
                  </a:schemeClr>
                </a:solidFill>
              </a:rPr>
              <a:t>students`attention</a:t>
            </a:r>
            <a:r>
              <a:rPr lang="en-US" sz="2000" dirty="0">
                <a:solidFill>
                  <a:schemeClr val="accent3">
                    <a:lumMod val="50000"/>
                  </a:schemeClr>
                </a:solidFill>
              </a:rPr>
              <a:t>, memory and logical way of thinking;</a:t>
            </a:r>
          </a:p>
          <a:p>
            <a:pPr marL="342874" indent="-342874">
              <a:buFont typeface="Arial" panose="020B0604020202020204" pitchFamily="34" charset="0"/>
              <a:buChar char="•"/>
            </a:pPr>
            <a:r>
              <a:rPr lang="en-US" sz="2000" dirty="0">
                <a:solidFill>
                  <a:schemeClr val="accent3">
                    <a:lumMod val="50000"/>
                  </a:schemeClr>
                </a:solidFill>
              </a:rPr>
              <a:t>to promote the students` curiosity;</a:t>
            </a:r>
          </a:p>
          <a:p>
            <a:pPr marL="342874" indent="-342874">
              <a:buFont typeface="Arial" panose="020B0604020202020204" pitchFamily="34" charset="0"/>
              <a:buChar char="•"/>
            </a:pPr>
            <a:r>
              <a:rPr lang="en-US" sz="2000" dirty="0">
                <a:solidFill>
                  <a:schemeClr val="accent3">
                    <a:lumMod val="50000"/>
                  </a:schemeClr>
                </a:solidFill>
              </a:rPr>
              <a:t>to motivate the students` spontaneous speech;</a:t>
            </a:r>
          </a:p>
          <a:p>
            <a:pPr marL="342874" indent="-342874">
              <a:buFont typeface="Arial" panose="020B0604020202020204" pitchFamily="34" charset="0"/>
              <a:buChar char="•"/>
            </a:pPr>
            <a:r>
              <a:rPr lang="en-US" sz="2000" dirty="0">
                <a:solidFill>
                  <a:schemeClr val="accent3">
                    <a:lumMod val="50000"/>
                  </a:schemeClr>
                </a:solidFill>
              </a:rPr>
              <a:t>to stimulate the students` thinking and discussion.</a:t>
            </a:r>
          </a:p>
          <a:p>
            <a:endParaRPr lang="ru-RU" dirty="0"/>
          </a:p>
        </p:txBody>
      </p:sp>
      <p:sp>
        <p:nvSpPr>
          <p:cNvPr id="7" name="Текст 6"/>
          <p:cNvSpPr>
            <a:spLocks noGrp="1"/>
          </p:cNvSpPr>
          <p:nvPr>
            <p:ph type="body" sz="quarter" idx="13"/>
          </p:nvPr>
        </p:nvSpPr>
        <p:spPr>
          <a:xfrm>
            <a:off x="7967019" y="2945215"/>
            <a:ext cx="4131967" cy="749228"/>
          </a:xfrm>
        </p:spPr>
        <p:txBody>
          <a:bodyPr/>
          <a:lstStyle/>
          <a:p>
            <a:r>
              <a:rPr lang="de-DE" sz="3200" dirty="0">
                <a:solidFill>
                  <a:schemeClr val="accent6">
                    <a:lumMod val="75000"/>
                  </a:schemeClr>
                </a:solidFill>
              </a:rPr>
              <a:t>The </a:t>
            </a:r>
            <a:r>
              <a:rPr lang="de-DE" sz="3200" dirty="0" err="1">
                <a:solidFill>
                  <a:schemeClr val="accent6">
                    <a:lumMod val="75000"/>
                  </a:schemeClr>
                </a:solidFill>
              </a:rPr>
              <a:t>Upbringing</a:t>
            </a:r>
            <a:r>
              <a:rPr lang="de-DE" sz="3200" dirty="0">
                <a:solidFill>
                  <a:schemeClr val="accent6">
                    <a:lumMod val="75000"/>
                  </a:schemeClr>
                </a:solidFill>
              </a:rPr>
              <a:t> </a:t>
            </a:r>
            <a:r>
              <a:rPr lang="de-DE" sz="3200" dirty="0" err="1">
                <a:solidFill>
                  <a:schemeClr val="accent6">
                    <a:lumMod val="75000"/>
                  </a:schemeClr>
                </a:solidFill>
              </a:rPr>
              <a:t>Aims</a:t>
            </a:r>
            <a:r>
              <a:rPr lang="de-DE" sz="3200" dirty="0">
                <a:solidFill>
                  <a:schemeClr val="accent6">
                    <a:lumMod val="75000"/>
                  </a:schemeClr>
                </a:solidFill>
              </a:rPr>
              <a:t>:</a:t>
            </a:r>
            <a:endParaRPr lang="ru-RU" sz="3200" dirty="0">
              <a:solidFill>
                <a:schemeClr val="accent6">
                  <a:lumMod val="75000"/>
                </a:schemeClr>
              </a:solidFill>
            </a:endParaRPr>
          </a:p>
        </p:txBody>
      </p:sp>
      <p:sp>
        <p:nvSpPr>
          <p:cNvPr id="8" name="Текст 7"/>
          <p:cNvSpPr>
            <a:spLocks noGrp="1"/>
          </p:cNvSpPr>
          <p:nvPr>
            <p:ph type="body" sz="half" idx="17"/>
          </p:nvPr>
        </p:nvSpPr>
        <p:spPr>
          <a:xfrm>
            <a:off x="8739292" y="4041293"/>
            <a:ext cx="3070025" cy="2588107"/>
          </a:xfrm>
        </p:spPr>
        <p:txBody>
          <a:bodyPr/>
          <a:lstStyle/>
          <a:p>
            <a:pPr marL="342882" indent="-342882">
              <a:buFont typeface="Arial" panose="020B0604020202020204" pitchFamily="34" charset="0"/>
              <a:buChar char="•"/>
            </a:pPr>
            <a:r>
              <a:rPr lang="en-US" sz="2000" dirty="0">
                <a:solidFill>
                  <a:schemeClr val="accent6">
                    <a:lumMod val="75000"/>
                  </a:schemeClr>
                </a:solidFill>
              </a:rPr>
              <a:t>To provide the students with the information about the world wonders;</a:t>
            </a:r>
          </a:p>
          <a:p>
            <a:pPr marL="342882" indent="-342882">
              <a:buFont typeface="Arial" panose="020B0604020202020204" pitchFamily="34" charset="0"/>
              <a:buChar char="•"/>
            </a:pPr>
            <a:r>
              <a:rPr lang="en-US" sz="2000" dirty="0">
                <a:solidFill>
                  <a:schemeClr val="accent6">
                    <a:lumMod val="75000"/>
                  </a:schemeClr>
                </a:solidFill>
              </a:rPr>
              <a:t>to motivate the students to learn more about the world of wonders.</a:t>
            </a:r>
          </a:p>
          <a:p>
            <a:endParaRPr lang="ru-RU" dirty="0"/>
          </a:p>
        </p:txBody>
      </p:sp>
    </p:spTree>
    <p:extLst>
      <p:ext uri="{BB962C8B-B14F-4D97-AF65-F5344CB8AC3E}">
        <p14:creationId xmlns:p14="http://schemas.microsoft.com/office/powerpoint/2010/main" val="1534018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636" y="4619245"/>
            <a:ext cx="9526597" cy="1043619"/>
          </a:xfrm>
        </p:spPr>
        <p:txBody>
          <a:bodyPr>
            <a:normAutofit/>
          </a:bodyPr>
          <a:lstStyle/>
          <a:p>
            <a:r>
              <a:rPr lang="en-US" sz="4800" b="1" u="sng" dirty="0">
                <a:solidFill>
                  <a:srgbClr val="FFC000"/>
                </a:solidFill>
                <a:latin typeface="Papyrus" panose="03070502060502030205" pitchFamily="66" charset="0"/>
              </a:rPr>
              <a:t>The Hanging Gardens of Babylon</a:t>
            </a:r>
            <a:endParaRPr lang="ru-RU" sz="4800" b="1" u="sng" dirty="0">
              <a:solidFill>
                <a:srgbClr val="FFC000"/>
              </a:solidFill>
            </a:endParaRPr>
          </a:p>
        </p:txBody>
      </p:sp>
      <p:pic>
        <p:nvPicPr>
          <p:cNvPr id="6" name="Рисунок 5"/>
          <p:cNvPicPr/>
          <p:nvPr/>
        </p:nvPicPr>
        <p:blipFill>
          <a:blip r:embed="rId2">
            <a:extLst>
              <a:ext uri="{28A0092B-C50C-407E-A947-70E740481C1C}">
                <a14:useLocalDpi xmlns:a14="http://schemas.microsoft.com/office/drawing/2010/main" val="0"/>
              </a:ext>
            </a:extLst>
          </a:blip>
          <a:stretch>
            <a:fillRect/>
          </a:stretch>
        </p:blipFill>
        <p:spPr>
          <a:xfrm>
            <a:off x="2578420" y="552463"/>
            <a:ext cx="6120765" cy="3599815"/>
          </a:xfrm>
          <a:prstGeom prst="rect">
            <a:avLst/>
          </a:prstGeom>
        </p:spPr>
      </p:pic>
    </p:spTree>
    <p:extLst>
      <p:ext uri="{BB962C8B-B14F-4D97-AF65-F5344CB8AC3E}">
        <p14:creationId xmlns:p14="http://schemas.microsoft.com/office/powerpoint/2010/main" val="12338025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118555" y="2596086"/>
            <a:ext cx="4753896" cy="3416320"/>
          </a:xfrm>
          <a:prstGeom prst="rect">
            <a:avLst/>
          </a:prstGeom>
        </p:spPr>
        <p:txBody>
          <a:bodyPr wrap="square">
            <a:spAutoFit/>
          </a:bodyPr>
          <a:lstStyle/>
          <a:p>
            <a:r>
              <a:rPr lang="en-US" sz="2400" b="1" dirty="0">
                <a:solidFill>
                  <a:schemeClr val="accent1">
                    <a:lumMod val="60000"/>
                    <a:lumOff val="40000"/>
                  </a:schemeClr>
                </a:solidFill>
                <a:latin typeface="Papyrus" panose="03070502060502030205" pitchFamily="66" charset="0"/>
              </a:rPr>
              <a:t>With little historical documentation, not much is known of the Hanging Gardens of Babylon. They may be mythical, they may have been built by king Nebuchadnezzar II around 600 BC, or they may have been located in the Assyrian city of Nineveh by king Sennacherib around 700 BC.</a:t>
            </a:r>
            <a:endParaRPr lang="ru-RU" sz="2400" b="1" dirty="0">
              <a:solidFill>
                <a:schemeClr val="accent1">
                  <a:lumMod val="60000"/>
                  <a:lumOff val="40000"/>
                </a:schemeClr>
              </a:solidFill>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774" y="973680"/>
            <a:ext cx="6720983" cy="5038725"/>
          </a:xfrm>
          <a:prstGeom prst="rect">
            <a:avLst/>
          </a:prstGeom>
        </p:spPr>
      </p:pic>
    </p:spTree>
    <p:extLst>
      <p:ext uri="{BB962C8B-B14F-4D97-AF65-F5344CB8AC3E}">
        <p14:creationId xmlns:p14="http://schemas.microsoft.com/office/powerpoint/2010/main" val="6653086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6000" b="1" i="1" u="sng" dirty="0">
                <a:solidFill>
                  <a:srgbClr val="FFC000"/>
                </a:solidFill>
                <a:latin typeface="Papyrus" panose="03070502060502030205" pitchFamily="66" charset="0"/>
                <a:ea typeface="Times New Roman" panose="02020603050405020304" pitchFamily="18" charset="0"/>
                <a:cs typeface="Times New Roman" panose="02020603050405020304" pitchFamily="18" charset="0"/>
              </a:rPr>
              <a:t>The Great Pyramid of Giza</a:t>
            </a:r>
            <a:endParaRPr lang="ru-RU" sz="6000" b="1" u="sng" dirty="0">
              <a:solidFill>
                <a:srgbClr val="FFC000"/>
              </a:solidFill>
            </a:endParaRPr>
          </a:p>
        </p:txBody>
      </p:sp>
      <p:pic>
        <p:nvPicPr>
          <p:cNvPr id="3" name="Рисунок 2"/>
          <p:cNvPicPr/>
          <p:nvPr/>
        </p:nvPicPr>
        <p:blipFill>
          <a:blip r:embed="rId2">
            <a:extLst>
              <a:ext uri="{28A0092B-C50C-407E-A947-70E740481C1C}">
                <a14:useLocalDpi xmlns:a14="http://schemas.microsoft.com/office/drawing/2010/main" val="0"/>
              </a:ext>
            </a:extLst>
          </a:blip>
          <a:stretch>
            <a:fillRect/>
          </a:stretch>
        </p:blipFill>
        <p:spPr>
          <a:xfrm>
            <a:off x="274689" y="2276323"/>
            <a:ext cx="5137971" cy="4271964"/>
          </a:xfrm>
          <a:prstGeom prst="rect">
            <a:avLst/>
          </a:prstGeom>
        </p:spPr>
      </p:pic>
      <p:sp>
        <p:nvSpPr>
          <p:cNvPr id="4" name="Прямоугольник 3"/>
          <p:cNvSpPr/>
          <p:nvPr/>
        </p:nvSpPr>
        <p:spPr>
          <a:xfrm>
            <a:off x="5835445" y="2790355"/>
            <a:ext cx="6096000" cy="3170099"/>
          </a:xfrm>
          <a:prstGeom prst="rect">
            <a:avLst/>
          </a:prstGeom>
        </p:spPr>
        <p:txBody>
          <a:bodyPr>
            <a:spAutoFit/>
          </a:bodyPr>
          <a:lstStyle/>
          <a:p>
            <a:r>
              <a:rPr lang="en-US" sz="4000" dirty="0">
                <a:solidFill>
                  <a:schemeClr val="accent1">
                    <a:lumMod val="60000"/>
                    <a:lumOff val="40000"/>
                  </a:schemeClr>
                </a:solidFill>
                <a:latin typeface="Agency FB" panose="020B0503020202020204" pitchFamily="34" charset="0"/>
              </a:rPr>
              <a:t>With construction that ended around 2560 BC, the pyramid is the oldest of the original seven wonders. The massive structure still stands in Egypt.</a:t>
            </a:r>
            <a:endParaRPr lang="ru-RU" sz="4000" dirty="0">
              <a:solidFill>
                <a:schemeClr val="accent1">
                  <a:lumMod val="60000"/>
                  <a:lumOff val="40000"/>
                </a:schemeClr>
              </a:solidFill>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2917" y="5499097"/>
            <a:ext cx="2039731" cy="1049191"/>
          </a:xfrm>
          <a:prstGeom prst="rect">
            <a:avLst/>
          </a:prstGeom>
        </p:spPr>
      </p:pic>
    </p:spTree>
    <p:extLst>
      <p:ext uri="{BB962C8B-B14F-4D97-AF65-F5344CB8AC3E}">
        <p14:creationId xmlns:p14="http://schemas.microsoft.com/office/powerpoint/2010/main" val="9913881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145" y="894378"/>
            <a:ext cx="7595963" cy="5063975"/>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7599" y="4135793"/>
            <a:ext cx="3122356" cy="2338753"/>
          </a:xfrm>
          <a:prstGeom prst="rect">
            <a:avLst/>
          </a:prstGeom>
        </p:spPr>
      </p:pic>
    </p:spTree>
    <p:extLst>
      <p:ext uri="{BB962C8B-B14F-4D97-AF65-F5344CB8AC3E}">
        <p14:creationId xmlns:p14="http://schemas.microsoft.com/office/powerpoint/2010/main" val="22622845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50884" y="4801197"/>
            <a:ext cx="9464481" cy="419731"/>
          </a:xfrm>
        </p:spPr>
        <p:txBody>
          <a:bodyPr>
            <a:noAutofit/>
          </a:bodyPr>
          <a:lstStyle/>
          <a:p>
            <a:r>
              <a:rPr lang="en-US" sz="3600" b="1" u="sng" dirty="0">
                <a:solidFill>
                  <a:srgbClr val="FFC000"/>
                </a:solidFill>
                <a:latin typeface="Papyrus" panose="03070502060502030205" pitchFamily="66" charset="0"/>
              </a:rPr>
              <a:t>The Colossus of Rhodes</a:t>
            </a:r>
            <a:endParaRPr lang="ru-RU" sz="3600" b="1" u="sng" dirty="0">
              <a:solidFill>
                <a:srgbClr val="FFC000"/>
              </a:solidFill>
            </a:endParaRPr>
          </a:p>
        </p:txBody>
      </p:sp>
      <p:sp>
        <p:nvSpPr>
          <p:cNvPr id="4" name="Текст 3"/>
          <p:cNvSpPr>
            <a:spLocks noGrp="1"/>
          </p:cNvSpPr>
          <p:nvPr>
            <p:ph type="body" sz="half" idx="2"/>
          </p:nvPr>
        </p:nvSpPr>
        <p:spPr>
          <a:xfrm>
            <a:off x="4" y="5220931"/>
            <a:ext cx="9806729" cy="899652"/>
          </a:xfrm>
        </p:spPr>
        <p:txBody>
          <a:bodyPr>
            <a:normAutofit fontScale="25000" lnSpcReduction="20000"/>
          </a:bodyPr>
          <a:lstStyle/>
          <a:p>
            <a:r>
              <a:rPr lang="en-US" sz="11200" dirty="0">
                <a:solidFill>
                  <a:schemeClr val="accent1">
                    <a:lumMod val="60000"/>
                    <a:lumOff val="40000"/>
                  </a:schemeClr>
                </a:solidFill>
                <a:latin typeface="Agency FB" panose="020B0503020202020204" pitchFamily="34" charset="0"/>
              </a:rPr>
              <a:t>A statue of the Greek sun god Helios. Built in the city of Rhodes in 280 BC, the nearly 100-foot-high statue was destroyed in an earthquake in 226 BC.</a:t>
            </a:r>
          </a:p>
          <a:p>
            <a:r>
              <a:rPr lang="en-US" sz="2600" dirty="0">
                <a:solidFill>
                  <a:schemeClr val="accent1">
                    <a:lumMod val="60000"/>
                    <a:lumOff val="40000"/>
                  </a:schemeClr>
                </a:solidFill>
              </a:rPr>
              <a:t> </a:t>
            </a:r>
          </a:p>
          <a:p>
            <a:endParaRPr lang="ru-RU" dirty="0"/>
          </a:p>
        </p:txBody>
      </p:sp>
      <p:pic>
        <p:nvPicPr>
          <p:cNvPr id="7" name="Рисунок 6"/>
          <p:cNvPicPr/>
          <p:nvPr/>
        </p:nvPicPr>
        <p:blipFill>
          <a:blip r:embed="rId2" cstate="print">
            <a:extLst>
              <a:ext uri="{28A0092B-C50C-407E-A947-70E740481C1C}">
                <a14:useLocalDpi xmlns:a14="http://schemas.microsoft.com/office/drawing/2010/main" val="0"/>
              </a:ext>
            </a:extLst>
          </a:blip>
          <a:stretch>
            <a:fillRect/>
          </a:stretch>
        </p:blipFill>
        <p:spPr>
          <a:xfrm>
            <a:off x="1432489" y="294233"/>
            <a:ext cx="5160043" cy="3968051"/>
          </a:xfrm>
          <a:prstGeom prst="rect">
            <a:avLst/>
          </a:prstGeom>
        </p:spPr>
      </p:pic>
    </p:spTree>
    <p:extLst>
      <p:ext uri="{BB962C8B-B14F-4D97-AF65-F5344CB8AC3E}">
        <p14:creationId xmlns:p14="http://schemas.microsoft.com/office/powerpoint/2010/main" val="1339539072"/>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Берлин">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xmlns=""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TM04033917[[fn=Берлин]]</Template>
  <TotalTime>314</TotalTime>
  <Words>612</Words>
  <Application>Microsoft Office PowerPoint</Application>
  <PresentationFormat>Произвольный</PresentationFormat>
  <Paragraphs>54</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Берлин</vt:lpstr>
      <vt:lpstr>7 чудес світу</vt:lpstr>
      <vt:lpstr>Презентация PowerPoint</vt:lpstr>
      <vt:lpstr>The Original Seven Wonders of the World</vt:lpstr>
      <vt:lpstr>Theme: The Seven Wonders of the World</vt:lpstr>
      <vt:lpstr>The Hanging Gardens of Babylon</vt:lpstr>
      <vt:lpstr>Презентация PowerPoint</vt:lpstr>
      <vt:lpstr>The Great Pyramid of Giza</vt:lpstr>
      <vt:lpstr>Презентация PowerPoint</vt:lpstr>
      <vt:lpstr>The Colossus of Rhodes</vt:lpstr>
      <vt:lpstr>Презентация PowerPoint</vt:lpstr>
      <vt:lpstr>The Lighthouse of Alexandria</vt:lpstr>
      <vt:lpstr>Презентация PowerPoint</vt:lpstr>
      <vt:lpstr>The Mausoleum at Halicarnassus</vt:lpstr>
      <vt:lpstr>Презентация PowerPoint</vt:lpstr>
      <vt:lpstr>The Statue of Zeus at Olympia</vt:lpstr>
      <vt:lpstr>Презентация PowerPoint</vt:lpstr>
      <vt:lpstr>The Temple of Artemis at Ephesus</vt:lpstr>
      <vt:lpstr>Презентация PowerPoint</vt:lpstr>
      <vt:lpstr>The Seven Wonders of the Modern World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rg-adguard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чудес світу</dc:title>
  <dc:creator>Admin</dc:creator>
  <cp:lastModifiedBy>PC</cp:lastModifiedBy>
  <cp:revision>89</cp:revision>
  <dcterms:created xsi:type="dcterms:W3CDTF">2017-01-17T19:16:51Z</dcterms:created>
  <dcterms:modified xsi:type="dcterms:W3CDTF">2017-01-21T17:41:47Z</dcterms:modified>
</cp:coreProperties>
</file>