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14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1FF9-E91E-47D1-83B8-C9CC4A937260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33E0-1A25-4567-9373-F2CC495AD7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C9D3B9A-F582-481A-B239-5AF9867707DF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476672"/>
            <a:ext cx="6778625" cy="17319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Химерні</a:t>
            </a:r>
            <a:r>
              <a:rPr lang="ru-RU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трансгенні</a:t>
            </a:r>
            <a:r>
              <a:rPr lang="ru-RU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767138"/>
            <a:ext cx="6400800" cy="175260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40" y="2420888"/>
            <a:ext cx="43338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5445222"/>
            <a:ext cx="2346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Презентацію підготувала</a:t>
            </a:r>
          </a:p>
          <a:p>
            <a:r>
              <a:rPr lang="uk-UA" sz="1400" dirty="0"/>
              <a:t>в</a:t>
            </a:r>
            <a:r>
              <a:rPr lang="uk-UA" sz="1400" dirty="0" smtClean="0"/>
              <a:t>читель біології</a:t>
            </a:r>
          </a:p>
          <a:p>
            <a:r>
              <a:rPr lang="uk-UA" sz="1400" dirty="0" err="1" smtClean="0"/>
              <a:t>Великолазівської</a:t>
            </a:r>
            <a:r>
              <a:rPr lang="uk-UA" sz="1400" dirty="0" smtClean="0"/>
              <a:t> ЗОШ І-ІІІ </a:t>
            </a:r>
            <a:r>
              <a:rPr lang="uk-UA" sz="1400" dirty="0" err="1" smtClean="0"/>
              <a:t>ст</a:t>
            </a:r>
            <a:endParaRPr lang="uk-UA" sz="1400" dirty="0" smtClean="0"/>
          </a:p>
          <a:p>
            <a:r>
              <a:rPr lang="uk-UA" sz="1400" dirty="0" err="1" smtClean="0"/>
              <a:t>Симко</a:t>
            </a:r>
            <a:r>
              <a:rPr lang="uk-UA" sz="1400" dirty="0" smtClean="0"/>
              <a:t> О.М.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2501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676456" cy="4127500"/>
          </a:xfrm>
        </p:spPr>
        <p:txBody>
          <a:bodyPr>
            <a:normAutofit/>
          </a:bodyPr>
          <a:lstStyle/>
          <a:p>
            <a:r>
              <a:rPr lang="ru-RU" dirty="0" err="1"/>
              <a:t>Широкомасштабне</a:t>
            </a:r>
            <a:r>
              <a:rPr lang="ru-RU" dirty="0"/>
              <a:t> </a:t>
            </a:r>
            <a:r>
              <a:rPr lang="ru-RU" dirty="0" err="1"/>
              <a:t>вивільнення</a:t>
            </a:r>
            <a:r>
              <a:rPr lang="ru-RU" dirty="0"/>
              <a:t> в </a:t>
            </a:r>
            <a:r>
              <a:rPr lang="ru-RU" dirty="0" err="1"/>
              <a:t>довкілля</a:t>
            </a:r>
            <a:r>
              <a:rPr lang="ru-RU" dirty="0"/>
              <a:t> </a:t>
            </a:r>
            <a:r>
              <a:rPr lang="ru-RU" dirty="0" err="1"/>
              <a:t>трансгенних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розпочалося</a:t>
            </a:r>
            <a:r>
              <a:rPr lang="ru-RU" dirty="0"/>
              <a:t> 1996 р.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трансгенних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, 98 % </a:t>
            </a:r>
            <a:r>
              <a:rPr lang="ru-RU" dirty="0" err="1"/>
              <a:t>складали</a:t>
            </a:r>
            <a:r>
              <a:rPr lang="ru-RU" dirty="0"/>
              <a:t>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модифіковані</a:t>
            </a:r>
            <a:r>
              <a:rPr lang="ru-RU" dirty="0"/>
              <a:t> </a:t>
            </a:r>
            <a:r>
              <a:rPr lang="ru-RU" dirty="0" err="1"/>
              <a:t>сільськогосподарські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 smtClean="0"/>
              <a:t>.</a:t>
            </a:r>
          </a:p>
          <a:p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 err="1"/>
              <a:t>незначних</a:t>
            </a:r>
            <a:r>
              <a:rPr lang="ru-RU" dirty="0"/>
              <a:t> </a:t>
            </a:r>
            <a:r>
              <a:rPr lang="ru-RU" dirty="0" err="1"/>
              <a:t>площах</a:t>
            </a:r>
            <a:r>
              <a:rPr lang="ru-RU" dirty="0"/>
              <a:t> </a:t>
            </a:r>
            <a:r>
              <a:rPr lang="ru-RU" dirty="0" err="1"/>
              <a:t>вирощувалися</a:t>
            </a:r>
            <a:r>
              <a:rPr lang="ru-RU" dirty="0"/>
              <a:t>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модифіковані</a:t>
            </a:r>
            <a:r>
              <a:rPr lang="ru-RU" dirty="0"/>
              <a:t> </a:t>
            </a:r>
            <a:r>
              <a:rPr lang="ru-RU" dirty="0" err="1"/>
              <a:t>сорти</a:t>
            </a:r>
            <a:r>
              <a:rPr lang="ru-RU" dirty="0"/>
              <a:t> </a:t>
            </a:r>
            <a:r>
              <a:rPr lang="ru-RU" dirty="0" err="1"/>
              <a:t>помідорів</a:t>
            </a:r>
            <a:r>
              <a:rPr lang="ru-RU" dirty="0"/>
              <a:t>, </a:t>
            </a:r>
            <a:r>
              <a:rPr lang="ru-RU" dirty="0" err="1"/>
              <a:t>гарбуза</a:t>
            </a:r>
            <a:r>
              <a:rPr lang="ru-RU" dirty="0"/>
              <a:t>, тютюну, </a:t>
            </a:r>
            <a:r>
              <a:rPr lang="ru-RU" dirty="0" err="1"/>
              <a:t>папайі</a:t>
            </a:r>
            <a:r>
              <a:rPr lang="ru-RU" dirty="0"/>
              <a:t>, </a:t>
            </a:r>
            <a:r>
              <a:rPr lang="ru-RU" dirty="0" err="1"/>
              <a:t>буряку</a:t>
            </a:r>
            <a:r>
              <a:rPr lang="ru-RU" dirty="0"/>
              <a:t>, </a:t>
            </a:r>
            <a:r>
              <a:rPr lang="ru-RU" dirty="0" err="1"/>
              <a:t>цикорію</a:t>
            </a:r>
            <a:r>
              <a:rPr lang="ru-RU" dirty="0"/>
              <a:t>, </a:t>
            </a:r>
            <a:r>
              <a:rPr lang="ru-RU" dirty="0" err="1"/>
              <a:t>льону</a:t>
            </a:r>
            <a:r>
              <a:rPr lang="ru-RU" dirty="0"/>
              <a:t>.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й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випробування</a:t>
            </a:r>
            <a:r>
              <a:rPr lang="ru-RU" dirty="0"/>
              <a:t> та процедуру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трансгенні</a:t>
            </a:r>
            <a:r>
              <a:rPr lang="ru-RU" dirty="0"/>
              <a:t> </a:t>
            </a:r>
            <a:r>
              <a:rPr lang="ru-RU" dirty="0" err="1"/>
              <a:t>сорти</a:t>
            </a:r>
            <a:r>
              <a:rPr lang="ru-RU" dirty="0"/>
              <a:t> рису і </a:t>
            </a:r>
            <a:r>
              <a:rPr lang="ru-RU" dirty="0" err="1"/>
              <a:t>пшениці</a:t>
            </a:r>
            <a:r>
              <a:rPr lang="ru-RU" dirty="0"/>
              <a:t>. </a:t>
            </a:r>
            <a:r>
              <a:rPr lang="ru-RU" dirty="0" err="1"/>
              <a:t>Генетична</a:t>
            </a:r>
            <a:r>
              <a:rPr lang="ru-RU" dirty="0"/>
              <a:t> </a:t>
            </a:r>
            <a:r>
              <a:rPr lang="ru-RU" dirty="0" err="1"/>
              <a:t>модифікація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живим </a:t>
            </a:r>
            <a:r>
              <a:rPr lang="ru-RU" dirty="0" err="1"/>
              <a:t>організмам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87" y="3943749"/>
            <a:ext cx="3422154" cy="256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43749"/>
            <a:ext cx="4025631" cy="226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0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676456" cy="4127500"/>
          </a:xfrm>
        </p:spPr>
        <p:txBody>
          <a:bodyPr/>
          <a:lstStyle/>
          <a:p>
            <a:r>
              <a:rPr lang="ru-RU" dirty="0"/>
              <a:t>Але, </a:t>
            </a:r>
            <a:r>
              <a:rPr lang="ru-RU" dirty="0" err="1"/>
              <a:t>хоча</a:t>
            </a:r>
            <a:r>
              <a:rPr lang="ru-RU" dirty="0"/>
              <a:t> такими продуктами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харчується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людей, минуло </a:t>
            </a:r>
            <a:r>
              <a:rPr lang="ru-RU" dirty="0" err="1"/>
              <a:t>замало</a:t>
            </a:r>
            <a:r>
              <a:rPr lang="ru-RU" dirty="0"/>
              <a:t> часу, </a:t>
            </a:r>
            <a:r>
              <a:rPr lang="ru-RU" dirty="0" err="1"/>
              <a:t>аби</a:t>
            </a:r>
            <a:r>
              <a:rPr lang="ru-RU" dirty="0"/>
              <a:t> наука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встановила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наш </a:t>
            </a:r>
            <a:r>
              <a:rPr lang="ru-RU" dirty="0" err="1"/>
              <a:t>організм</a:t>
            </a:r>
            <a:r>
              <a:rPr lang="ru-RU" dirty="0"/>
              <a:t>. В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модифіковані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</a:t>
            </a:r>
            <a:r>
              <a:rPr lang="ru-RU" dirty="0" err="1"/>
              <a:t>сої</a:t>
            </a:r>
            <a:r>
              <a:rPr lang="ru-RU" dirty="0"/>
              <a:t> та </a:t>
            </a:r>
            <a:r>
              <a:rPr lang="ru-RU" dirty="0" err="1"/>
              <a:t>кукурудзи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дозволено з 1997 р., а </a:t>
            </a:r>
            <a:r>
              <a:rPr lang="ru-RU" dirty="0" err="1"/>
              <a:t>харчові</a:t>
            </a:r>
            <a:r>
              <a:rPr lang="ru-RU" dirty="0"/>
              <a:t> </a:t>
            </a:r>
            <a:r>
              <a:rPr lang="ru-RU" dirty="0" err="1"/>
              <a:t>ферменти</a:t>
            </a:r>
            <a:r>
              <a:rPr lang="ru-RU" dirty="0"/>
              <a:t>, добавки, </a:t>
            </a:r>
            <a:r>
              <a:rPr lang="ru-RU" dirty="0" err="1"/>
              <a:t>одержані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генної</a:t>
            </a:r>
            <a:r>
              <a:rPr lang="ru-RU" dirty="0"/>
              <a:t> </a:t>
            </a:r>
            <a:r>
              <a:rPr lang="ru-RU" dirty="0" err="1"/>
              <a:t>інженерії</a:t>
            </a:r>
            <a:r>
              <a:rPr lang="ru-RU" dirty="0"/>
              <a:t>,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</a:t>
            </a:r>
            <a:r>
              <a:rPr lang="ru-RU" dirty="0" err="1"/>
              <a:t>двадцять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99610"/>
            <a:ext cx="393643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42799"/>
            <a:ext cx="2214315" cy="32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3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692696"/>
            <a:ext cx="3757907" cy="1054100"/>
          </a:xfrm>
        </p:spPr>
        <p:txBody>
          <a:bodyPr/>
          <a:lstStyle/>
          <a:p>
            <a:r>
              <a:rPr lang="uk-UA" dirty="0" smtClean="0"/>
              <a:t>Україна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04048" y="2060848"/>
            <a:ext cx="3565525" cy="3824287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незважаючи</a:t>
            </a:r>
            <a:r>
              <a:rPr lang="ru-RU" dirty="0"/>
              <a:t> на заборони,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вирощують</a:t>
            </a:r>
            <a:r>
              <a:rPr lang="ru-RU" dirty="0"/>
              <a:t> </a:t>
            </a:r>
            <a:r>
              <a:rPr lang="ru-RU" dirty="0" err="1"/>
              <a:t>трансгенну</a:t>
            </a:r>
            <a:r>
              <a:rPr lang="ru-RU" dirty="0"/>
              <a:t> сою, </a:t>
            </a:r>
            <a:r>
              <a:rPr lang="ru-RU" dirty="0" err="1"/>
              <a:t>трансгенну</a:t>
            </a:r>
            <a:r>
              <a:rPr lang="ru-RU" dirty="0"/>
              <a:t> </a:t>
            </a:r>
            <a:r>
              <a:rPr lang="ru-RU" dirty="0" err="1"/>
              <a:t>картоплю</a:t>
            </a:r>
            <a:r>
              <a:rPr lang="ru-RU" dirty="0"/>
              <a:t>, </a:t>
            </a:r>
            <a:r>
              <a:rPr lang="ru-RU" dirty="0" err="1"/>
              <a:t>трансгенний</a:t>
            </a:r>
            <a:r>
              <a:rPr lang="ru-RU" dirty="0"/>
              <a:t> </a:t>
            </a:r>
            <a:r>
              <a:rPr lang="ru-RU" dirty="0" err="1"/>
              <a:t>ріпак</a:t>
            </a:r>
            <a:r>
              <a:rPr lang="ru-RU" dirty="0"/>
              <a:t>, </a:t>
            </a:r>
            <a:r>
              <a:rPr lang="ru-RU" dirty="0" err="1"/>
              <a:t>кукурудзу</a:t>
            </a:r>
            <a:r>
              <a:rPr lang="ru-RU" dirty="0"/>
              <a:t>, почали </a:t>
            </a:r>
            <a:r>
              <a:rPr lang="ru-RU" dirty="0" err="1"/>
              <a:t>вирощувати</a:t>
            </a:r>
            <a:r>
              <a:rPr lang="ru-RU" dirty="0"/>
              <a:t>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модифіковані</a:t>
            </a:r>
            <a:r>
              <a:rPr lang="ru-RU" dirty="0"/>
              <a:t> </a:t>
            </a:r>
            <a:r>
              <a:rPr lang="ru-RU" dirty="0" err="1"/>
              <a:t>буряки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276872"/>
            <a:ext cx="3515883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83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1" y="476250"/>
            <a:ext cx="8892480" cy="4127500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Криму</a:t>
            </a:r>
            <a:r>
              <a:rPr lang="ru-RU" dirty="0"/>
              <a:t> є </a:t>
            </a:r>
            <a:r>
              <a:rPr lang="ru-RU" dirty="0" err="1"/>
              <a:t>дикорослі</a:t>
            </a:r>
            <a:r>
              <a:rPr lang="ru-RU" dirty="0"/>
              <a:t> </a:t>
            </a:r>
            <a:r>
              <a:rPr lang="ru-RU" dirty="0" err="1"/>
              <a:t>родичі</a:t>
            </a:r>
            <a:r>
              <a:rPr lang="ru-RU" dirty="0"/>
              <a:t> </a:t>
            </a:r>
            <a:r>
              <a:rPr lang="ru-RU" dirty="0" err="1"/>
              <a:t>цукрового</a:t>
            </a:r>
            <a:r>
              <a:rPr lang="ru-RU" dirty="0"/>
              <a:t> </a:t>
            </a:r>
            <a:r>
              <a:rPr lang="ru-RU" dirty="0" err="1"/>
              <a:t>буряку</a:t>
            </a:r>
            <a:r>
              <a:rPr lang="ru-RU" dirty="0"/>
              <a:t>, правда,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гібриди</a:t>
            </a:r>
            <a:r>
              <a:rPr lang="ru-RU" dirty="0"/>
              <a:t> </a:t>
            </a:r>
            <a:r>
              <a:rPr lang="ru-RU" dirty="0" err="1"/>
              <a:t>непродуктивні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ж </a:t>
            </a:r>
            <a:r>
              <a:rPr lang="ru-RU" dirty="0" err="1"/>
              <a:t>ситуація</a:t>
            </a:r>
            <a:r>
              <a:rPr lang="ru-RU" dirty="0"/>
              <a:t> з пшеницею. Але проблема є,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вивчати</a:t>
            </a:r>
            <a:r>
              <a:rPr lang="ru-RU" dirty="0"/>
              <a:t>. </a:t>
            </a:r>
            <a:r>
              <a:rPr lang="ru-RU" dirty="0" err="1"/>
              <a:t>Питання</a:t>
            </a:r>
            <a:r>
              <a:rPr lang="ru-RU" dirty="0"/>
              <a:t> про перспективу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генної</a:t>
            </a:r>
            <a:r>
              <a:rPr lang="ru-RU" dirty="0"/>
              <a:t> </a:t>
            </a:r>
            <a:r>
              <a:rPr lang="ru-RU" dirty="0" err="1"/>
              <a:t>інженерії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серйозні</a:t>
            </a:r>
            <a:r>
              <a:rPr lang="ru-RU" dirty="0"/>
              <a:t> </a:t>
            </a:r>
            <a:r>
              <a:rPr lang="ru-RU" dirty="0" err="1"/>
              <a:t>суперечки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 і широких </a:t>
            </a:r>
            <a:r>
              <a:rPr lang="ru-RU" dirty="0" err="1"/>
              <a:t>верств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281112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18" y="3248980"/>
            <a:ext cx="403244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2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569913"/>
            <a:ext cx="7992888" cy="10541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трансгенних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2060848"/>
            <a:ext cx="7747000" cy="38782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трансгенних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стійких</a:t>
            </a:r>
            <a:r>
              <a:rPr lang="ru-RU" dirty="0"/>
              <a:t> до </a:t>
            </a:r>
            <a:r>
              <a:rPr lang="ru-RU" dirty="0" err="1"/>
              <a:t>шкідників</a:t>
            </a:r>
            <a:r>
              <a:rPr lang="ru-RU" dirty="0"/>
              <a:t>, на </a:t>
            </a:r>
            <a:r>
              <a:rPr lang="ru-RU" dirty="0" err="1"/>
              <a:t>нецільові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можливий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згаданих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(</a:t>
            </a:r>
            <a:r>
              <a:rPr lang="ru-RU" dirty="0" err="1"/>
              <a:t>інсектициди</a:t>
            </a:r>
            <a:r>
              <a:rPr lang="ru-RU" dirty="0"/>
              <a:t>, </a:t>
            </a:r>
            <a:r>
              <a:rPr lang="ru-RU" dirty="0" err="1"/>
              <a:t>фунгіциди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.).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прямої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опосередкованої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через </a:t>
            </a:r>
            <a:r>
              <a:rPr lang="ru-RU" dirty="0" err="1"/>
              <a:t>трофічні</a:t>
            </a:r>
            <a:r>
              <a:rPr lang="ru-RU" dirty="0"/>
              <a:t> </a:t>
            </a:r>
            <a:r>
              <a:rPr lang="ru-RU" dirty="0" err="1" smtClean="0"/>
              <a:t>ланцюги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До </a:t>
            </a:r>
            <a:r>
              <a:rPr lang="ru-RU" dirty="0" err="1"/>
              <a:t>сьогодні</a:t>
            </a:r>
            <a:r>
              <a:rPr lang="ru-RU" dirty="0"/>
              <a:t> за 13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польових</a:t>
            </a:r>
            <a:r>
              <a:rPr lang="ru-RU" dirty="0"/>
              <a:t> </a:t>
            </a:r>
            <a:r>
              <a:rPr lang="ru-RU" dirty="0" err="1"/>
              <a:t>випробувань</a:t>
            </a:r>
            <a:r>
              <a:rPr lang="ru-RU" dirty="0"/>
              <a:t> </a:t>
            </a:r>
            <a:r>
              <a:rPr lang="ru-RU" dirty="0" err="1"/>
              <a:t>достовірних</a:t>
            </a:r>
            <a:r>
              <a:rPr lang="ru-RU" dirty="0"/>
              <a:t> </a:t>
            </a:r>
            <a:r>
              <a:rPr lang="ru-RU" dirty="0" err="1"/>
              <a:t>експериментальних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про </a:t>
            </a:r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трансгенних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стійких</a:t>
            </a:r>
            <a:r>
              <a:rPr lang="ru-RU" dirty="0"/>
              <a:t> до </a:t>
            </a:r>
            <a:r>
              <a:rPr lang="ru-RU" dirty="0" err="1"/>
              <a:t>шкідників</a:t>
            </a:r>
            <a:r>
              <a:rPr lang="ru-RU" dirty="0"/>
              <a:t>, на </a:t>
            </a:r>
            <a:r>
              <a:rPr lang="ru-RU" dirty="0" err="1"/>
              <a:t>нецільові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не </a:t>
            </a:r>
            <a:r>
              <a:rPr lang="ru-RU" dirty="0" err="1"/>
              <a:t>отримано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07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548680"/>
            <a:ext cx="7756525" cy="1054100"/>
          </a:xfrm>
        </p:spPr>
        <p:txBody>
          <a:bodyPr/>
          <a:lstStyle/>
          <a:p>
            <a:r>
              <a:rPr lang="ru-RU" dirty="0" err="1"/>
              <a:t>В</a:t>
            </a:r>
            <a:r>
              <a:rPr lang="ru-RU" dirty="0" err="1" smtClean="0"/>
              <a:t>ивільнення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довкілля</a:t>
            </a:r>
            <a:r>
              <a:rPr lang="ru-RU" dirty="0" smtClean="0"/>
              <a:t> ГМО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2132856"/>
            <a:ext cx="6336704" cy="3878263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Широкомасштабне</a:t>
            </a:r>
            <a:r>
              <a:rPr lang="ru-RU" dirty="0"/>
              <a:t> </a:t>
            </a:r>
            <a:r>
              <a:rPr lang="ru-RU" dirty="0" err="1"/>
              <a:t>вивільнення</a:t>
            </a:r>
            <a:r>
              <a:rPr lang="ru-RU" dirty="0"/>
              <a:t> в </a:t>
            </a:r>
            <a:r>
              <a:rPr lang="ru-RU" dirty="0" err="1"/>
              <a:t>довкілля</a:t>
            </a:r>
            <a:r>
              <a:rPr lang="ru-RU" dirty="0"/>
              <a:t>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модифікованих</a:t>
            </a:r>
            <a:r>
              <a:rPr lang="ru-RU" dirty="0"/>
              <a:t> </a:t>
            </a:r>
            <a:r>
              <a:rPr lang="ru-RU" dirty="0" err="1"/>
              <a:t>сортів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таксономічних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генетичними</a:t>
            </a:r>
            <a:r>
              <a:rPr lang="ru-RU" dirty="0"/>
              <a:t> </a:t>
            </a:r>
            <a:r>
              <a:rPr lang="ru-RU" dirty="0" err="1"/>
              <a:t>конструкціями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, поставило ряд </a:t>
            </a:r>
            <a:r>
              <a:rPr lang="ru-RU" dirty="0" err="1"/>
              <a:t>питань</a:t>
            </a:r>
            <a:r>
              <a:rPr lang="ru-RU" dirty="0"/>
              <a:t>,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розбудови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біобезпеки</a:t>
            </a:r>
            <a:r>
              <a:rPr lang="ru-RU" dirty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Головними</a:t>
            </a:r>
            <a:r>
              <a:rPr lang="ru-RU" dirty="0" smtClean="0"/>
              <a:t> </a:t>
            </a:r>
            <a:r>
              <a:rPr lang="ru-RU" dirty="0" err="1"/>
              <a:t>питаннями</a:t>
            </a:r>
            <a:r>
              <a:rPr lang="ru-RU" dirty="0"/>
              <a:t> </a:t>
            </a:r>
            <a:r>
              <a:rPr lang="ru-RU" dirty="0" err="1"/>
              <a:t>біобезпеки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є </a:t>
            </a:r>
            <a:r>
              <a:rPr lang="ru-RU" dirty="0" err="1"/>
              <a:t>можлива</a:t>
            </a:r>
            <a:r>
              <a:rPr lang="ru-RU" dirty="0"/>
              <a:t> передача </a:t>
            </a:r>
            <a:r>
              <a:rPr lang="ru-RU" dirty="0" err="1"/>
              <a:t>генів</a:t>
            </a:r>
            <a:r>
              <a:rPr lang="ru-RU" dirty="0"/>
              <a:t>, </a:t>
            </a:r>
            <a:r>
              <a:rPr lang="ru-RU" dirty="0" err="1"/>
              <a:t>в</a:t>
            </a:r>
            <a:r>
              <a:rPr lang="ru-RU" dirty="0" err="1" smtClean="0"/>
              <a:t>будованих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трансгенний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, </a:t>
            </a:r>
            <a:r>
              <a:rPr lang="ru-RU" dirty="0" err="1"/>
              <a:t>організмам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природного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трансгенних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стійких</a:t>
            </a:r>
            <a:r>
              <a:rPr lang="ru-RU" dirty="0"/>
              <a:t> до </a:t>
            </a:r>
            <a:r>
              <a:rPr lang="ru-RU" dirty="0" err="1"/>
              <a:t>шкідників</a:t>
            </a:r>
            <a:r>
              <a:rPr lang="ru-RU" dirty="0"/>
              <a:t>, на </a:t>
            </a:r>
            <a:r>
              <a:rPr lang="ru-RU" dirty="0" err="1"/>
              <a:t>нецільові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та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трофічних</a:t>
            </a:r>
            <a:r>
              <a:rPr lang="ru-RU" dirty="0"/>
              <a:t> </a:t>
            </a:r>
            <a:r>
              <a:rPr lang="ru-RU" dirty="0" err="1"/>
              <a:t>ланцюгів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5184"/>
            <a:ext cx="2596902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1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548680"/>
            <a:ext cx="7756525" cy="1054100"/>
          </a:xfrm>
        </p:spPr>
        <p:txBody>
          <a:bodyPr/>
          <a:lstStyle/>
          <a:p>
            <a:r>
              <a:rPr lang="ru-RU" dirty="0" err="1"/>
              <a:t>Узагальнення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247900"/>
            <a:ext cx="7747000" cy="3878263"/>
          </a:xfrm>
        </p:spPr>
        <p:txBody>
          <a:bodyPr/>
          <a:lstStyle/>
          <a:p>
            <a:r>
              <a:rPr lang="ru-RU" dirty="0" smtClean="0"/>
              <a:t>1.Які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химерними</a:t>
            </a:r>
            <a:r>
              <a:rPr lang="ru-RU" dirty="0"/>
              <a:t> і як </a:t>
            </a:r>
            <a:r>
              <a:rPr lang="ru-RU" dirty="0" err="1"/>
              <a:t>учені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одержують</a:t>
            </a:r>
            <a:r>
              <a:rPr lang="ru-RU" dirty="0"/>
              <a:t>?</a:t>
            </a:r>
          </a:p>
          <a:p>
            <a:r>
              <a:rPr lang="ru-RU" dirty="0"/>
              <a:t>2.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трансгенними</a:t>
            </a:r>
            <a:r>
              <a:rPr lang="ru-RU" dirty="0"/>
              <a:t> і як </a:t>
            </a:r>
            <a:r>
              <a:rPr lang="ru-RU" dirty="0" err="1"/>
              <a:t>учені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одержують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4659694" cy="291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5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30100" y="5229200"/>
            <a:ext cx="3671888" cy="12334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Дякую</a:t>
            </a:r>
            <a:r>
              <a:rPr lang="ru-RU" dirty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!!!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581199"/>
            <a:ext cx="6408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400" dirty="0" smtClean="0"/>
              <a:t>Список використаних джерел</a:t>
            </a:r>
            <a:endParaRPr lang="ru-RU" sz="3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255434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http://notatka.at.ua/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624766"/>
            <a:ext cx="242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http://vseslova.com.ua/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52" y="1994098"/>
            <a:ext cx="238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http://ru.wikipedia.org/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7" b="18181"/>
          <a:stretch/>
        </p:blipFill>
        <p:spPr>
          <a:xfrm>
            <a:off x="2148301" y="2492896"/>
            <a:ext cx="4822985" cy="250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33" y="179684"/>
            <a:ext cx="7132638" cy="1233487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Визначення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476572"/>
            <a:ext cx="7990904" cy="4127500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Химери</a:t>
            </a:r>
            <a:r>
              <a:rPr lang="ru-RU" dirty="0" smtClean="0"/>
              <a:t> </a:t>
            </a: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різнорідних</a:t>
            </a:r>
            <a:r>
              <a:rPr lang="ru-RU" dirty="0"/>
              <a:t> </a:t>
            </a:r>
            <a:r>
              <a:rPr lang="ru-RU" dirty="0" smtClean="0"/>
              <a:t>тканин. </a:t>
            </a:r>
            <a:r>
              <a:rPr lang="uk-UA" dirty="0"/>
              <a:t>Уперше цей термін застосував німецький ботанік Г. </a:t>
            </a:r>
            <a:r>
              <a:rPr lang="uk-UA" dirty="0" err="1"/>
              <a:t>Вінклер</a:t>
            </a:r>
            <a:r>
              <a:rPr lang="uk-UA" dirty="0"/>
              <a:t> (1907) для форм рослин, отриманих у результаті зрощення пасльону й томату. Надалі (1909) Е. </a:t>
            </a:r>
            <a:r>
              <a:rPr lang="uk-UA" dirty="0" err="1"/>
              <a:t>Баур</a:t>
            </a:r>
            <a:r>
              <a:rPr lang="uk-UA" dirty="0"/>
              <a:t>, вивчаючи пеларгонію ряболисту, з’ясував природу химер. 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28" y="4097785"/>
            <a:ext cx="1857759" cy="231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245346" cy="229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90638"/>
            <a:ext cx="2304868" cy="231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0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54" y="1268760"/>
            <a:ext cx="7756525" cy="1054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химерних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2276872"/>
            <a:ext cx="7747000" cy="38782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/>
              <a:t>химери</a:t>
            </a:r>
            <a:r>
              <a:rPr lang="ru-RU" b="1" dirty="0" smtClean="0"/>
              <a:t> </a:t>
            </a:r>
            <a:r>
              <a:rPr lang="ru-RU" b="1" dirty="0" err="1"/>
              <a:t>мозаїчні</a:t>
            </a:r>
            <a:r>
              <a:rPr lang="ru-RU" b="1" dirty="0"/>
              <a:t> (</a:t>
            </a:r>
            <a:r>
              <a:rPr lang="ru-RU" b="1" dirty="0" err="1"/>
              <a:t>гіперхимери</a:t>
            </a:r>
            <a:r>
              <a:rPr lang="ru-RU" dirty="0"/>
              <a:t>) — у них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тонку</a:t>
            </a:r>
            <a:r>
              <a:rPr lang="ru-RU" dirty="0"/>
              <a:t> </a:t>
            </a:r>
            <a:r>
              <a:rPr lang="ru-RU" dirty="0" err="1"/>
              <a:t>мозаїку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/>
              <a:t>химери</a:t>
            </a:r>
            <a:r>
              <a:rPr lang="ru-RU" b="1" dirty="0" smtClean="0"/>
              <a:t> </a:t>
            </a:r>
            <a:r>
              <a:rPr lang="ru-RU" b="1" dirty="0" err="1" smtClean="0"/>
              <a:t>секторіальні</a:t>
            </a:r>
            <a:r>
              <a:rPr lang="ru-RU" b="1" dirty="0" smtClean="0"/>
              <a:t> </a:t>
            </a:r>
            <a:r>
              <a:rPr lang="ru-RU" dirty="0"/>
              <a:t>— у них </a:t>
            </a:r>
            <a:r>
              <a:rPr lang="ru-RU" dirty="0" err="1"/>
              <a:t>різнорідні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великими </a:t>
            </a:r>
            <a:r>
              <a:rPr lang="ru-RU" dirty="0" err="1"/>
              <a:t>ділянками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/>
              <a:t>х</a:t>
            </a:r>
            <a:r>
              <a:rPr lang="ru-RU" b="1" dirty="0" err="1" smtClean="0"/>
              <a:t>имери</a:t>
            </a:r>
            <a:r>
              <a:rPr lang="ru-RU" b="1" dirty="0" smtClean="0"/>
              <a:t> </a:t>
            </a:r>
            <a:r>
              <a:rPr lang="ru-RU" b="1" dirty="0" err="1"/>
              <a:t>периклінальні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тканини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генотипами лежать шарами один над одним;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/>
              <a:t>химери</a:t>
            </a:r>
            <a:r>
              <a:rPr lang="ru-RU" b="1" dirty="0" smtClean="0"/>
              <a:t> </a:t>
            </a:r>
            <a:r>
              <a:rPr lang="ru-RU" b="1" dirty="0" err="1"/>
              <a:t>мериклінальні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</a:t>
            </a:r>
            <a:r>
              <a:rPr lang="ru-RU" dirty="0" err="1"/>
              <a:t>секторіальних</a:t>
            </a:r>
            <a:r>
              <a:rPr lang="ru-RU" dirty="0"/>
              <a:t> і </a:t>
            </a:r>
            <a:r>
              <a:rPr lang="ru-RU" dirty="0" err="1"/>
              <a:t>периклінальних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14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432338"/>
            <a:ext cx="7848872" cy="4127500"/>
          </a:xfrm>
        </p:spPr>
        <p:txBody>
          <a:bodyPr/>
          <a:lstStyle/>
          <a:p>
            <a:r>
              <a:rPr lang="ru-RU" dirty="0" err="1"/>
              <a:t>Химери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виникати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щеплень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і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мутацій</a:t>
            </a:r>
            <a:r>
              <a:rPr lang="ru-RU" dirty="0"/>
              <a:t> </a:t>
            </a:r>
            <a:r>
              <a:rPr lang="ru-RU" dirty="0" err="1"/>
              <a:t>соматичних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. </a:t>
            </a:r>
            <a:r>
              <a:rPr lang="ru-RU" dirty="0" err="1"/>
              <a:t>Компоненти</a:t>
            </a:r>
            <a:r>
              <a:rPr lang="ru-RU" dirty="0"/>
              <a:t> химер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 один </a:t>
            </a:r>
            <a:r>
              <a:rPr lang="ru-RU" dirty="0" err="1"/>
              <a:t>від</a:t>
            </a:r>
            <a:r>
              <a:rPr lang="ru-RU" dirty="0"/>
              <a:t> одного генами ядра, числом хромосом </a:t>
            </a:r>
            <a:r>
              <a:rPr lang="ru-RU" dirty="0" err="1"/>
              <a:t>або</a:t>
            </a:r>
            <a:r>
              <a:rPr lang="ru-RU" dirty="0"/>
              <a:t> генами пластид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мітохондрій</a:t>
            </a:r>
            <a:r>
              <a:rPr lang="ru-RU" dirty="0"/>
              <a:t>. </a:t>
            </a:r>
            <a:r>
              <a:rPr lang="ru-RU" dirty="0" err="1"/>
              <a:t>Химерні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часто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дослідженнях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3460403" cy="23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852936"/>
            <a:ext cx="3384376" cy="36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3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33375"/>
            <a:ext cx="7132638" cy="4127500"/>
          </a:xfrm>
        </p:spPr>
        <p:txBody>
          <a:bodyPr/>
          <a:lstStyle/>
          <a:p>
            <a:r>
              <a:rPr lang="ru-RU" dirty="0"/>
              <a:t>Принцип </a:t>
            </a:r>
            <a:r>
              <a:rPr lang="ru-RU" dirty="0" err="1"/>
              <a:t>одержання</a:t>
            </a:r>
            <a:r>
              <a:rPr lang="ru-RU" dirty="0"/>
              <a:t> химер </a:t>
            </a:r>
            <a:r>
              <a:rPr lang="ru-RU" dirty="0" err="1"/>
              <a:t>зводиться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до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ранніх</a:t>
            </a:r>
            <a:r>
              <a:rPr lang="ru-RU" dirty="0"/>
              <a:t> </a:t>
            </a:r>
            <a:r>
              <a:rPr lang="ru-RU" dirty="0" err="1"/>
              <a:t>зародків</a:t>
            </a:r>
            <a:r>
              <a:rPr lang="ru-RU" dirty="0"/>
              <a:t> та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злиття</a:t>
            </a:r>
            <a:r>
              <a:rPr lang="ru-RU" dirty="0"/>
              <a:t>. У тому </a:t>
            </a:r>
            <a:r>
              <a:rPr lang="ru-RU" dirty="0" err="1"/>
              <a:t>випадку</a:t>
            </a:r>
            <a:r>
              <a:rPr lang="ru-RU" dirty="0"/>
              <a:t>, коли в </a:t>
            </a:r>
            <a:r>
              <a:rPr lang="ru-RU" dirty="0" err="1"/>
              <a:t>генотипі</a:t>
            </a:r>
            <a:r>
              <a:rPr lang="ru-RU" dirty="0"/>
              <a:t> </a:t>
            </a:r>
            <a:r>
              <a:rPr lang="ru-RU" dirty="0" err="1"/>
              <a:t>зародків</a:t>
            </a:r>
            <a:r>
              <a:rPr lang="ru-RU" dirty="0"/>
              <a:t>, </a:t>
            </a:r>
            <a:r>
              <a:rPr lang="ru-RU" dirty="0" err="1"/>
              <a:t>використаних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химери</a:t>
            </a:r>
            <a:r>
              <a:rPr lang="ru-RU" dirty="0"/>
              <a:t>, є </a:t>
            </a:r>
            <a:r>
              <a:rPr lang="ru-RU" dirty="0" err="1"/>
              <a:t>відмінності</a:t>
            </a:r>
            <a:r>
              <a:rPr lang="ru-RU" dirty="0"/>
              <a:t> за рядом характеристик, </a:t>
            </a:r>
            <a:r>
              <a:rPr lang="ru-RU" dirty="0" err="1"/>
              <a:t>удається</a:t>
            </a:r>
            <a:r>
              <a:rPr lang="ru-RU" dirty="0"/>
              <a:t> </a:t>
            </a:r>
            <a:r>
              <a:rPr lang="ru-RU" dirty="0" err="1"/>
              <a:t>простежити</a:t>
            </a:r>
            <a:r>
              <a:rPr lang="ru-RU" dirty="0"/>
              <a:t> долю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. З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химерних</a:t>
            </a:r>
            <a:r>
              <a:rPr lang="ru-RU" dirty="0"/>
              <a:t> </a:t>
            </a:r>
            <a:r>
              <a:rPr lang="ru-RU" dirty="0" err="1"/>
              <a:t>мишей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розв’язане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багатоядерних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поперечносмугастих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97827"/>
            <a:ext cx="3593254" cy="239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12300"/>
            <a:ext cx="2318394" cy="217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42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476672"/>
            <a:ext cx="7756525" cy="1054100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1504178"/>
            <a:ext cx="7747000" cy="3878263"/>
          </a:xfrm>
        </p:spPr>
        <p:txBody>
          <a:bodyPr/>
          <a:lstStyle/>
          <a:p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химерних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дозволило </a:t>
            </a:r>
            <a:r>
              <a:rPr lang="ru-RU" dirty="0" err="1"/>
              <a:t>розв’язати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проблем, і в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застосуванню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методу </a:t>
            </a:r>
            <a:r>
              <a:rPr lang="ru-RU" dirty="0" err="1"/>
              <a:t>з’явиться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розв’язувати</a:t>
            </a:r>
            <a:r>
              <a:rPr lang="ru-RU" dirty="0"/>
              <a:t>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генетики й </a:t>
            </a:r>
            <a:r>
              <a:rPr lang="ru-RU" dirty="0" err="1"/>
              <a:t>ембріології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5715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0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55759" y="476672"/>
            <a:ext cx="7756525" cy="1054100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Трансгенні</a:t>
            </a:r>
            <a:r>
              <a:rPr lang="uk-UA" dirty="0"/>
              <a:t> </a:t>
            </a:r>
            <a:r>
              <a:rPr lang="uk-UA" dirty="0" smtClean="0"/>
              <a:t>організми</a:t>
            </a:r>
            <a:br>
              <a:rPr lang="uk-UA" dirty="0" smtClean="0"/>
            </a:br>
            <a:r>
              <a:rPr lang="uk-UA" sz="2800" dirty="0" smtClean="0"/>
              <a:t>Визначення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628800"/>
            <a:ext cx="7747000" cy="3878263"/>
          </a:xfrm>
        </p:spPr>
        <p:txBody>
          <a:bodyPr/>
          <a:lstStyle/>
          <a:p>
            <a:r>
              <a:rPr lang="ru-RU" dirty="0" err="1"/>
              <a:t>Трансгенними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і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клітинах</a:t>
            </a:r>
            <a:r>
              <a:rPr lang="ru-RU" dirty="0"/>
              <a:t> ген чужого </a:t>
            </a:r>
            <a:r>
              <a:rPr lang="ru-RU" dirty="0" err="1"/>
              <a:t>організму</a:t>
            </a:r>
            <a:r>
              <a:rPr lang="ru-RU" dirty="0"/>
              <a:t>, включений у </a:t>
            </a:r>
            <a:r>
              <a:rPr lang="ru-RU" dirty="0" err="1"/>
              <a:t>хромосоми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генної</a:t>
            </a:r>
            <a:r>
              <a:rPr lang="ru-RU" dirty="0"/>
              <a:t> </a:t>
            </a:r>
            <a:r>
              <a:rPr lang="ru-RU" dirty="0" err="1"/>
              <a:t>інженерії</a:t>
            </a:r>
            <a:r>
              <a:rPr lang="ru-RU" dirty="0"/>
              <a:t>. </a:t>
            </a:r>
            <a:r>
              <a:rPr lang="ru-RU" dirty="0" err="1"/>
              <a:t>Трансгенні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та в </a:t>
            </a:r>
            <a:r>
              <a:rPr lang="ru-RU" dirty="0" err="1"/>
              <a:t>дослідженнях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молекулярної</a:t>
            </a:r>
            <a:r>
              <a:rPr lang="ru-RU" dirty="0"/>
              <a:t> </a:t>
            </a:r>
            <a:r>
              <a:rPr lang="ru-RU" dirty="0" err="1"/>
              <a:t>біології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30" y="4077072"/>
            <a:ext cx="3275059" cy="218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3096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6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76250"/>
            <a:ext cx="7132638" cy="4127500"/>
          </a:xfrm>
        </p:spPr>
        <p:txBody>
          <a:bodyPr/>
          <a:lstStyle/>
          <a:p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, </a:t>
            </a:r>
            <a:r>
              <a:rPr lang="ru-RU" dirty="0" err="1"/>
              <a:t>одержані</a:t>
            </a:r>
            <a:r>
              <a:rPr lang="ru-RU" dirty="0"/>
              <a:t> з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молекулярної</a:t>
            </a:r>
            <a:r>
              <a:rPr lang="ru-RU" dirty="0"/>
              <a:t> </a:t>
            </a:r>
            <a:r>
              <a:rPr lang="ru-RU" dirty="0" err="1"/>
              <a:t>біології</a:t>
            </a:r>
            <a:r>
              <a:rPr lang="ru-RU" dirty="0"/>
              <a:t>, </a:t>
            </a:r>
            <a:r>
              <a:rPr lang="ru-RU" dirty="0" err="1"/>
              <a:t>з’явилися</a:t>
            </a:r>
            <a:r>
              <a:rPr lang="ru-RU" dirty="0"/>
              <a:t> на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80-х роках ХХ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зуміли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геном </a:t>
            </a:r>
            <a:r>
              <a:rPr lang="ru-RU" dirty="0" err="1"/>
              <a:t>рослинних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додаючи</a:t>
            </a:r>
            <a:r>
              <a:rPr lang="ru-RU" dirty="0"/>
              <a:t> в них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гени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риби</a:t>
            </a:r>
            <a:r>
              <a:rPr lang="ru-RU" dirty="0"/>
              <a:t> й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104456" cy="344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5" y="3212976"/>
            <a:ext cx="3813713" cy="24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5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8532440" cy="4127500"/>
          </a:xfrm>
        </p:spPr>
        <p:txBody>
          <a:bodyPr>
            <a:normAutofit/>
          </a:bodyPr>
          <a:lstStyle/>
          <a:p>
            <a:r>
              <a:rPr lang="ru-RU" dirty="0"/>
              <a:t>Перший </a:t>
            </a:r>
            <a:r>
              <a:rPr lang="ru-RU" dirty="0" err="1"/>
              <a:t>трансгенний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(</a:t>
            </a:r>
            <a:r>
              <a:rPr lang="ru-RU" dirty="0" err="1"/>
              <a:t>миша</a:t>
            </a:r>
            <a:r>
              <a:rPr lang="ru-RU" dirty="0"/>
              <a:t>)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одержаний</a:t>
            </a:r>
            <a:r>
              <a:rPr lang="ru-RU" dirty="0"/>
              <a:t> Дж. Гордоном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співробітниками</a:t>
            </a:r>
            <a:r>
              <a:rPr lang="ru-RU" dirty="0"/>
              <a:t> </a:t>
            </a:r>
            <a:r>
              <a:rPr lang="ru-RU" dirty="0" smtClean="0"/>
              <a:t>1980р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початку 90-х </a:t>
            </a:r>
            <a:r>
              <a:rPr lang="ru-RU" dirty="0" err="1"/>
              <a:t>років</a:t>
            </a:r>
            <a:r>
              <a:rPr lang="ru-RU" dirty="0"/>
              <a:t> у </a:t>
            </a:r>
            <a:r>
              <a:rPr lang="ru-RU" dirty="0" err="1"/>
              <a:t>Китаї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проведено перше </a:t>
            </a:r>
            <a:r>
              <a:rPr lang="ru-RU" dirty="0" err="1"/>
              <a:t>комерційне</a:t>
            </a:r>
            <a:r>
              <a:rPr lang="ru-RU" dirty="0"/>
              <a:t> </a:t>
            </a:r>
            <a:r>
              <a:rPr lang="ru-RU" dirty="0" err="1"/>
              <a:t>випробування</a:t>
            </a:r>
            <a:r>
              <a:rPr lang="ru-RU" dirty="0"/>
              <a:t>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модифікованих</a:t>
            </a:r>
            <a:r>
              <a:rPr lang="ru-RU" dirty="0"/>
              <a:t> </a:t>
            </a:r>
            <a:r>
              <a:rPr lang="ru-RU" dirty="0" err="1"/>
              <a:t>сортів</a:t>
            </a:r>
            <a:r>
              <a:rPr lang="ru-RU" dirty="0"/>
              <a:t> тютюну й </a:t>
            </a:r>
            <a:r>
              <a:rPr lang="ru-RU" dirty="0" err="1"/>
              <a:t>томатів</a:t>
            </a:r>
            <a:r>
              <a:rPr lang="ru-RU" dirty="0"/>
              <a:t>, </a:t>
            </a:r>
            <a:r>
              <a:rPr lang="ru-RU" dirty="0" err="1"/>
              <a:t>стійких</a:t>
            </a:r>
            <a:r>
              <a:rPr lang="ru-RU" dirty="0"/>
              <a:t> до </a:t>
            </a:r>
            <a:r>
              <a:rPr lang="ru-RU" dirty="0" err="1"/>
              <a:t>вірусів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А 1994 р. в США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надійшли</a:t>
            </a:r>
            <a:r>
              <a:rPr lang="ru-RU" dirty="0"/>
              <a:t> в </a:t>
            </a:r>
            <a:r>
              <a:rPr lang="ru-RU" dirty="0" err="1"/>
              <a:t>торговельну</a:t>
            </a:r>
            <a:r>
              <a:rPr lang="ru-RU" dirty="0"/>
              <a:t> мережу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плоди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змінених</a:t>
            </a:r>
            <a:r>
              <a:rPr lang="ru-RU" dirty="0"/>
              <a:t> </a:t>
            </a:r>
            <a:r>
              <a:rPr lang="ru-RU" dirty="0" err="1"/>
              <a:t>томатів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скороченим</a:t>
            </a:r>
            <a:r>
              <a:rPr lang="ru-RU" dirty="0"/>
              <a:t> </a:t>
            </a:r>
            <a:r>
              <a:rPr lang="ru-RU" dirty="0" err="1"/>
              <a:t>строком</a:t>
            </a:r>
            <a:r>
              <a:rPr lang="ru-RU" dirty="0"/>
              <a:t> </a:t>
            </a:r>
            <a:r>
              <a:rPr lang="ru-RU" dirty="0" err="1"/>
              <a:t>дозрівання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6439"/>
            <a:ext cx="2168387" cy="289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1895"/>
            <a:ext cx="3734473" cy="234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30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223</TotalTime>
  <Words>780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Паркет</vt:lpstr>
      <vt:lpstr>Основи селекції організмів Химерні та трансгенні організми   </vt:lpstr>
      <vt:lpstr>Визначення</vt:lpstr>
      <vt:lpstr>Розрізняють кілька типів химерних організмів: </vt:lpstr>
      <vt:lpstr>Презентация PowerPoint</vt:lpstr>
      <vt:lpstr>Презентация PowerPoint</vt:lpstr>
      <vt:lpstr>Висновок</vt:lpstr>
      <vt:lpstr>Трансгенні організми Визначення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Україна</vt:lpstr>
      <vt:lpstr>Презентация PowerPoint</vt:lpstr>
      <vt:lpstr>Негативний вплив трансгенних рослин</vt:lpstr>
      <vt:lpstr>Вивільнення в довкілля ГМО</vt:lpstr>
      <vt:lpstr>Узагальнення</vt:lpstr>
      <vt:lpstr>Дякую за увагу!!! </vt:lpstr>
    </vt:vector>
  </TitlesOfParts>
  <Company>Хата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Химерні організми</dc:title>
  <dc:creator>Яна</dc:creator>
  <cp:lastModifiedBy>Biology</cp:lastModifiedBy>
  <cp:revision>14</cp:revision>
  <dcterms:created xsi:type="dcterms:W3CDTF">2013-11-14T19:46:36Z</dcterms:created>
  <dcterms:modified xsi:type="dcterms:W3CDTF">2017-01-26T20:02:20Z</dcterms:modified>
</cp:coreProperties>
</file>