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4" r:id="rId2"/>
    <p:sldId id="256" r:id="rId3"/>
    <p:sldId id="257" r:id="rId4"/>
    <p:sldId id="259" r:id="rId5"/>
    <p:sldId id="260" r:id="rId6"/>
    <p:sldId id="261" r:id="rId7"/>
    <p:sldId id="262" r:id="rId8"/>
    <p:sldId id="263" r:id="rId9"/>
    <p:sldId id="25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7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Прямоугольник 85"/>
          <p:cNvSpPr/>
          <p:nvPr/>
        </p:nvSpPr>
        <p:spPr>
          <a:xfrm>
            <a:off x="714348" y="285728"/>
            <a:ext cx="8215370" cy="63579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6642556"/>
            <a:ext cx="150016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" kern="12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© Фокина Лидия Петровна </a:t>
            </a:r>
            <a:endParaRPr lang="ru-RU" sz="800" kern="1200" dirty="0">
              <a:solidFill>
                <a:schemeClr val="accent5">
                  <a:lumMod val="40000"/>
                  <a:lumOff val="60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pSp>
        <p:nvGrpSpPr>
          <p:cNvPr id="2" name="Группа 7"/>
          <p:cNvGrpSpPr/>
          <p:nvPr/>
        </p:nvGrpSpPr>
        <p:grpSpPr>
          <a:xfrm rot="10800000">
            <a:off x="357158" y="6147194"/>
            <a:ext cx="821538" cy="250033"/>
            <a:chOff x="2714612" y="1428736"/>
            <a:chExt cx="2857520" cy="785818"/>
          </a:xfrm>
        </p:grpSpPr>
        <p:sp>
          <p:nvSpPr>
            <p:cNvPr id="9" name="Овал 8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" name="Группа 13"/>
          <p:cNvGrpSpPr/>
          <p:nvPr/>
        </p:nvGrpSpPr>
        <p:grpSpPr>
          <a:xfrm rot="10800000">
            <a:off x="357158" y="5436391"/>
            <a:ext cx="821538" cy="250033"/>
            <a:chOff x="2714612" y="1428736"/>
            <a:chExt cx="2857520" cy="785818"/>
          </a:xfrm>
        </p:grpSpPr>
        <p:sp>
          <p:nvSpPr>
            <p:cNvPr id="15" name="Овал 14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Группа 86"/>
          <p:cNvGrpSpPr/>
          <p:nvPr/>
        </p:nvGrpSpPr>
        <p:grpSpPr>
          <a:xfrm rot="10800000">
            <a:off x="357158" y="4725588"/>
            <a:ext cx="821538" cy="250033"/>
            <a:chOff x="2714612" y="1428736"/>
            <a:chExt cx="2857520" cy="785818"/>
          </a:xfrm>
        </p:grpSpPr>
        <p:sp>
          <p:nvSpPr>
            <p:cNvPr id="88" name="Овал 87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Овал 88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Овал 89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Овал 90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Скругленный прямоугольник 91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" name="Группа 92"/>
          <p:cNvGrpSpPr/>
          <p:nvPr/>
        </p:nvGrpSpPr>
        <p:grpSpPr>
          <a:xfrm rot="10800000">
            <a:off x="357158" y="4014785"/>
            <a:ext cx="821538" cy="250033"/>
            <a:chOff x="2714612" y="1428736"/>
            <a:chExt cx="2857520" cy="785818"/>
          </a:xfrm>
        </p:grpSpPr>
        <p:sp>
          <p:nvSpPr>
            <p:cNvPr id="94" name="Овал 93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Овал 94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Овал 95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Овал 96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Скругленный прямоугольник 97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" name="Группа 98"/>
          <p:cNvGrpSpPr/>
          <p:nvPr/>
        </p:nvGrpSpPr>
        <p:grpSpPr>
          <a:xfrm rot="10800000">
            <a:off x="357158" y="3303982"/>
            <a:ext cx="821538" cy="250033"/>
            <a:chOff x="2714612" y="1428736"/>
            <a:chExt cx="2857520" cy="785818"/>
          </a:xfrm>
        </p:grpSpPr>
        <p:sp>
          <p:nvSpPr>
            <p:cNvPr id="100" name="Овал 99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Овал 100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Овал 101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Овал 102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4" name="Скругленный прямоугольник 103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" name="Группа 104"/>
          <p:cNvGrpSpPr/>
          <p:nvPr/>
        </p:nvGrpSpPr>
        <p:grpSpPr>
          <a:xfrm rot="10800000">
            <a:off x="357158" y="2593179"/>
            <a:ext cx="821538" cy="250033"/>
            <a:chOff x="2714612" y="1428736"/>
            <a:chExt cx="2857520" cy="785818"/>
          </a:xfrm>
        </p:grpSpPr>
        <p:sp>
          <p:nvSpPr>
            <p:cNvPr id="106" name="Овал 105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7" name="Овал 106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8" name="Овал 107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9" name="Овал 108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0" name="Скругленный прямоугольник 109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" name="Группа 110"/>
          <p:cNvGrpSpPr/>
          <p:nvPr/>
        </p:nvGrpSpPr>
        <p:grpSpPr>
          <a:xfrm rot="10800000">
            <a:off x="357158" y="1882376"/>
            <a:ext cx="821538" cy="250033"/>
            <a:chOff x="2714612" y="1428736"/>
            <a:chExt cx="2857520" cy="785818"/>
          </a:xfrm>
        </p:grpSpPr>
        <p:sp>
          <p:nvSpPr>
            <p:cNvPr id="112" name="Овал 111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3" name="Овал 112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4" name="Овал 113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5" name="Овал 114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6" name="Скругленный прямоугольник 115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0" name="Группа 116"/>
          <p:cNvGrpSpPr/>
          <p:nvPr/>
        </p:nvGrpSpPr>
        <p:grpSpPr>
          <a:xfrm rot="10800000">
            <a:off x="357158" y="1171573"/>
            <a:ext cx="821538" cy="250033"/>
            <a:chOff x="2714612" y="1428736"/>
            <a:chExt cx="2857520" cy="785818"/>
          </a:xfrm>
        </p:grpSpPr>
        <p:sp>
          <p:nvSpPr>
            <p:cNvPr id="118" name="Овал 117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9" name="Овал 118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0" name="Овал 119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1" name="Овал 120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2" name="Скругленный прямоугольник 121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1" name="Группа 122"/>
          <p:cNvGrpSpPr/>
          <p:nvPr/>
        </p:nvGrpSpPr>
        <p:grpSpPr>
          <a:xfrm rot="10800000">
            <a:off x="357158" y="460770"/>
            <a:ext cx="821538" cy="250033"/>
            <a:chOff x="2714612" y="1428736"/>
            <a:chExt cx="2857520" cy="785818"/>
          </a:xfrm>
        </p:grpSpPr>
        <p:sp>
          <p:nvSpPr>
            <p:cNvPr id="124" name="Овал 123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5" name="Овал 124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6" name="Овал 125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7" name="Овал 126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8" name="Скругленный прямоугольник 127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freelance.ru/img/portfolio/pics/00/05/FF/393210.jpg" TargetMode="External"/><Relationship Id="rId2" Type="http://schemas.openxmlformats.org/officeDocument/2006/relationships/hyperlink" Target="http://cs605123.vk.me/v605123898/73b0/mj9mE2xVjDs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knygy.com.ua/pictures/l/9789668083631.jpg" TargetMode="External"/><Relationship Id="rId5" Type="http://schemas.openxmlformats.org/officeDocument/2006/relationships/hyperlink" Target="http://www.playcast.ru/uploads/2015/06/22/14068661.png" TargetMode="External"/><Relationship Id="rId4" Type="http://schemas.openxmlformats.org/officeDocument/2006/relationships/hyperlink" Target="http://prettypoun.p.r.pic.centerblog.net/fb08ea84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382911"/>
            <a:ext cx="7772400" cy="1470025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Українська народна </a:t>
            </a:r>
            <a:r>
              <a:rPr lang="uk-UA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казка</a:t>
            </a:r>
            <a:r>
              <a:rPr lang="uk-UA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uk-UA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</a:br>
            <a:r>
              <a:rPr lang="uk-UA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Лисиця </a:t>
            </a:r>
            <a:r>
              <a:rPr lang="uk-UA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та </a:t>
            </a:r>
            <a:r>
              <a:rPr lang="uk-UA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Їжак</a:t>
            </a:r>
            <a:br>
              <a:rPr lang="uk-UA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</a:br>
            <a:r>
              <a:rPr lang="uk-UA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uk-UA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</a:br>
            <a:r>
              <a:rPr lang="uk-UA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Літературне читання</a:t>
            </a:r>
            <a:br>
              <a:rPr lang="uk-UA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</a:br>
            <a:r>
              <a:rPr lang="uk-UA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2 клас</a:t>
            </a:r>
            <a:endParaRPr lang="ru-RU" sz="24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20072" y="5373216"/>
            <a:ext cx="36164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Автор презентації</a:t>
            </a:r>
          </a:p>
          <a:p>
            <a:r>
              <a:rPr lang="uk-UA" i="1" dirty="0" err="1" smtClean="0">
                <a:latin typeface="Times New Roman" pitchFamily="18" charset="0"/>
                <a:cs typeface="Times New Roman" pitchFamily="18" charset="0"/>
              </a:rPr>
              <a:t>Абієва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  Олександра Олександрівна</a:t>
            </a:r>
          </a:p>
          <a:p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Учитель початкових класів</a:t>
            </a:r>
          </a:p>
          <a:p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Маріупольської  ЗОШ І-ІІІ ст. № 7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95536" y="274638"/>
            <a:ext cx="8291264" cy="85010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5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Times New Roman" pitchFamily="18" charset="0"/>
              </a:rPr>
              <a:t>Відгадування загадок</a:t>
            </a:r>
            <a:endParaRPr kumimoji="0" lang="ru-RU" sz="5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187624" y="1268760"/>
            <a:ext cx="7611123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normalizeH="0" baseline="0" dirty="0" err="1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Живе</a:t>
            </a:r>
            <a:r>
              <a:rPr kumimoji="0" lang="ru-RU" sz="4400" b="1" i="0" u="none" strike="noStrike" normalizeH="0" baseline="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 </a:t>
            </a:r>
            <a:r>
              <a:rPr kumimoji="0" lang="ru-RU" sz="4400" b="1" i="0" u="none" strike="noStrike" normalizeH="0" baseline="0" dirty="0" err="1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лісі</a:t>
            </a:r>
            <a:r>
              <a:rPr kumimoji="0" lang="ru-RU" sz="4400" b="1" i="0" u="none" strike="noStrike" normalizeH="0" baseline="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 </a:t>
            </a:r>
            <a:br>
              <a:rPr kumimoji="0" lang="ru-RU" sz="4400" b="1" i="0" u="none" strike="noStrike" normalizeH="0" baseline="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4400" b="1" i="0" u="none" strike="noStrike" normalizeH="0" baseline="0" dirty="0" err="1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Хижа</a:t>
            </a:r>
            <a:r>
              <a:rPr kumimoji="0" lang="ru-RU" sz="4400" b="1" i="0" u="none" strike="noStrike" normalizeH="0" baseline="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дика, </a:t>
            </a:r>
            <a:endParaRPr kumimoji="0" lang="ru-RU" sz="4400" b="1" i="0" u="none" strike="noStrike" normalizeH="0" baseline="0" dirty="0" smtClean="0">
              <a:ln w="11430"/>
              <a:solidFill>
                <a:schemeClr val="tx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400" b="1" i="0" u="none" strike="noStrike" normalizeH="0" baseline="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Довгий хвіст пухнастий має, </a:t>
            </a:r>
            <a:r>
              <a:rPr kumimoji="0" lang="ru-RU" sz="4400" b="1" i="0" u="none" strike="noStrike" normalizeH="0" baseline="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4400" b="1" i="0" u="none" strike="noStrike" normalizeH="0" baseline="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4400" b="1" i="0" u="none" strike="noStrike" normalizeH="0" baseline="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Любить курку та </a:t>
            </a:r>
            <a:r>
              <a:rPr kumimoji="0" lang="ru-RU" sz="4400" b="1" i="0" u="none" strike="noStrike" normalizeH="0" baseline="0" dirty="0" err="1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індика</a:t>
            </a:r>
            <a:r>
              <a:rPr kumimoji="0" lang="ru-RU" sz="4400" b="1" i="0" u="none" strike="noStrike" normalizeH="0" baseline="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400" b="1" i="0" u="none" strike="noStrike" normalizeH="0" baseline="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Їй на місці не сидиться,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400" b="1" i="0" u="none" strike="noStrike" normalizeH="0" baseline="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зовуть її …</a:t>
            </a:r>
            <a:r>
              <a:rPr kumimoji="0" lang="ru-RU" sz="4400" b="1" i="0" u="none" strike="noStrike" normalizeH="0" baseline="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4400" b="1" i="0" u="none" strike="noStrike" normalizeH="0" baseline="0" dirty="0" smtClean="0">
              <a:ln w="11430"/>
              <a:solidFill>
                <a:schemeClr val="tx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3" name="Picture 3" descr="http://prettypoun.p.r.pic.centerblog.net/fb08ea8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195736" y="1052736"/>
            <a:ext cx="4118025" cy="465313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419872" y="5373216"/>
            <a:ext cx="211949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i="1" dirty="0" err="1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лисиця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95536" y="274638"/>
            <a:ext cx="8291264" cy="85010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5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Times New Roman" pitchFamily="18" charset="0"/>
              </a:rPr>
              <a:t>Відгадування загадок</a:t>
            </a:r>
            <a:endParaRPr kumimoji="0" lang="ru-RU" sz="5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564696" y="1189196"/>
            <a:ext cx="675172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 err="1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Дивний</a:t>
            </a:r>
            <a:r>
              <a:rPr lang="ru-RU" sz="4400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звірок</a:t>
            </a:r>
            <a:r>
              <a:rPr lang="ru-RU" sz="4400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4400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err="1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Круглий</a:t>
            </a:r>
            <a:r>
              <a:rPr lang="ru-RU" sz="4400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b="1" dirty="0" err="1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мов</a:t>
            </a:r>
            <a:r>
              <a:rPr lang="ru-RU" sz="4400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клубок,</a:t>
            </a:r>
          </a:p>
          <a:p>
            <a:r>
              <a:rPr lang="uk-UA" sz="4400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Шубка з голочок,</a:t>
            </a:r>
            <a:endParaRPr lang="ru-RU" sz="4400" b="1" dirty="0" smtClean="0">
              <a:ln w="11430"/>
              <a:solidFill>
                <a:schemeClr val="tx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uk-UA" sz="4400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Ніс, як чорний п’ятачок,</a:t>
            </a:r>
            <a:endParaRPr lang="ru-RU" sz="4400" b="1" dirty="0" smtClean="0">
              <a:ln w="11430"/>
              <a:solidFill>
                <a:schemeClr val="tx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uk-UA" sz="4400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Очі-намистинки</a:t>
            </a:r>
            <a:r>
              <a:rPr lang="ru-RU" sz="4400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uk-UA" sz="4400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Здогадався, мабуть, всяк,</a:t>
            </a:r>
            <a:endParaRPr lang="ru-RU" sz="4400" b="1" dirty="0" smtClean="0">
              <a:ln w="11430"/>
              <a:solidFill>
                <a:schemeClr val="tx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uk-UA" sz="4400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Що зовуть його …</a:t>
            </a:r>
            <a:r>
              <a:rPr lang="ru-RU" sz="4400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 </a:t>
            </a:r>
            <a:endParaRPr kumimoji="0" lang="ru-RU" sz="4400" b="1" i="0" u="none" strike="noStrike" normalizeH="0" baseline="0" dirty="0" smtClean="0">
              <a:ln w="11430"/>
              <a:solidFill>
                <a:schemeClr val="tx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2420888"/>
            <a:ext cx="155510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i="1" dirty="0" err="1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їжак</a:t>
            </a:r>
            <a:endParaRPr lang="ru-RU" sz="4800" dirty="0"/>
          </a:p>
        </p:txBody>
      </p:sp>
      <p:pic>
        <p:nvPicPr>
          <p:cNvPr id="38916" name="Picture 4" descr="http://cs605123.vk.me/v605123898/73b0/mj9mE2xVjDs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5856" y="764704"/>
            <a:ext cx="554355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knygy.com.ua/pictures/l/97896680836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77749"/>
            <a:ext cx="4608512" cy="64199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683766" y="288032"/>
            <a:ext cx="8280722" cy="8367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Правильно став наголос:</a:t>
            </a:r>
            <a:endParaRPr kumimoji="0" lang="ru-RU" sz="5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1691680" y="1268760"/>
            <a:ext cx="6625158" cy="1015663"/>
            <a:chOff x="1691680" y="1268760"/>
            <a:chExt cx="6625158" cy="1015663"/>
          </a:xfrm>
        </p:grpSpPr>
        <p:sp>
          <p:nvSpPr>
            <p:cNvPr id="8" name="Прямоугольник 7"/>
            <p:cNvSpPr>
              <a:spLocks noChangeArrowheads="1"/>
            </p:cNvSpPr>
            <p:nvPr/>
          </p:nvSpPr>
          <p:spPr bwMode="auto">
            <a:xfrm>
              <a:off x="1691680" y="1268760"/>
              <a:ext cx="6625158" cy="101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uk-UA" sz="6000" b="1" dirty="0" smtClean="0">
                  <a:ln w="11430"/>
                  <a:solidFill>
                    <a:schemeClr val="accent1">
                      <a:lumMod val="75000"/>
                    </a:schemeClr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поверталася</a:t>
              </a:r>
            </a:p>
          </p:txBody>
        </p:sp>
        <p:cxnSp>
          <p:nvCxnSpPr>
            <p:cNvPr id="9" name="Прямая соединительная линия 8"/>
            <p:cNvCxnSpPr/>
            <p:nvPr/>
          </p:nvCxnSpPr>
          <p:spPr>
            <a:xfrm flipH="1">
              <a:off x="4498852" y="1484784"/>
              <a:ext cx="145156" cy="144016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Группа 18"/>
          <p:cNvGrpSpPr/>
          <p:nvPr/>
        </p:nvGrpSpPr>
        <p:grpSpPr>
          <a:xfrm>
            <a:off x="1691680" y="2125305"/>
            <a:ext cx="6625158" cy="1015663"/>
            <a:chOff x="1691680" y="2125305"/>
            <a:chExt cx="6625158" cy="1015663"/>
          </a:xfrm>
        </p:grpSpPr>
        <p:sp>
          <p:nvSpPr>
            <p:cNvPr id="6" name="Прямоугольник 7"/>
            <p:cNvSpPr>
              <a:spLocks noChangeArrowheads="1"/>
            </p:cNvSpPr>
            <p:nvPr/>
          </p:nvSpPr>
          <p:spPr bwMode="auto">
            <a:xfrm>
              <a:off x="1691680" y="2125305"/>
              <a:ext cx="6625158" cy="101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uk-UA" sz="6000" b="1" dirty="0" smtClean="0">
                  <a:ln w="11430"/>
                  <a:solidFill>
                    <a:schemeClr val="accent1">
                      <a:lumMod val="75000"/>
                    </a:schemeClr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стара</a:t>
              </a:r>
              <a:endParaRPr lang="uk-UA" sz="6000" b="1" dirty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1" name="Прямая соединительная линия 10"/>
            <p:cNvCxnSpPr/>
            <p:nvPr/>
          </p:nvCxnSpPr>
          <p:spPr>
            <a:xfrm flipH="1">
              <a:off x="3707906" y="2348880"/>
              <a:ext cx="144014" cy="144016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>
            <a:off x="1691680" y="2924944"/>
            <a:ext cx="6625158" cy="1015663"/>
            <a:chOff x="1691680" y="2924944"/>
            <a:chExt cx="6625158" cy="1015663"/>
          </a:xfrm>
        </p:grpSpPr>
        <p:sp>
          <p:nvSpPr>
            <p:cNvPr id="7" name="Прямоугольник 7"/>
            <p:cNvSpPr>
              <a:spLocks noChangeArrowheads="1"/>
            </p:cNvSpPr>
            <p:nvPr/>
          </p:nvSpPr>
          <p:spPr bwMode="auto">
            <a:xfrm>
              <a:off x="1691680" y="2924944"/>
              <a:ext cx="6625158" cy="101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uk-UA" sz="6000" b="1" dirty="0" smtClean="0">
                  <a:ln w="11430"/>
                  <a:solidFill>
                    <a:schemeClr val="accent1">
                      <a:lumMod val="75000"/>
                    </a:schemeClr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невдалого</a:t>
              </a:r>
              <a:endParaRPr lang="uk-UA" sz="6000" b="1" dirty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5" name="Прямая соединительная линия 14"/>
            <p:cNvCxnSpPr/>
            <p:nvPr/>
          </p:nvCxnSpPr>
          <p:spPr>
            <a:xfrm flipH="1">
              <a:off x="3707904" y="3140968"/>
              <a:ext cx="144014" cy="144016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1691680" y="3861048"/>
            <a:ext cx="6625158" cy="1015663"/>
            <a:chOff x="1691680" y="3861048"/>
            <a:chExt cx="6625158" cy="1015663"/>
          </a:xfrm>
        </p:grpSpPr>
        <p:sp>
          <p:nvSpPr>
            <p:cNvPr id="5" name="Прямоугольник 7"/>
            <p:cNvSpPr>
              <a:spLocks noChangeArrowheads="1"/>
            </p:cNvSpPr>
            <p:nvPr/>
          </p:nvSpPr>
          <p:spPr bwMode="auto">
            <a:xfrm>
              <a:off x="1691680" y="3861048"/>
              <a:ext cx="6625158" cy="101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uk-UA" sz="6000" b="1" dirty="0" smtClean="0">
                  <a:ln w="11430"/>
                  <a:solidFill>
                    <a:schemeClr val="accent1">
                      <a:lumMod val="75000"/>
                    </a:schemeClr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позирає</a:t>
              </a:r>
            </a:p>
          </p:txBody>
        </p:sp>
        <p:cxnSp>
          <p:nvCxnSpPr>
            <p:cNvPr id="16" name="Прямая соединительная линия 15"/>
            <p:cNvCxnSpPr/>
            <p:nvPr/>
          </p:nvCxnSpPr>
          <p:spPr>
            <a:xfrm flipH="1">
              <a:off x="4139954" y="4077072"/>
              <a:ext cx="144014" cy="144016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Группа 20"/>
          <p:cNvGrpSpPr/>
          <p:nvPr/>
        </p:nvGrpSpPr>
        <p:grpSpPr>
          <a:xfrm>
            <a:off x="1691680" y="4730368"/>
            <a:ext cx="6625158" cy="1938992"/>
            <a:chOff x="1691680" y="4730368"/>
            <a:chExt cx="6625158" cy="1938992"/>
          </a:xfrm>
        </p:grpSpPr>
        <p:sp>
          <p:nvSpPr>
            <p:cNvPr id="4" name="Прямоугольник 7"/>
            <p:cNvSpPr>
              <a:spLocks noChangeArrowheads="1"/>
            </p:cNvSpPr>
            <p:nvPr/>
          </p:nvSpPr>
          <p:spPr bwMode="auto">
            <a:xfrm>
              <a:off x="1691680" y="4730368"/>
              <a:ext cx="6625158" cy="19389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uk-UA" sz="6000" b="1" dirty="0" smtClean="0">
                  <a:ln w="11430"/>
                  <a:solidFill>
                    <a:schemeClr val="accent1">
                      <a:lumMod val="75000"/>
                    </a:schemeClr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тугіше</a:t>
              </a:r>
            </a:p>
            <a:p>
              <a:endParaRPr lang="uk-UA" sz="6000" b="1" dirty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0" name="Прямая соединительная линия 19"/>
            <p:cNvCxnSpPr/>
            <p:nvPr/>
          </p:nvCxnSpPr>
          <p:spPr>
            <a:xfrm flipH="1">
              <a:off x="3203850" y="4797152"/>
              <a:ext cx="144014" cy="144016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Группа 22"/>
          <p:cNvGrpSpPr/>
          <p:nvPr/>
        </p:nvGrpSpPr>
        <p:grpSpPr>
          <a:xfrm>
            <a:off x="1691680" y="5509681"/>
            <a:ext cx="6625158" cy="1015663"/>
            <a:chOff x="1691680" y="5509681"/>
            <a:chExt cx="6625158" cy="1015663"/>
          </a:xfrm>
        </p:grpSpPr>
        <p:sp>
          <p:nvSpPr>
            <p:cNvPr id="3" name="Прямоугольник 7"/>
            <p:cNvSpPr>
              <a:spLocks noChangeArrowheads="1"/>
            </p:cNvSpPr>
            <p:nvPr/>
          </p:nvSpPr>
          <p:spPr bwMode="auto">
            <a:xfrm>
              <a:off x="1691680" y="5509681"/>
              <a:ext cx="6625158" cy="101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uk-UA" sz="6000" b="1" dirty="0" smtClean="0">
                  <a:ln w="11430"/>
                  <a:solidFill>
                    <a:schemeClr val="accent1">
                      <a:lumMod val="75000"/>
                    </a:schemeClr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паслася</a:t>
              </a:r>
              <a:endParaRPr lang="uk-UA" sz="6000" b="1" dirty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2" name="Прямая соединительная линия 21"/>
            <p:cNvCxnSpPr/>
            <p:nvPr/>
          </p:nvCxnSpPr>
          <p:spPr>
            <a:xfrm flipH="1">
              <a:off x="3779914" y="5733256"/>
              <a:ext cx="144014" cy="144016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1259632" y="3501008"/>
            <a:ext cx="7632848" cy="3069407"/>
            <a:chOff x="1259632" y="3501008"/>
            <a:chExt cx="7632848" cy="3069407"/>
          </a:xfrm>
        </p:grpSpPr>
        <p:pic>
          <p:nvPicPr>
            <p:cNvPr id="2" name="Picture 4" descr="http://www.activeclub.com.ua/in/foto/327.jpg"/>
            <p:cNvPicPr>
              <a:picLocks noChangeAspect="1" noChangeArrowheads="1"/>
            </p:cNvPicPr>
            <p:nvPr/>
          </p:nvPicPr>
          <p:blipFill>
            <a:blip r:embed="rId2" cstate="print"/>
            <a:srcRect r="9312"/>
            <a:stretch>
              <a:fillRect/>
            </a:stretch>
          </p:blipFill>
          <p:spPr bwMode="auto">
            <a:xfrm>
              <a:off x="1259632" y="3501008"/>
              <a:ext cx="3744416" cy="3069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" name="Picture 2" descr="http://www.mokvo4.ru/sites/default/files/users/user1/kuropatka4.jpg"/>
            <p:cNvPicPr>
              <a:picLocks noChangeAspect="1" noChangeArrowheads="1"/>
            </p:cNvPicPr>
            <p:nvPr/>
          </p:nvPicPr>
          <p:blipFill>
            <a:blip r:embed="rId3" cstate="print"/>
            <a:srcRect r="7018"/>
            <a:stretch>
              <a:fillRect/>
            </a:stretch>
          </p:blipFill>
          <p:spPr bwMode="auto">
            <a:xfrm>
              <a:off x="5076056" y="3501008"/>
              <a:ext cx="3816424" cy="3063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8" name="Группа 7"/>
          <p:cNvGrpSpPr/>
          <p:nvPr/>
        </p:nvGrpSpPr>
        <p:grpSpPr>
          <a:xfrm>
            <a:off x="2771800" y="764704"/>
            <a:ext cx="4716016" cy="1938992"/>
            <a:chOff x="2771800" y="764704"/>
            <a:chExt cx="4716016" cy="1938992"/>
          </a:xfrm>
        </p:grpSpPr>
        <p:sp>
          <p:nvSpPr>
            <p:cNvPr id="4" name="Прямоугольник 7"/>
            <p:cNvSpPr>
              <a:spLocks noChangeArrowheads="1"/>
            </p:cNvSpPr>
            <p:nvPr/>
          </p:nvSpPr>
          <p:spPr bwMode="auto">
            <a:xfrm>
              <a:off x="2771800" y="764704"/>
              <a:ext cx="4716016" cy="19389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uk-UA" sz="60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uk-UA" sz="6000" b="1" dirty="0" smtClean="0">
                  <a:ln w="11430"/>
                  <a:solidFill>
                    <a:schemeClr val="accent1">
                      <a:lumMod val="75000"/>
                    </a:schemeClr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виводок </a:t>
              </a:r>
              <a:r>
                <a:rPr lang="uk-UA" sz="6000" b="1" dirty="0" err="1" smtClean="0">
                  <a:ln w="11430"/>
                  <a:solidFill>
                    <a:schemeClr val="accent1">
                      <a:lumMod val="75000"/>
                    </a:schemeClr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тетеревенят</a:t>
              </a:r>
              <a:endParaRPr lang="uk-UA" sz="6000" b="1" dirty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5" name="Прямая соединительная линия 4"/>
            <p:cNvCxnSpPr/>
            <p:nvPr/>
          </p:nvCxnSpPr>
          <p:spPr>
            <a:xfrm flipH="1">
              <a:off x="6012160" y="980728"/>
              <a:ext cx="144014" cy="144016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 flipH="1">
              <a:off x="6660234" y="1916832"/>
              <a:ext cx="144014" cy="144016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683766" y="288032"/>
            <a:ext cx="8280722" cy="8367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Словникова робота</a:t>
            </a:r>
            <a:endParaRPr kumimoji="0" lang="ru-RU" sz="5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3" name="Прямоугольник 7"/>
          <p:cNvSpPr>
            <a:spLocks noChangeArrowheads="1"/>
          </p:cNvSpPr>
          <p:nvPr/>
        </p:nvSpPr>
        <p:spPr bwMode="auto">
          <a:xfrm>
            <a:off x="1691680" y="2132856"/>
            <a:ext cx="662515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60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тугіше</a:t>
            </a:r>
            <a:endParaRPr lang="uk-UA" sz="6000" b="1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7"/>
          <p:cNvSpPr>
            <a:spLocks noChangeArrowheads="1"/>
          </p:cNvSpPr>
          <p:nvPr/>
        </p:nvSpPr>
        <p:spPr bwMode="auto">
          <a:xfrm>
            <a:off x="1619672" y="1268760"/>
            <a:ext cx="662515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60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невдале</a:t>
            </a:r>
            <a:endParaRPr lang="uk-UA" sz="6000" b="1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7"/>
          <p:cNvSpPr>
            <a:spLocks noChangeArrowheads="1"/>
          </p:cNvSpPr>
          <p:nvPr/>
        </p:nvSpPr>
        <p:spPr bwMode="auto">
          <a:xfrm>
            <a:off x="1691680" y="2996952"/>
            <a:ext cx="662515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60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позирає</a:t>
            </a:r>
            <a:endParaRPr lang="uk-UA" sz="6000" b="1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7"/>
          <p:cNvSpPr>
            <a:spLocks noChangeArrowheads="1"/>
          </p:cNvSpPr>
          <p:nvPr/>
        </p:nvSpPr>
        <p:spPr bwMode="auto">
          <a:xfrm>
            <a:off x="1619672" y="3789040"/>
            <a:ext cx="662515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60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потупав</a:t>
            </a:r>
            <a:endParaRPr lang="uk-UA" sz="6000" b="1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7"/>
          <p:cNvSpPr>
            <a:spLocks noChangeArrowheads="1"/>
          </p:cNvSpPr>
          <p:nvPr/>
        </p:nvSpPr>
        <p:spPr bwMode="auto">
          <a:xfrm>
            <a:off x="971600" y="4653136"/>
            <a:ext cx="828092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60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солодкими оченятами</a:t>
            </a:r>
            <a:endParaRPr lang="uk-UA" sz="6000" b="1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1126802" y="332656"/>
            <a:ext cx="363298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4000" b="1" dirty="0">
                <a:latin typeface="Times New Roman" pitchFamily="18" charset="0"/>
                <a:cs typeface="Times New Roman" pitchFamily="18" charset="0"/>
              </a:rPr>
              <a:t>Лисиця (яка?)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5443537" y="332656"/>
            <a:ext cx="37004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4000" b="1" dirty="0">
                <a:latin typeface="Times New Roman" pitchFamily="18" charset="0"/>
                <a:cs typeface="Times New Roman" pitchFamily="18" charset="0"/>
              </a:rPr>
              <a:t>Їжак (який?)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2" name="Picture 2" descr="http://www.playcast.ru/uploads/2015/06/22/1406866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01302" y="4437112"/>
            <a:ext cx="2026482" cy="2232248"/>
          </a:xfrm>
          <a:prstGeom prst="rect">
            <a:avLst/>
          </a:prstGeom>
          <a:noFill/>
        </p:spPr>
      </p:pic>
      <p:pic>
        <p:nvPicPr>
          <p:cNvPr id="46084" name="Picture 4" descr="https://freelance.ru/img/portfolio/pics/00/05/FF/39321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174"/>
          <a:stretch>
            <a:fillRect/>
          </a:stretch>
        </p:blipFill>
        <p:spPr bwMode="auto">
          <a:xfrm>
            <a:off x="6948264" y="4653398"/>
            <a:ext cx="1944215" cy="1945635"/>
          </a:xfrm>
          <a:prstGeom prst="rect">
            <a:avLst/>
          </a:prstGeom>
          <a:noFill/>
        </p:spPr>
      </p:pic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3995936" y="1052736"/>
            <a:ext cx="2016125" cy="104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4400" b="1" dirty="0">
                <a:latin typeface="Times New Roman" pitchFamily="18" charset="0"/>
                <a:cs typeface="Times New Roman" pitchFamily="18" charset="0"/>
              </a:rPr>
              <a:t>добрий</a:t>
            </a:r>
          </a:p>
          <a:p>
            <a:endParaRPr lang="ru-RU" dirty="0"/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995936" y="1517154"/>
            <a:ext cx="201612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4400" b="1" dirty="0">
                <a:latin typeface="Times New Roman" pitchFamily="18" charset="0"/>
                <a:cs typeface="Times New Roman" pitchFamily="18" charset="0"/>
              </a:rPr>
              <a:t>хижа</a:t>
            </a:r>
          </a:p>
          <a:p>
            <a:endParaRPr lang="ru-RU" dirty="0"/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3275856" y="1988840"/>
            <a:ext cx="3052762" cy="104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4400" b="1" dirty="0">
                <a:latin typeface="Times New Roman" pitchFamily="18" charset="0"/>
                <a:cs typeface="Times New Roman" pitchFamily="18" charset="0"/>
              </a:rPr>
              <a:t>кмітливий</a:t>
            </a:r>
            <a:r>
              <a:rPr lang="uk-UA" sz="4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995936" y="2492896"/>
            <a:ext cx="167322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4400" b="1" dirty="0">
                <a:latin typeface="Times New Roman" pitchFamily="18" charset="0"/>
                <a:cs typeface="Times New Roman" pitchFamily="18" charset="0"/>
              </a:rPr>
              <a:t>хитра</a:t>
            </a:r>
          </a:p>
          <a:p>
            <a:endParaRPr lang="ru-RU" dirty="0"/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3563888" y="2996952"/>
            <a:ext cx="2630488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4400" b="1" dirty="0">
                <a:latin typeface="Times New Roman" pitchFamily="18" charset="0"/>
                <a:cs typeface="Times New Roman" pitchFamily="18" charset="0"/>
              </a:rPr>
              <a:t>розумний</a:t>
            </a:r>
          </a:p>
          <a:p>
            <a:endParaRPr lang="ru-RU" dirty="0"/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3635896" y="3462957"/>
            <a:ext cx="2503487" cy="104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4400" b="1" dirty="0">
                <a:latin typeface="Times New Roman" pitchFamily="18" charset="0"/>
                <a:cs typeface="Times New Roman" pitchFamily="18" charset="0"/>
              </a:rPr>
              <a:t>улеслива</a:t>
            </a:r>
          </a:p>
          <a:p>
            <a:endParaRPr lang="ru-RU" dirty="0"/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3779912" y="4005064"/>
            <a:ext cx="2663825" cy="104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4400" b="1" dirty="0">
                <a:latin typeface="Times New Roman" pitchFamily="18" charset="0"/>
                <a:cs typeface="Times New Roman" pitchFamily="18" charset="0"/>
              </a:rPr>
              <a:t>голодна</a:t>
            </a:r>
          </a:p>
          <a:p>
            <a:endParaRPr lang="ru-RU" dirty="0"/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3563888" y="4581773"/>
            <a:ext cx="2448024" cy="1007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uk-UA" sz="4000" b="1" dirty="0">
                <a:latin typeface="Times New Roman" pitchFamily="18" charset="0"/>
                <a:cs typeface="Times New Roman" pitchFamily="18" charset="0"/>
              </a:rPr>
              <a:t>підступна</a:t>
            </a:r>
          </a:p>
          <a:p>
            <a:endParaRPr lang="ru-RU" dirty="0"/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2843808" y="5013176"/>
            <a:ext cx="3743325" cy="104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4400" b="1" dirty="0">
                <a:latin typeface="Times New Roman" pitchFamily="18" charset="0"/>
                <a:cs typeface="Times New Roman" pitchFamily="18" charset="0"/>
              </a:rPr>
              <a:t>винахідливий</a:t>
            </a:r>
          </a:p>
          <a:p>
            <a:endParaRPr lang="ru-RU" dirty="0"/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3275856" y="5517232"/>
            <a:ext cx="2547937" cy="104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4000" b="1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uk-UA" sz="4400" b="1" dirty="0">
                <a:latin typeface="Times New Roman" pitchFamily="18" charset="0"/>
                <a:cs typeface="Times New Roman" pitchFamily="18" charset="0"/>
              </a:rPr>
              <a:t>отепний</a:t>
            </a:r>
          </a:p>
          <a:p>
            <a:endParaRPr lang="ru-RU" dirty="0"/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3059832" y="5953923"/>
            <a:ext cx="3046413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uk-UA" sz="4400" b="1" dirty="0">
                <a:latin typeface="Times New Roman" pitchFamily="18" charset="0"/>
                <a:cs typeface="Times New Roman" pitchFamily="18" charset="0"/>
              </a:rPr>
              <a:t>безсоромна</a:t>
            </a:r>
          </a:p>
          <a:p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9 0.01805 L 0.17535 0.01805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2 0.0132 L -0.26128 -0.04977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" y="-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42 -0.00301 L 0.19705 -0.02407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" y="-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3.7037E-6 L -0.2677 -0.1157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" y="-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59259E-6 L 0.18958 -0.0914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66 0.00254 L -0.27708 -0.1759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" y="-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59259E-6 L -0.27586 -0.1678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" y="-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851 -0.01967 L -0.26597 -0.1666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" y="-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59259E-6 L 0.20469 -0.3074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" y="-1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3.7037E-6 L 0.22431 -0.3074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" y="-1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459 -0.02477 L -0.2434 -0.29791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-1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268760"/>
            <a:ext cx="6696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http://cs605123.vk.me/v605123898/73b0/mj9mE2xVjDs.jpg</a:t>
            </a:r>
            <a:r>
              <a:rPr lang="ru-RU" dirty="0" smtClean="0"/>
              <a:t>     </a:t>
            </a:r>
            <a:r>
              <a:rPr lang="uk-UA" dirty="0" smtClean="0"/>
              <a:t>їжак</a:t>
            </a:r>
          </a:p>
          <a:p>
            <a:r>
              <a:rPr lang="en-US" dirty="0" smtClean="0">
                <a:hlinkClick r:id="rId3"/>
              </a:rPr>
              <a:t>https://freelance.ru/img/portfolio/pics/00/05/FF/393210.jpg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3068960"/>
            <a:ext cx="7128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http://prettypoun.p.r.pic.centerblog.net/fb08ea84.png</a:t>
            </a:r>
            <a:r>
              <a:rPr lang="uk-UA" dirty="0" smtClean="0"/>
              <a:t>  лисиця</a:t>
            </a:r>
          </a:p>
          <a:p>
            <a:r>
              <a:rPr lang="en-US" dirty="0" smtClean="0">
                <a:hlinkClick r:id="rId5"/>
              </a:rPr>
              <a:t>http://www.playcast.ru/uploads/2015/06/22/14068661.png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4437112"/>
            <a:ext cx="7128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6"/>
              </a:rPr>
              <a:t>http://knygy.com.ua/pictures/l/9789668083631.jpg</a:t>
            </a:r>
            <a:r>
              <a:rPr lang="uk-UA" dirty="0" smtClean="0"/>
              <a:t>  малюнок до казки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Фокина Л. П. Шаблон презентации 6">
  <a:themeElements>
    <a:clrScheme name="Другая 2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1859B"/>
      </a:hlink>
      <a:folHlink>
        <a:srgbClr val="20586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Фокина Л. П. Шаблон презентации 6</Template>
  <TotalTime>122</TotalTime>
  <Words>102</Words>
  <Application>Microsoft Office PowerPoint</Application>
  <PresentationFormat>Экран (4:3)</PresentationFormat>
  <Paragraphs>51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Фокина Л. П. Шаблон презентации 6</vt:lpstr>
      <vt:lpstr>Українська народна казка Лисиця та Їжак  Літературне читання 2 клас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Санька</dc:creator>
  <cp:lastModifiedBy>User</cp:lastModifiedBy>
  <cp:revision>15</cp:revision>
  <dcterms:created xsi:type="dcterms:W3CDTF">2015-09-30T18:40:02Z</dcterms:created>
  <dcterms:modified xsi:type="dcterms:W3CDTF">2017-01-09T14:10:43Z</dcterms:modified>
</cp:coreProperties>
</file>