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9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tx2">
              <a:lumMod val="20000"/>
              <a:lumOff val="80000"/>
              <a:alpha val="64000"/>
            </a:schemeClr>
          </a:soli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714752"/>
            <a:ext cx="6400800" cy="757246"/>
          </a:xfrm>
        </p:spPr>
        <p:txBody>
          <a:bodyPr/>
          <a:lstStyle>
            <a:lvl1pPr marL="0" indent="0" algn="ctr">
              <a:buNone/>
              <a:defRPr b="1" cap="all" spc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5E5B0-99BC-4323-8A56-08650FBA56DD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EACD9-E1FC-462D-B600-E72D9ADA9D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013C1-38C0-454D-9582-8DD69834D7A8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D535F-B915-4E48-B794-D785A3ABE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D8AE3-9E62-4651-BD05-348D1DDB6C6D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F8CFD-965F-4928-8E25-6DF8DA05A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34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25" y="142875"/>
            <a:ext cx="1325563" cy="1289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86C03-7D98-4D09-95BF-927B71E4513E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45A58-E660-4E52-9327-8C734227A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071678"/>
            <a:ext cx="7772400" cy="1362075"/>
          </a:xfrm>
          <a:prstGeom prst="snip2Same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3429000"/>
            <a:ext cx="7772400" cy="906462"/>
          </a:xfrm>
        </p:spPr>
        <p:txBody>
          <a:bodyPr anchor="b"/>
          <a:lstStyle>
            <a:lvl1pPr marL="0" indent="0">
              <a:buNone/>
              <a:defRPr sz="2000" b="1" cap="all" spc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230D4-A82A-4CFD-82E5-1BEFCC6E830E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CC339-D046-4CF1-9381-94820651D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651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98438"/>
            <a:ext cx="1314450" cy="1143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D1BBC-8E95-4D5B-A91F-195C634A8EAE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72DBD-81D8-4CE9-A684-44EB634244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7654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214313"/>
            <a:ext cx="1203325" cy="1152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564E4-FBCB-4F5C-9359-5C2B32235037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43847-C36D-486B-B526-3B7D42F3C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876123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214313"/>
            <a:ext cx="1236663" cy="1071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A6A32-A6A3-4833-A08B-29AF270C6126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AE01E-F5AD-4AF1-95C6-05078A942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7bd9ff42f3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100013"/>
            <a:ext cx="1285875" cy="1160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EF8C5-FE92-42B4-BCD3-D0D2327270E7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B6B8A-F0A2-42D5-A8ED-6E2833D47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08A0C-3863-45DD-B15D-8249BEA9E2F7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EE8C8-B5BA-4D63-B05D-BE755E2012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5091B-24C9-4505-9E16-AA3199DFB252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B6B8C-16C2-43D9-8085-D00D852EA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85750"/>
            <a:ext cx="7329487" cy="1143000"/>
          </a:xfrm>
          <a:prstGeom prst="snip2Diag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CC89D3-087A-4AB9-B778-363420039D36}" type="datetimeFigureOut">
              <a:rPr lang="ru-RU"/>
              <a:pPr>
                <a:defRPr/>
              </a:pPr>
              <a:t>06.12.2016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10643D-13CA-4E52-A06E-19B96A2E0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7" name="Рисунок 6" descr="098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0325" y="207963"/>
            <a:ext cx="1285875" cy="1208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800" b="1" kern="1200">
          <a:ln w="10541" cmpd="sng">
            <a:solidFill>
              <a:schemeClr val="accent1">
                <a:shade val="88000"/>
                <a:satMod val="110000"/>
              </a:schemeClr>
            </a:solidFill>
            <a:prstDash val="solid"/>
          </a:ln>
          <a:gradFill>
            <a:gsLst>
              <a:gs pos="0">
                <a:schemeClr val="accent1">
                  <a:tint val="40000"/>
                  <a:satMod val="250000"/>
                </a:schemeClr>
              </a:gs>
              <a:gs pos="9000">
                <a:schemeClr val="accent1">
                  <a:tint val="52000"/>
                  <a:satMod val="300000"/>
                </a:schemeClr>
              </a:gs>
              <a:gs pos="50000">
                <a:schemeClr val="accent1">
                  <a:shade val="20000"/>
                  <a:satMod val="300000"/>
                </a:schemeClr>
              </a:gs>
              <a:gs pos="79000">
                <a:schemeClr val="accent1">
                  <a:tint val="52000"/>
                  <a:satMod val="300000"/>
                </a:schemeClr>
              </a:gs>
              <a:gs pos="100000">
                <a:schemeClr val="accent1">
                  <a:tint val="40000"/>
                  <a:satMod val="250000"/>
                </a:schemeClr>
              </a:gs>
            </a:gsLst>
            <a:lin ang="5400000"/>
          </a:gradFill>
          <a:latin typeface="a_AlgeriusBlw" pitchFamily="82" charset="-52"/>
          <a:ea typeface="+mj-ea"/>
          <a:cs typeface="Aharoni" pitchFamily="2" charset="-79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800" b="1">
          <a:solidFill>
            <a:schemeClr val="tx1"/>
          </a:solidFill>
          <a:latin typeface="a_AlgeriusBlw" pitchFamily="82" charset="-52"/>
          <a:cs typeface="Aharoni" pitchFamily="2" charset="-79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 cap="all">
          <a:ln/>
          <a:solidFill>
            <a:schemeClr val="accent1"/>
          </a:solidFill>
          <a:effectLst>
            <a:outerShdw blurRad="19685" dist="12700" dir="5400000" algn="tl" rotWithShape="0">
              <a:schemeClr val="accent1">
                <a:satMod val="130000"/>
                <a:alpha val="60000"/>
              </a:schemeClr>
            </a:outerShdw>
            <a:reflection blurRad="10000" stA="55000" endPos="48000" dist="500" dir="5400000" sy="-100000" algn="bl" rotWithShape="0"/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E:\&#1088;&#1086;&#1073;&#1086;&#1090;&#1072;\&#1042;&#1030;&#1044;&#1045;&#1054;&#1052;&#1040;&#1058;&#1045;&#1056;&#1030;&#1040;&#1051;&#1048;\e1070161b4a3.mp3" TargetMode="External"/><Relationship Id="rId1" Type="http://schemas.openxmlformats.org/officeDocument/2006/relationships/audio" Target="file:///E:\&#1088;&#1086;&#1073;&#1086;&#1090;&#1072;\&#1042;&#1030;&#1044;&#1045;&#1054;&#1052;&#1040;&#1058;&#1045;&#1056;&#1030;&#1040;&#1051;&#1048;\&#1054;&#1083;&#1072;&#1092;.mp3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11" Type="http://schemas.openxmlformats.org/officeDocument/2006/relationships/image" Target="../media/image24.gif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13800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</a:rPr>
              <a:t>Урок - казка</a:t>
            </a:r>
            <a:endParaRPr lang="uk-UA" sz="13800" dirty="0">
              <a:ln w="10541" cmpd="sng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</a:rPr>
              <a:t>Українська мова 3 клас</a:t>
            </a:r>
            <a:endParaRPr lang="uk-UA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67592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500166" y="280151"/>
            <a:ext cx="6577849" cy="657784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8800" dirty="0" err="1" smtClean="0"/>
              <a:t>Фізкультхвилинка</a:t>
            </a:r>
            <a:endParaRPr lang="uk-UA" sz="8800" dirty="0"/>
          </a:p>
        </p:txBody>
      </p:sp>
      <p:pic>
        <p:nvPicPr>
          <p:cNvPr id="5" name="Олаф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e1070161b4a3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67592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0570B4"/>
              </a:clrFrom>
              <a:clrTo>
                <a:srgbClr val="0570B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291257"/>
            <a:ext cx="6566743" cy="656674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7200" dirty="0" smtClean="0"/>
              <a:t>Гра «Обери сніжинку»</a:t>
            </a:r>
            <a:endParaRPr lang="uk-UA" sz="7200" dirty="0"/>
          </a:p>
        </p:txBody>
      </p:sp>
      <p:pic>
        <p:nvPicPr>
          <p:cNvPr id="9" name="Рисунок 8" descr="920926_22060268_file0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928670"/>
            <a:ext cx="2638425" cy="2771775"/>
          </a:xfrm>
          <a:prstGeom prst="rect">
            <a:avLst/>
          </a:prstGeom>
        </p:spPr>
      </p:pic>
      <p:pic>
        <p:nvPicPr>
          <p:cNvPr id="11" name="Рисунок 10" descr="920926_22060268_file003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1142984"/>
            <a:ext cx="2638425" cy="27717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5786" y="1500174"/>
            <a:ext cx="7858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600" b="1" dirty="0" smtClean="0">
                <a:solidFill>
                  <a:srgbClr val="FF0000"/>
                </a:solidFill>
                <a:latin typeface="Bookman Old Style" pitchFamily="18" charset="0"/>
              </a:rPr>
              <a:t>Е</a:t>
            </a:r>
            <a:endParaRPr lang="uk-UA" sz="9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72396" y="1785926"/>
            <a:ext cx="114300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1500" b="1" dirty="0" smtClean="0">
                <a:solidFill>
                  <a:srgbClr val="FF0000"/>
                </a:solidFill>
                <a:latin typeface="Bookman Old Style" pitchFamily="18" charset="0"/>
              </a:rPr>
              <a:t>И</a:t>
            </a:r>
            <a:endParaRPr lang="uk-UA" sz="115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1142976" y="5072050"/>
            <a:ext cx="7286676" cy="178595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9600" b="1" dirty="0" smtClean="0">
                <a:solidFill>
                  <a:srgbClr val="000000"/>
                </a:solidFill>
                <a:latin typeface="Bookman Old Style" pitchFamily="18" charset="0"/>
              </a:rPr>
              <a:t>т..</a:t>
            </a:r>
            <a:r>
              <a:rPr lang="uk-UA" sz="9600" b="1" dirty="0" err="1" smtClean="0">
                <a:solidFill>
                  <a:srgbClr val="000000"/>
                </a:solidFill>
                <a:latin typeface="Bookman Old Style" pitchFamily="18" charset="0"/>
              </a:rPr>
              <a:t>мнота</a:t>
            </a:r>
            <a:r>
              <a:rPr lang="uk-UA" sz="9600" b="1" dirty="0" smtClean="0">
                <a:solidFill>
                  <a:srgbClr val="000000"/>
                </a:solidFill>
                <a:latin typeface="Bookman Old Style" pitchFamily="18" charset="0"/>
              </a:rPr>
              <a:t> </a:t>
            </a:r>
            <a:endParaRPr lang="uk-UA" sz="96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142976" y="5072050"/>
            <a:ext cx="7286676" cy="178595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9600" b="1" dirty="0" smtClean="0">
                <a:solidFill>
                  <a:srgbClr val="000000"/>
                </a:solidFill>
                <a:latin typeface="Bookman Old Style" pitchFamily="18" charset="0"/>
              </a:rPr>
              <a:t>ст..</a:t>
            </a:r>
            <a:r>
              <a:rPr lang="uk-UA" sz="9600" b="1" dirty="0" err="1" smtClean="0">
                <a:solidFill>
                  <a:srgbClr val="000000"/>
                </a:solidFill>
                <a:latin typeface="Bookman Old Style" pitchFamily="18" charset="0"/>
              </a:rPr>
              <a:t>жина</a:t>
            </a:r>
            <a:endParaRPr lang="uk-UA" sz="96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285720" y="5072050"/>
            <a:ext cx="8643998" cy="178595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8800" b="1" dirty="0" smtClean="0">
                <a:solidFill>
                  <a:srgbClr val="000000"/>
                </a:solidFill>
                <a:latin typeface="Bookman Old Style" pitchFamily="18" charset="0"/>
              </a:rPr>
              <a:t>д..</a:t>
            </a:r>
            <a:r>
              <a:rPr lang="uk-UA" sz="8800" b="1" dirty="0" err="1" smtClean="0">
                <a:solidFill>
                  <a:srgbClr val="000000"/>
                </a:solidFill>
                <a:latin typeface="Bookman Old Style" pitchFamily="18" charset="0"/>
              </a:rPr>
              <a:t>вовижний</a:t>
            </a:r>
            <a:endParaRPr lang="uk-UA" sz="88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>
          <a:xfrm>
            <a:off x="285720" y="5072050"/>
            <a:ext cx="8572560" cy="178595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9600" b="1" dirty="0" smtClean="0">
                <a:solidFill>
                  <a:srgbClr val="000000"/>
                </a:solidFill>
                <a:latin typeface="Bookman Old Style" pitchFamily="18" charset="0"/>
              </a:rPr>
              <a:t>с..</a:t>
            </a:r>
            <a:r>
              <a:rPr lang="uk-UA" sz="9600" b="1" dirty="0" err="1" smtClean="0">
                <a:solidFill>
                  <a:srgbClr val="000000"/>
                </a:solidFill>
                <a:latin typeface="Bookman Old Style" pitchFamily="18" charset="0"/>
              </a:rPr>
              <a:t>льніший</a:t>
            </a:r>
            <a:endParaRPr lang="uk-UA" sz="96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1000100" y="5072050"/>
            <a:ext cx="7500990" cy="178595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1500" b="1" dirty="0" smtClean="0">
                <a:solidFill>
                  <a:srgbClr val="000000"/>
                </a:solidFill>
                <a:latin typeface="Bookman Old Style" pitchFamily="18" charset="0"/>
              </a:rPr>
              <a:t>д..мок</a:t>
            </a:r>
            <a:endParaRPr lang="uk-UA" sz="115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>
          <a:xfrm>
            <a:off x="1071538" y="5072050"/>
            <a:ext cx="7429552" cy="178595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1500" b="1" dirty="0" smtClean="0">
                <a:solidFill>
                  <a:srgbClr val="000000"/>
                </a:solidFill>
                <a:latin typeface="Bookman Old Style" pitchFamily="18" charset="0"/>
              </a:rPr>
              <a:t>з..</a:t>
            </a:r>
            <a:r>
              <a:rPr lang="uk-UA" sz="11500" b="1" dirty="0" err="1" smtClean="0">
                <a:solidFill>
                  <a:srgbClr val="000000"/>
                </a:solidFill>
                <a:latin typeface="Bookman Old Style" pitchFamily="18" charset="0"/>
              </a:rPr>
              <a:t>мівля</a:t>
            </a:r>
            <a:endParaRPr lang="uk-UA" sz="115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  <p:sp>
        <p:nvSpPr>
          <p:cNvPr id="21" name="Прямоугольник с двумя скругленными противолежащими углами 20"/>
          <p:cNvSpPr/>
          <p:nvPr/>
        </p:nvSpPr>
        <p:spPr>
          <a:xfrm>
            <a:off x="428564" y="5072050"/>
            <a:ext cx="8715436" cy="1785950"/>
          </a:xfrm>
          <a:prstGeom prst="round2Diag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9600" b="1" dirty="0" err="1" smtClean="0">
                <a:solidFill>
                  <a:srgbClr val="000000"/>
                </a:solidFill>
                <a:latin typeface="Bookman Old Style" pitchFamily="18" charset="0"/>
              </a:rPr>
              <a:t>бл</a:t>
            </a:r>
            <a:r>
              <a:rPr lang="uk-UA" sz="9600" b="1" dirty="0" smtClean="0">
                <a:solidFill>
                  <a:srgbClr val="000000"/>
                </a:solidFill>
                <a:latin typeface="Bookman Old Style" pitchFamily="18" charset="0"/>
              </a:rPr>
              <a:t>..</a:t>
            </a:r>
            <a:r>
              <a:rPr lang="uk-UA" sz="9600" b="1" dirty="0" err="1" smtClean="0">
                <a:solidFill>
                  <a:srgbClr val="000000"/>
                </a:solidFill>
                <a:latin typeface="Bookman Old Style" pitchFamily="18" charset="0"/>
              </a:rPr>
              <a:t>скучий</a:t>
            </a:r>
            <a:endParaRPr lang="uk-UA" sz="9600" b="1" dirty="0">
              <a:solidFill>
                <a:srgbClr val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6ec16_7913b054_ori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064" y="1571612"/>
            <a:ext cx="7048517" cy="52863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9600" dirty="0" smtClean="0"/>
              <a:t>Підсумок  уроку</a:t>
            </a:r>
            <a:endParaRPr lang="uk-UA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dirty="0" smtClean="0">
                <a:solidFill>
                  <a:schemeClr val="tx1"/>
                </a:solidFill>
                <a:latin typeface="Bookman Old Style" pitchFamily="18" charset="0"/>
              </a:rPr>
              <a:t>діалог </a:t>
            </a:r>
          </a:p>
          <a:p>
            <a:pPr algn="ctr">
              <a:buNone/>
            </a:pPr>
            <a:r>
              <a:rPr lang="uk-UA" sz="4800" dirty="0" smtClean="0">
                <a:solidFill>
                  <a:schemeClr val="tx1"/>
                </a:solidFill>
                <a:latin typeface="Bookman Old Style" pitchFamily="18" charset="0"/>
              </a:rPr>
              <a:t>«На червоній доріжці»</a:t>
            </a:r>
          </a:p>
          <a:p>
            <a:pPr algn="ctr">
              <a:buNone/>
            </a:pPr>
            <a:endParaRPr lang="uk-UA" sz="48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1362075"/>
          </a:xfrm>
        </p:spPr>
        <p:txBody>
          <a:bodyPr/>
          <a:lstStyle/>
          <a:p>
            <a:r>
              <a:rPr lang="uk-UA" sz="6600" dirty="0" smtClean="0">
                <a:solidFill>
                  <a:schemeClr val="tx1"/>
                </a:solidFill>
              </a:rPr>
              <a:t>Домашнє  завдання </a:t>
            </a:r>
            <a:endParaRPr lang="uk-UA" sz="6600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4348" y="1928802"/>
            <a:ext cx="7772400" cy="2406660"/>
          </a:xfrm>
        </p:spPr>
        <p:txBody>
          <a:bodyPr>
            <a:normAutofit/>
          </a:bodyPr>
          <a:lstStyle/>
          <a:p>
            <a:r>
              <a:rPr lang="uk-UA" sz="3600" u="sng" dirty="0" err="1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Впр</a:t>
            </a:r>
            <a:r>
              <a:rPr lang="uk-UA" sz="3600" u="sng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. 23 с.50 (Т</a:t>
            </a:r>
            <a:r>
              <a:rPr lang="uk-UA" sz="3600" u="sng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Bookman Old Style" pitchFamily="18" charset="0"/>
              </a:rPr>
              <a:t>) </a:t>
            </a:r>
            <a:r>
              <a:rPr lang="uk-UA" sz="2800" dirty="0" smtClean="0">
                <a:solidFill>
                  <a:schemeClr val="tx1"/>
                </a:solidFill>
                <a:latin typeface="Bookman Old Style" pitchFamily="18" charset="0"/>
              </a:rPr>
              <a:t>: </a:t>
            </a:r>
            <a:r>
              <a:rPr lang="uk-UA" sz="2400" i="1" dirty="0" smtClean="0">
                <a:solidFill>
                  <a:schemeClr val="tx1"/>
                </a:solidFill>
                <a:latin typeface="Bookman Old Style" pitchFamily="18" charset="0"/>
              </a:rPr>
              <a:t>списати, вставляючи пропущені букви</a:t>
            </a:r>
          </a:p>
          <a:p>
            <a:r>
              <a:rPr lang="uk-UA" sz="2400" i="1" dirty="0" smtClean="0">
                <a:solidFill>
                  <a:schemeClr val="tx1"/>
                </a:solidFill>
                <a:latin typeface="Bookman Old Style" pitchFamily="18" charset="0"/>
              </a:rPr>
              <a:t>  </a:t>
            </a:r>
            <a:r>
              <a:rPr lang="uk-UA" sz="2400" i="1" dirty="0" smtClean="0">
                <a:solidFill>
                  <a:schemeClr val="tx1"/>
                </a:solidFill>
                <a:latin typeface="Bookman Old Style" pitchFamily="18" charset="0"/>
              </a:rPr>
              <a:t>+ дібрати </a:t>
            </a:r>
            <a:r>
              <a:rPr lang="uk-UA" sz="2400" i="1" dirty="0" smtClean="0">
                <a:solidFill>
                  <a:schemeClr val="tx1"/>
                </a:solidFill>
                <a:latin typeface="Bookman Old Style" pitchFamily="18" charset="0"/>
              </a:rPr>
              <a:t>10 </a:t>
            </a:r>
            <a:r>
              <a:rPr lang="uk-UA" sz="2400" i="1" dirty="0" smtClean="0">
                <a:solidFill>
                  <a:schemeClr val="tx1"/>
                </a:solidFill>
                <a:latin typeface="Bookman Old Style" pitchFamily="18" charset="0"/>
              </a:rPr>
              <a:t>слів з орфограмою «Ненаголошені е, и в корені» для </a:t>
            </a:r>
            <a:r>
              <a:rPr lang="uk-UA" sz="2400" i="1" dirty="0" smtClean="0">
                <a:solidFill>
                  <a:schemeClr val="tx1"/>
                </a:solidFill>
                <a:latin typeface="Bookman Old Style" pitchFamily="18" charset="0"/>
              </a:rPr>
              <a:t>диктанту</a:t>
            </a:r>
            <a:r>
              <a:rPr lang="uk-UA" sz="2400" i="1" dirty="0" smtClean="0">
                <a:solidFill>
                  <a:schemeClr val="tx1"/>
                </a:solidFill>
                <a:latin typeface="Bookman Old Style" pitchFamily="18" charset="0"/>
              </a:rPr>
              <a:t>.</a:t>
            </a:r>
            <a:endParaRPr lang="uk-UA" sz="2800" i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endParaRPr lang="uk-UA" dirty="0"/>
          </a:p>
        </p:txBody>
      </p:sp>
      <p:pic>
        <p:nvPicPr>
          <p:cNvPr id="6" name="Рисунок 5" descr="794323d17a7322afeff401f642c3fbb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3571876"/>
            <a:ext cx="3071810" cy="3071810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3307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558" y="214290"/>
            <a:ext cx="7228508" cy="4572032"/>
          </a:xfrm>
          <a:prstGeom prst="round2DiagRect">
            <a:avLst/>
          </a:prstGeom>
        </p:spPr>
      </p:pic>
      <p:pic>
        <p:nvPicPr>
          <p:cNvPr id="7" name="Рисунок 6" descr="0_6469d_d64acdf5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350" y="3582914"/>
            <a:ext cx="4224336" cy="3033786"/>
          </a:xfrm>
          <a:prstGeom prst="snip1Rect">
            <a:avLst/>
          </a:prstGeom>
        </p:spPr>
      </p:pic>
      <p:pic>
        <p:nvPicPr>
          <p:cNvPr id="8" name="Рисунок 7" descr="4226_360x240_78831_Classic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2035959"/>
            <a:ext cx="3214694" cy="48220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42852"/>
            <a:ext cx="8572560" cy="3357586"/>
          </a:xfrm>
        </p:spPr>
        <p:txBody>
          <a:bodyPr/>
          <a:lstStyle/>
          <a:p>
            <a:pPr algn="l"/>
            <a:r>
              <a:rPr lang="uk-UA" sz="8800" cap="none" dirty="0" smtClean="0">
                <a:solidFill>
                  <a:srgbClr val="002060"/>
                </a:solidFill>
              </a:rPr>
              <a:t>За </a:t>
            </a:r>
            <a:r>
              <a:rPr lang="uk-UA" sz="8800" u="sng" cap="none" dirty="0" smtClean="0">
                <a:solidFill>
                  <a:srgbClr val="002060"/>
                </a:solidFill>
              </a:rPr>
              <a:t>с</a:t>
            </a:r>
            <a:r>
              <a:rPr lang="uk-UA" sz="8800" u="sng" cap="none" dirty="0" smtClean="0">
                <a:solidFill>
                  <a:srgbClr val="FF0000"/>
                </a:solidFill>
              </a:rPr>
              <a:t>е</a:t>
            </a:r>
            <a:r>
              <a:rPr lang="uk-UA" sz="8800" u="sng" cap="none" dirty="0" smtClean="0">
                <a:solidFill>
                  <a:srgbClr val="002060"/>
                </a:solidFill>
              </a:rPr>
              <a:t>кунду</a:t>
            </a:r>
            <a:r>
              <a:rPr lang="uk-UA" sz="8800" cap="none" dirty="0" smtClean="0">
                <a:solidFill>
                  <a:srgbClr val="002060"/>
                </a:solidFill>
              </a:rPr>
              <a:t> серце </a:t>
            </a:r>
            <a:r>
              <a:rPr lang="uk-UA" sz="8800" cap="none" dirty="0" err="1" smtClean="0">
                <a:solidFill>
                  <a:srgbClr val="002060"/>
                </a:solidFill>
              </a:rPr>
              <a:t>Кая</a:t>
            </a:r>
            <a:r>
              <a:rPr lang="uk-UA" sz="8800" cap="none" dirty="0" smtClean="0">
                <a:solidFill>
                  <a:srgbClr val="002060"/>
                </a:solidFill>
              </a:rPr>
              <a:t> стало кр</a:t>
            </a:r>
            <a:r>
              <a:rPr lang="uk-UA" sz="8800" cap="none" dirty="0" smtClean="0">
                <a:solidFill>
                  <a:srgbClr val="FF0000"/>
                </a:solidFill>
              </a:rPr>
              <a:t>и</a:t>
            </a:r>
            <a:r>
              <a:rPr lang="uk-UA" sz="8800" cap="none" dirty="0" smtClean="0">
                <a:solidFill>
                  <a:srgbClr val="002060"/>
                </a:solidFill>
              </a:rPr>
              <a:t>жаним. </a:t>
            </a:r>
            <a:endParaRPr lang="uk-UA" sz="8800" cap="none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920926_22060268_file00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785794"/>
            <a:ext cx="714380" cy="750486"/>
          </a:xfrm>
          <a:prstGeom prst="rect">
            <a:avLst/>
          </a:prstGeom>
        </p:spPr>
      </p:pic>
      <p:pic>
        <p:nvPicPr>
          <p:cNvPr id="8" name="Рисунок 7" descr="920926_22060268_file00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2071678"/>
            <a:ext cx="714380" cy="750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72400" cy="6072230"/>
          </a:xfrm>
        </p:spPr>
        <p:txBody>
          <a:bodyPr/>
          <a:lstStyle/>
          <a:p>
            <a:pPr lvl="0" algn="l"/>
            <a:r>
              <a:rPr lang="uk-UA" sz="6000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  <a:t>Цей урок навчить мене…</a:t>
            </a:r>
            <a:br>
              <a:rPr lang="uk-UA" sz="6000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</a:br>
            <a:r>
              <a:rPr lang="uk-UA" sz="6000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  <a:t> </a:t>
            </a:r>
            <a:br>
              <a:rPr lang="uk-UA" sz="6000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</a:br>
            <a:r>
              <a:rPr lang="uk-UA" sz="6000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  <a:t>Я хочу навчитися …</a:t>
            </a:r>
            <a:br>
              <a:rPr lang="uk-UA" sz="6000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</a:br>
            <a:r>
              <a:rPr lang="uk-UA" sz="6000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  <a:t/>
            </a:r>
            <a:br>
              <a:rPr lang="uk-UA" sz="6000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</a:br>
            <a:r>
              <a:rPr lang="uk-UA" sz="6000" dirty="0" smtClean="0">
                <a:ln w="10541" cmpd="sng">
                  <a:solidFill>
                    <a:srgbClr val="000000"/>
                  </a:solidFill>
                  <a:prstDash val="solid"/>
                </a:ln>
                <a:solidFill>
                  <a:srgbClr val="000000"/>
                </a:solidFill>
              </a:rPr>
              <a:t>Після уроку я зможу…</a:t>
            </a:r>
            <a:endParaRPr lang="uk-UA" sz="6000" dirty="0">
              <a:ln w="10541" cmpd="sng">
                <a:solidFill>
                  <a:srgbClr val="000000"/>
                </a:solidFill>
                <a:prstDash val="solid"/>
              </a:ln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7772400" cy="1500198"/>
          </a:xfrm>
        </p:spPr>
        <p:txBody>
          <a:bodyPr/>
          <a:lstStyle/>
          <a:p>
            <a:r>
              <a:rPr lang="uk-UA" sz="6600" dirty="0" smtClean="0">
                <a:solidFill>
                  <a:srgbClr val="000000"/>
                </a:solidFill>
              </a:rPr>
              <a:t>Хвилинка каліграфії </a:t>
            </a:r>
            <a:endParaRPr lang="uk-UA" sz="6600" dirty="0">
              <a:solidFill>
                <a:srgbClr val="0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2428868"/>
            <a:ext cx="7772400" cy="1571636"/>
          </a:xfrm>
        </p:spPr>
        <p:txBody>
          <a:bodyPr>
            <a:normAutofit/>
          </a:bodyPr>
          <a:lstStyle/>
          <a:p>
            <a:pPr algn="ctr"/>
            <a:r>
              <a:rPr lang="uk-UA" sz="8600" i="1" dirty="0" err="1" smtClean="0">
                <a:solidFill>
                  <a:srgbClr val="000000"/>
                </a:solidFill>
              </a:rPr>
              <a:t>ає</a:t>
            </a:r>
            <a:r>
              <a:rPr lang="uk-UA" sz="8600" i="1" dirty="0" smtClean="0">
                <a:solidFill>
                  <a:srgbClr val="000000"/>
                </a:solidFill>
              </a:rPr>
              <a:t>  роз мерз </a:t>
            </a:r>
            <a:endParaRPr lang="uk-UA" sz="8600" dirty="0" smtClean="0">
              <a:solidFill>
                <a:srgbClr val="000000"/>
              </a:solidFill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9600" dirty="0" smtClean="0">
                <a:solidFill>
                  <a:srgbClr val="000000"/>
                </a:solidFill>
              </a:rPr>
              <a:t>Гра </a:t>
            </a:r>
            <a:r>
              <a:rPr lang="uk-UA" sz="9600" dirty="0" err="1" smtClean="0">
                <a:solidFill>
                  <a:srgbClr val="000000"/>
                </a:solidFill>
              </a:rPr>
              <a:t>“Шифр”</a:t>
            </a:r>
            <a:endParaRPr lang="uk-UA" sz="9600" dirty="0">
              <a:solidFill>
                <a:srgbClr val="0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sz="4800" dirty="0" smtClean="0">
                <a:solidFill>
                  <a:srgbClr val="000000"/>
                </a:solidFill>
              </a:rPr>
              <a:t>1 – в         6 – п              11 – а </a:t>
            </a:r>
          </a:p>
          <a:p>
            <a:pPr>
              <a:buNone/>
            </a:pPr>
            <a:r>
              <a:rPr lang="uk-UA" sz="4800" dirty="0" smtClean="0">
                <a:solidFill>
                  <a:srgbClr val="000000"/>
                </a:solidFill>
              </a:rPr>
              <a:t>2 – і          7 – л 	        12 – р </a:t>
            </a:r>
          </a:p>
          <a:p>
            <a:pPr>
              <a:buNone/>
            </a:pPr>
            <a:r>
              <a:rPr lang="uk-UA" sz="4800" dirty="0" smtClean="0">
                <a:solidFill>
                  <a:srgbClr val="000000"/>
                </a:solidFill>
              </a:rPr>
              <a:t>3 – д         8 – о              13 – з </a:t>
            </a:r>
          </a:p>
          <a:p>
            <a:pPr>
              <a:buNone/>
            </a:pPr>
            <a:r>
              <a:rPr lang="uk-UA" sz="4800" dirty="0" smtClean="0">
                <a:solidFill>
                  <a:srgbClr val="000000"/>
                </a:solidFill>
              </a:rPr>
              <a:t>4 – т          9 – г               14 – м </a:t>
            </a:r>
          </a:p>
          <a:p>
            <a:pPr>
              <a:buNone/>
            </a:pPr>
            <a:r>
              <a:rPr lang="uk-UA" sz="4800" dirty="0" smtClean="0">
                <a:solidFill>
                  <a:srgbClr val="000000"/>
                </a:solidFill>
              </a:rPr>
              <a:t>5 – ...        10 – с             15 – є </a:t>
            </a:r>
          </a:p>
          <a:p>
            <a:pPr>
              <a:buNone/>
            </a:pPr>
            <a:endParaRPr lang="uk-UA" dirty="0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57158" y="1643050"/>
            <a:ext cx="8501122" cy="4500594"/>
          </a:xfrm>
          <a:prstGeom prst="round2Diag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600" b="1" i="1" dirty="0" smtClean="0">
                <a:solidFill>
                  <a:srgbClr val="000000"/>
                </a:solidFill>
              </a:rPr>
              <a:t>Від т..</a:t>
            </a:r>
            <a:r>
              <a:rPr lang="uk-UA" sz="9600" b="1" i="1" dirty="0" err="1" smtClean="0">
                <a:solidFill>
                  <a:srgbClr val="000000"/>
                </a:solidFill>
              </a:rPr>
              <a:t>плого</a:t>
            </a:r>
            <a:r>
              <a:rPr lang="uk-UA" sz="9600" b="1" i="1" dirty="0" smtClean="0">
                <a:solidFill>
                  <a:srgbClr val="000000"/>
                </a:solidFill>
              </a:rPr>
              <a:t> слова і лід розм..</a:t>
            </a:r>
            <a:r>
              <a:rPr lang="uk-UA" sz="9600" b="1" i="1" dirty="0" err="1" smtClean="0">
                <a:solidFill>
                  <a:srgbClr val="000000"/>
                </a:solidFill>
              </a:rPr>
              <a:t>рзає</a:t>
            </a:r>
            <a:r>
              <a:rPr lang="uk-UA" sz="9600" b="1" i="1" dirty="0" smtClean="0">
                <a:solidFill>
                  <a:srgbClr val="000000"/>
                </a:solidFill>
              </a:rPr>
              <a:t>. </a:t>
            </a:r>
            <a:endParaRPr lang="uk-UA" sz="9600" b="1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7200" dirty="0" smtClean="0">
                <a:solidFill>
                  <a:srgbClr val="002060"/>
                </a:solidFill>
              </a:rPr>
              <a:t>Робота з підручником </a:t>
            </a:r>
            <a:endParaRPr lang="uk-UA" sz="7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6600" dirty="0" smtClean="0">
                <a:solidFill>
                  <a:srgbClr val="002060"/>
                </a:solidFill>
              </a:rPr>
              <a:t>Ст.62, </a:t>
            </a:r>
            <a:r>
              <a:rPr lang="uk-UA" sz="6600" dirty="0" err="1" smtClean="0">
                <a:solidFill>
                  <a:srgbClr val="002060"/>
                </a:solidFill>
              </a:rPr>
              <a:t>Впр</a:t>
            </a:r>
            <a:r>
              <a:rPr lang="uk-UA" sz="6600" dirty="0" smtClean="0">
                <a:solidFill>
                  <a:srgbClr val="002060"/>
                </a:solidFill>
              </a:rPr>
              <a:t>. 135</a:t>
            </a:r>
          </a:p>
          <a:p>
            <a:pPr>
              <a:buNone/>
            </a:pPr>
            <a:endParaRPr lang="uk-UA" sz="66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4_hE0oaVGx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2132" y="2429045"/>
            <a:ext cx="2786082" cy="4175666"/>
          </a:xfrm>
          <a:prstGeom prst="roundRect">
            <a:avLst/>
          </a:prstGeom>
        </p:spPr>
      </p:pic>
      <p:pic>
        <p:nvPicPr>
          <p:cNvPr id="6" name="Рисунок 5" descr="youloveit_ru_holodnoe_serdce_multfilm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214686"/>
            <a:ext cx="5046745" cy="2278245"/>
          </a:xfrm>
          <a:prstGeom prst="round2Diag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i="1" dirty="0" smtClean="0"/>
              <a:t/>
            </a:r>
            <a:br>
              <a:rPr lang="uk-UA" sz="3600" i="1" dirty="0" smtClean="0"/>
            </a:br>
            <a:r>
              <a:rPr lang="uk-UA" sz="8000" dirty="0" smtClean="0">
                <a:solidFill>
                  <a:srgbClr val="002060"/>
                </a:solidFill>
              </a:rPr>
              <a:t>Вибіркова  робота 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1538" y="1643050"/>
            <a:ext cx="8072462" cy="50006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85984" y="1928802"/>
            <a:ext cx="650085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Молодий кл..нок </a:t>
            </a:r>
            <a:endParaRPr kumimoji="0" lang="uk-UA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uk-UA" sz="5400" b="1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6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гострий кл..нок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82568" y="2786058"/>
            <a:ext cx="1366122" cy="2071702"/>
          </a:xfrm>
          <a:prstGeom prst="rect">
            <a:avLst/>
          </a:prstGeom>
        </p:spPr>
      </p:pic>
      <p:pic>
        <p:nvPicPr>
          <p:cNvPr id="11" name="Рисунок 10" descr="Swor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5486396"/>
            <a:ext cx="6745593" cy="1371604"/>
          </a:xfrm>
          <a:prstGeom prst="rect">
            <a:avLst/>
          </a:prstGeom>
        </p:spPr>
      </p:pic>
      <p:sp>
        <p:nvSpPr>
          <p:cNvPr id="12" name="Скругленный прямоугольник 11"/>
          <p:cNvSpPr/>
          <p:nvPr/>
        </p:nvSpPr>
        <p:spPr>
          <a:xfrm>
            <a:off x="990576" y="1500174"/>
            <a:ext cx="8153424" cy="50816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4" name="TextBox 13"/>
          <p:cNvSpPr txBox="1"/>
          <p:nvPr/>
        </p:nvSpPr>
        <p:spPr>
          <a:xfrm>
            <a:off x="2071670" y="2143116"/>
            <a:ext cx="67866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/>
              <a:t>   швидко </a:t>
            </a:r>
            <a:r>
              <a:rPr lang="uk-UA" sz="6000" b="1" dirty="0" err="1" smtClean="0"/>
              <a:t>гр</a:t>
            </a:r>
            <a:r>
              <a:rPr lang="uk-UA" sz="6000" b="1" dirty="0" smtClean="0"/>
              <a:t>…би</a:t>
            </a:r>
          </a:p>
          <a:p>
            <a:endParaRPr lang="uk-UA" sz="6000" b="1" dirty="0" smtClean="0"/>
          </a:p>
          <a:p>
            <a:r>
              <a:rPr lang="uk-UA" sz="6000" b="1" dirty="0" smtClean="0"/>
              <a:t> </a:t>
            </a:r>
          </a:p>
          <a:p>
            <a:r>
              <a:rPr lang="uk-UA" sz="6000" b="1" dirty="0" smtClean="0"/>
              <a:t>смачні </a:t>
            </a:r>
            <a:r>
              <a:rPr lang="uk-UA" sz="6000" b="1" dirty="0" err="1" smtClean="0"/>
              <a:t>гр</a:t>
            </a:r>
            <a:r>
              <a:rPr lang="uk-UA" sz="6000" b="1" dirty="0" smtClean="0"/>
              <a:t>…би</a:t>
            </a:r>
            <a:endParaRPr lang="uk-UA" sz="6000" b="1" dirty="0"/>
          </a:p>
        </p:txBody>
      </p:sp>
      <p:pic>
        <p:nvPicPr>
          <p:cNvPr id="15" name="Рисунок 14" descr="greblia-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7620" y="3000372"/>
            <a:ext cx="4259396" cy="1647714"/>
          </a:xfrm>
          <a:prstGeom prst="rect">
            <a:avLst/>
          </a:prstGeom>
        </p:spPr>
      </p:pic>
      <p:pic>
        <p:nvPicPr>
          <p:cNvPr id="16" name="Рисунок 15" descr="grib-borovik-bolshoj-H-35sm-fp23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4143380"/>
            <a:ext cx="1854208" cy="2408339"/>
          </a:xfrm>
          <a:prstGeom prst="rect">
            <a:avLst/>
          </a:prstGeom>
        </p:spPr>
      </p:pic>
      <p:sp>
        <p:nvSpPr>
          <p:cNvPr id="17" name="Скругленный прямоугольник 16"/>
          <p:cNvSpPr/>
          <p:nvPr/>
        </p:nvSpPr>
        <p:spPr>
          <a:xfrm>
            <a:off x="990576" y="1500174"/>
            <a:ext cx="8153424" cy="50816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8" name="TextBox 17"/>
          <p:cNvSpPr txBox="1"/>
          <p:nvPr/>
        </p:nvSpPr>
        <p:spPr>
          <a:xfrm>
            <a:off x="2143108" y="1643050"/>
            <a:ext cx="67866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000" b="1" dirty="0" smtClean="0"/>
              <a:t>  </a:t>
            </a:r>
            <a:r>
              <a:rPr lang="uk-UA" sz="6000" b="1" dirty="0" err="1" smtClean="0"/>
              <a:t>подвірʼя</a:t>
            </a:r>
            <a:r>
              <a:rPr lang="uk-UA" sz="6000" b="1" dirty="0" smtClean="0"/>
              <a:t> </a:t>
            </a:r>
            <a:r>
              <a:rPr lang="uk-UA" sz="6000" b="1" dirty="0" err="1" smtClean="0"/>
              <a:t>вим</a:t>
            </a:r>
            <a:r>
              <a:rPr lang="uk-UA" sz="6000" b="1" dirty="0" smtClean="0"/>
              <a:t>..ту   </a:t>
            </a:r>
          </a:p>
          <a:p>
            <a:endParaRPr lang="uk-UA" sz="6000" b="1" dirty="0" smtClean="0"/>
          </a:p>
          <a:p>
            <a:r>
              <a:rPr lang="uk-UA" sz="6000" b="1" dirty="0" smtClean="0"/>
              <a:t>банку </a:t>
            </a:r>
            <a:r>
              <a:rPr lang="uk-UA" sz="6000" b="1" dirty="0" err="1" smtClean="0"/>
              <a:t>вим</a:t>
            </a:r>
            <a:r>
              <a:rPr lang="uk-UA" sz="6000" b="1" dirty="0" smtClean="0"/>
              <a:t>..ту</a:t>
            </a:r>
            <a:endParaRPr lang="uk-UA" sz="6000" b="1" dirty="0"/>
          </a:p>
        </p:txBody>
      </p:sp>
      <p:pic>
        <p:nvPicPr>
          <p:cNvPr id="19" name="Рисунок 18" descr="96466e436722da67c43525938517374b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17046" y="2071678"/>
            <a:ext cx="2431640" cy="2143140"/>
          </a:xfrm>
          <a:prstGeom prst="rect">
            <a:avLst/>
          </a:prstGeom>
        </p:spPr>
      </p:pic>
      <p:pic>
        <p:nvPicPr>
          <p:cNvPr id="20" name="Рисунок 19" descr="24e65e81c1023662829408cbcc1e90f8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43702" y="4261146"/>
            <a:ext cx="2086474" cy="2430426"/>
          </a:xfrm>
          <a:prstGeom prst="rect">
            <a:avLst/>
          </a:prstGeom>
        </p:spPr>
      </p:pic>
      <p:pic>
        <p:nvPicPr>
          <p:cNvPr id="21" name="Рисунок 20" descr="16247633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4612" y="2314568"/>
            <a:ext cx="2771790" cy="1663073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990576" y="1571612"/>
            <a:ext cx="8153424" cy="50816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pic>
        <p:nvPicPr>
          <p:cNvPr id="6" name="Содержимое 5" descr="image.jpg"/>
          <p:cNvPicPr>
            <a:picLocks noGrp="1"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1" y="928670"/>
            <a:ext cx="2571736" cy="2583533"/>
          </a:xfrm>
          <a:prstGeom prst="ellipse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143108" y="2143116"/>
            <a:ext cx="67866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6600" b="1" dirty="0" smtClean="0"/>
              <a:t> віночок </a:t>
            </a:r>
            <a:r>
              <a:rPr lang="uk-UA" sz="6600" b="1" dirty="0" err="1" smtClean="0"/>
              <a:t>пл</a:t>
            </a:r>
            <a:r>
              <a:rPr lang="uk-UA" sz="6600" b="1" dirty="0" smtClean="0"/>
              <a:t>…ту</a:t>
            </a:r>
          </a:p>
          <a:p>
            <a:endParaRPr lang="uk-UA" sz="6600" b="1" dirty="0" smtClean="0"/>
          </a:p>
          <a:p>
            <a:r>
              <a:rPr lang="uk-UA" sz="6600" b="1" dirty="0" smtClean="0"/>
              <a:t> </a:t>
            </a:r>
          </a:p>
          <a:p>
            <a:r>
              <a:rPr lang="uk-UA" sz="6600" b="1" dirty="0" smtClean="0"/>
              <a:t>помити </a:t>
            </a:r>
            <a:r>
              <a:rPr lang="uk-UA" sz="6600" b="1" dirty="0" err="1" smtClean="0"/>
              <a:t>пл</a:t>
            </a:r>
            <a:r>
              <a:rPr lang="uk-UA" sz="6600" b="1" dirty="0" smtClean="0"/>
              <a:t>…ту</a:t>
            </a:r>
            <a:endParaRPr lang="uk-UA" sz="6600" b="1" dirty="0"/>
          </a:p>
        </p:txBody>
      </p:sp>
      <p:pic>
        <p:nvPicPr>
          <p:cNvPr id="24" name="Рисунок 23" descr="вариант-2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43570" y="3071810"/>
            <a:ext cx="2667019" cy="2000264"/>
          </a:xfrm>
          <a:prstGeom prst="ellipse">
            <a:avLst/>
          </a:prstGeom>
        </p:spPr>
      </p:pic>
      <p:pic>
        <p:nvPicPr>
          <p:cNvPr id="25" name="Рисунок 24" descr="14_catalog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-285784" y="4000480"/>
            <a:ext cx="2857520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25" grpId="0"/>
      <p:bldP spid="12" grpId="1" animBg="1"/>
      <p:bldP spid="14" grpId="0"/>
      <p:bldP spid="17" grpId="1" animBg="1"/>
      <p:bldP spid="18" grpId="0"/>
      <p:bldP spid="22" grpId="1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287f6f6a8db2e26ff9b0d318e22485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002024"/>
            <a:ext cx="8572560" cy="57223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7200" dirty="0" smtClean="0">
                <a:solidFill>
                  <a:srgbClr val="002060"/>
                </a:solidFill>
              </a:rPr>
              <a:t>Робота над помилками</a:t>
            </a:r>
            <a:endParaRPr lang="uk-UA" sz="72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14282" y="1214422"/>
            <a:ext cx="8001056" cy="5643578"/>
          </a:xfrm>
          <a:prstGeom prst="round2DiagRect">
            <a:avLst>
              <a:gd name="adj1" fmla="val 16667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643042" y="1428736"/>
            <a:ext cx="578647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такий </a:t>
            </a:r>
            <a:r>
              <a:rPr lang="uk-UA" sz="3600" b="1" i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uk-UA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ніговик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що стояти не звик.</a:t>
            </a:r>
            <a:endParaRPr kumimoji="0" lang="uk-UA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</a:t>
            </a:r>
            <a:r>
              <a:rPr kumimoji="0" lang="uk-UA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виликий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такий!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-  ожив! Я 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жевий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!</a:t>
            </a:r>
            <a:endParaRPr kumimoji="0" lang="uk-UA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 холодна </a:t>
            </a:r>
            <a:r>
              <a:rPr kumimoji="0" lang="uk-UA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зема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 </a:t>
            </a:r>
            <a:r>
              <a:rPr kumimoji="0" lang="uk-UA" sz="3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типла</a:t>
            </a: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вже нема.</a:t>
            </a:r>
            <a:endParaRPr kumimoji="0" lang="uk-UA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Хай кружляє сніжок,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ми всі у танок!</a:t>
            </a:r>
            <a:endParaRPr kumimoji="0" lang="uk-UA" sz="4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2143108" y="2714620"/>
            <a:ext cx="571504" cy="4286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929190" y="3286124"/>
            <a:ext cx="571504" cy="4286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071934" y="3786190"/>
            <a:ext cx="571504" cy="4286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2143108" y="4357694"/>
            <a:ext cx="571504" cy="4286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theme/theme1.xml><?xml version="1.0" encoding="utf-8"?>
<a:theme xmlns:a="http://schemas.openxmlformats.org/drawingml/2006/main" name="Новый год  20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Новый год  2011</Template>
  <TotalTime>240</TotalTime>
  <Words>206</Words>
  <Application>Microsoft Office PowerPoint</Application>
  <PresentationFormat>Экран (4:3)</PresentationFormat>
  <Paragraphs>56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Новый год  2011</vt:lpstr>
      <vt:lpstr>Урок - казка</vt:lpstr>
      <vt:lpstr>Слайд 2</vt:lpstr>
      <vt:lpstr>За секунду серце Кая стало крижаним. </vt:lpstr>
      <vt:lpstr>Цей урок навчить мене…   Я хочу навчитися …  Після уроку я зможу…</vt:lpstr>
      <vt:lpstr>Хвилинка каліграфії </vt:lpstr>
      <vt:lpstr>Гра “Шифр”</vt:lpstr>
      <vt:lpstr>Робота з підручником </vt:lpstr>
      <vt:lpstr> Вибіркова  робота  </vt:lpstr>
      <vt:lpstr>Робота над помилками</vt:lpstr>
      <vt:lpstr>Фізкультхвилинка</vt:lpstr>
      <vt:lpstr>Гра «Обери сніжинку»</vt:lpstr>
      <vt:lpstr>Підсумок  уроку</vt:lpstr>
      <vt:lpstr>Домашнє  завдання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- казка</dc:title>
  <dc:creator>Олена</dc:creator>
  <cp:lastModifiedBy>Олена</cp:lastModifiedBy>
  <cp:revision>20</cp:revision>
  <dcterms:created xsi:type="dcterms:W3CDTF">2016-12-04T20:51:31Z</dcterms:created>
  <dcterms:modified xsi:type="dcterms:W3CDTF">2016-12-06T16:24:58Z</dcterms:modified>
</cp:coreProperties>
</file>