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357" r:id="rId3"/>
    <p:sldId id="263" r:id="rId4"/>
    <p:sldId id="257" r:id="rId5"/>
    <p:sldId id="258" r:id="rId6"/>
    <p:sldId id="312" r:id="rId7"/>
    <p:sldId id="355" r:id="rId8"/>
    <p:sldId id="332" r:id="rId9"/>
    <p:sldId id="282" r:id="rId10"/>
    <p:sldId id="281" r:id="rId11"/>
    <p:sldId id="280" r:id="rId12"/>
    <p:sldId id="279" r:id="rId13"/>
    <p:sldId id="278" r:id="rId14"/>
    <p:sldId id="277" r:id="rId15"/>
    <p:sldId id="283" r:id="rId16"/>
    <p:sldId id="276" r:id="rId17"/>
    <p:sldId id="290" r:id="rId18"/>
    <p:sldId id="289" r:id="rId19"/>
    <p:sldId id="288" r:id="rId20"/>
    <p:sldId id="287" r:id="rId21"/>
    <p:sldId id="324" r:id="rId22"/>
    <p:sldId id="358" r:id="rId23"/>
    <p:sldId id="302" r:id="rId24"/>
    <p:sldId id="303" r:id="rId25"/>
    <p:sldId id="317" r:id="rId26"/>
    <p:sldId id="319" r:id="rId27"/>
    <p:sldId id="321" r:id="rId28"/>
    <p:sldId id="286" r:id="rId29"/>
    <p:sldId id="285" r:id="rId30"/>
    <p:sldId id="284" r:id="rId31"/>
    <p:sldId id="310" r:id="rId32"/>
    <p:sldId id="326" r:id="rId33"/>
    <p:sldId id="305" r:id="rId34"/>
    <p:sldId id="328" r:id="rId35"/>
    <p:sldId id="304" r:id="rId36"/>
    <p:sldId id="330" r:id="rId37"/>
    <p:sldId id="314" r:id="rId38"/>
    <p:sldId id="315" r:id="rId39"/>
    <p:sldId id="293" r:id="rId40"/>
    <p:sldId id="301" r:id="rId41"/>
    <p:sldId id="300" r:id="rId42"/>
    <p:sldId id="299" r:id="rId43"/>
    <p:sldId id="298" r:id="rId44"/>
    <p:sldId id="334" r:id="rId45"/>
    <p:sldId id="295" r:id="rId46"/>
    <p:sldId id="297" r:id="rId47"/>
    <p:sldId id="296" r:id="rId48"/>
    <p:sldId id="294" r:id="rId49"/>
    <p:sldId id="292" r:id="rId50"/>
    <p:sldId id="291" r:id="rId51"/>
    <p:sldId id="340" r:id="rId52"/>
    <p:sldId id="347" r:id="rId53"/>
    <p:sldId id="346" r:id="rId54"/>
    <p:sldId id="345" r:id="rId55"/>
    <p:sldId id="344" r:id="rId56"/>
    <p:sldId id="343" r:id="rId57"/>
    <p:sldId id="342" r:id="rId58"/>
    <p:sldId id="341" r:id="rId59"/>
    <p:sldId id="348" r:id="rId60"/>
    <p:sldId id="356" r:id="rId61"/>
    <p:sldId id="354" r:id="rId62"/>
    <p:sldId id="353" r:id="rId63"/>
    <p:sldId id="351" r:id="rId6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68" d="100"/>
          <a:sy n="68" d="100"/>
        </p:scale>
        <p:origin x="-145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17AEE1-A1A3-485B-B982-4E91C512BF13}" type="datetimeFigureOut">
              <a:rPr lang="ru-RU" smtClean="0"/>
              <a:pPr/>
              <a:t>17.11.2016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020E97-B6E3-4B0C-AD9E-C27955A1E08D}"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0EE65E51-7D81-40A0-9266-72DC26F9FA2E}" type="slidenum">
              <a:rPr lang="ru-RU" smtClean="0"/>
              <a:pPr/>
              <a:t>3</a:t>
            </a:fld>
            <a:endParaRPr lang="ru-RU"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ru-RU"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17.11.2016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17.11.2016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17.11.2016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10588" cy="1325563"/>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301625" y="1676400"/>
            <a:ext cx="4194175" cy="44227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лип 3"/>
          <p:cNvSpPr>
            <a:spLocks noGrp="1"/>
          </p:cNvSpPr>
          <p:nvPr>
            <p:ph type="clipArt" sz="half" idx="2"/>
          </p:nvPr>
        </p:nvSpPr>
        <p:spPr>
          <a:xfrm>
            <a:off x="4648200" y="1676400"/>
            <a:ext cx="4194175" cy="4422775"/>
          </a:xfrm>
        </p:spPr>
        <p:txBody>
          <a:bodyPr/>
          <a:lstStyle/>
          <a:p>
            <a:pPr lvl="0"/>
            <a:endParaRPr lang="ru-RU"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2834846-AFE0-475D-812A-9B13F2206B1A}"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17.11.2016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17.11.2016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17.11.2016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17.11.2016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17.11.2016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17.11.2016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17.11.2016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17.11.2016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17.11.2016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ideo" Target="file:///C:\Users\HP\Desktop\Education%20in%20Russia.mp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2050" name="Picture 2" descr="http://monedome.com/data/57d9149a892cf.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5" name="Прямоугольник 4"/>
          <p:cNvSpPr/>
          <p:nvPr/>
        </p:nvSpPr>
        <p:spPr>
          <a:xfrm>
            <a:off x="3131841" y="2924944"/>
            <a:ext cx="5040560" cy="1569660"/>
          </a:xfrm>
          <a:prstGeom prst="rect">
            <a:avLst/>
          </a:prstGeom>
          <a:noFill/>
        </p:spPr>
        <p:txBody>
          <a:bodyPr wrap="square" lIns="91440" tIns="45720" rIns="91440" bIns="45720">
            <a:spAutoFit/>
          </a:bodyPr>
          <a:lstStyle/>
          <a:p>
            <a:pPr algn="ctr"/>
            <a:r>
              <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Education in Russia</a:t>
            </a:r>
            <a:endParaRPr lang="ru-RU" sz="4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24578" name="AutoShape 2" descr="http://%D0%BA%D0%B0%D1%80%D1%82%D0%B8%D0%BD%D0%BA%D0%B8.cc/img/7/4/1/7417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4579" name="Picture 3" descr="C:\Users\HP\Desktop\Новый точечный рисунок (10).bmp"/>
          <p:cNvPicPr>
            <a:picLocks noChangeAspect="1" noChangeArrowheads="1"/>
          </p:cNvPicPr>
          <p:nvPr/>
        </p:nvPicPr>
        <p:blipFill>
          <a:blip r:embed="rId3" cstate="print"/>
          <a:srcRect/>
          <a:stretch>
            <a:fillRect/>
          </a:stretch>
        </p:blipFill>
        <p:spPr bwMode="auto">
          <a:xfrm>
            <a:off x="4211960" y="0"/>
            <a:ext cx="2952328" cy="2060848"/>
          </a:xfrm>
          <a:prstGeom prst="rect">
            <a:avLst/>
          </a:prstGeom>
          <a:noFill/>
        </p:spPr>
      </p:pic>
      <p:sp>
        <p:nvSpPr>
          <p:cNvPr id="8" name="TextBox 7"/>
          <p:cNvSpPr txBox="1"/>
          <p:nvPr/>
        </p:nvSpPr>
        <p:spPr>
          <a:xfrm>
            <a:off x="3779912" y="6021288"/>
            <a:ext cx="3816424"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by </a:t>
            </a:r>
            <a:r>
              <a:rPr lang="en-US" sz="2400" dirty="0" err="1" smtClean="0">
                <a:latin typeface="Times New Roman" pitchFamily="18" charset="0"/>
                <a:cs typeface="Times New Roman" pitchFamily="18" charset="0"/>
              </a:rPr>
              <a:t>Krivtsova</a:t>
            </a:r>
            <a:r>
              <a:rPr lang="en-US" sz="2400" dirty="0" smtClean="0">
                <a:latin typeface="Times New Roman" pitchFamily="18" charset="0"/>
                <a:cs typeface="Times New Roman" pitchFamily="18" charset="0"/>
              </a:rPr>
              <a:t> Victoria, 33-SH</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899592" y="476672"/>
            <a:ext cx="6768752" cy="1815882"/>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In Novgorod in 1030 </a:t>
            </a:r>
            <a:r>
              <a:rPr lang="en-US" sz="2800" dirty="0" smtClean="0">
                <a:latin typeface="Times New Roman" pitchFamily="18" charset="0"/>
                <a:cs typeface="Times New Roman" pitchFamily="18" charset="0"/>
              </a:rPr>
              <a:t>school was established by </a:t>
            </a:r>
            <a:r>
              <a:rPr lang="en-US" sz="2800" dirty="0" err="1" smtClean="0">
                <a:latin typeface="Times New Roman" pitchFamily="18" charset="0"/>
                <a:cs typeface="Times New Roman" pitchFamily="18" charset="0"/>
              </a:rPr>
              <a:t>Yaroslav</a:t>
            </a:r>
            <a:r>
              <a:rPr lang="en-US" sz="2800" dirty="0" smtClean="0">
                <a:latin typeface="Times New Roman" pitchFamily="18" charset="0"/>
                <a:cs typeface="Times New Roman" pitchFamily="18" charset="0"/>
              </a:rPr>
              <a:t> the Wise, where students learned reading, writing, Russian language and the Christian faith.</a:t>
            </a:r>
            <a:endParaRPr lang="ru-RU" sz="2800" dirty="0">
              <a:latin typeface="Times New Roman" pitchFamily="18" charset="0"/>
              <a:cs typeface="Times New Roman" pitchFamily="18" charset="0"/>
            </a:endParaRPr>
          </a:p>
        </p:txBody>
      </p:sp>
      <p:pic>
        <p:nvPicPr>
          <p:cNvPr id="2050" name="Picture 2" descr="C:\Users\HP\Desktop\Новый точечный рисунок (10).bmp"/>
          <p:cNvPicPr>
            <a:picLocks noChangeAspect="1" noChangeArrowheads="1"/>
          </p:cNvPicPr>
          <p:nvPr/>
        </p:nvPicPr>
        <p:blipFill>
          <a:blip r:embed="rId3" cstate="print"/>
          <a:srcRect/>
          <a:stretch>
            <a:fillRect/>
          </a:stretch>
        </p:blipFill>
        <p:spPr bwMode="auto">
          <a:xfrm>
            <a:off x="467544" y="2420888"/>
            <a:ext cx="8064896" cy="4437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1043608" y="476672"/>
            <a:ext cx="7488832" cy="1815882"/>
          </a:xfrm>
          <a:prstGeom prst="rect">
            <a:avLst/>
          </a:prstGeom>
          <a:noFill/>
        </p:spPr>
        <p:txBody>
          <a:bodyPr wrap="square" rtlCol="0">
            <a:spAutoFit/>
          </a:bodyPr>
          <a:lstStyle/>
          <a:p>
            <a:r>
              <a:rPr lang="en-US" sz="2800" dirty="0" smtClean="0"/>
              <a:t>Initially had the right to study only boys. But </a:t>
            </a:r>
            <a:r>
              <a:rPr lang="en-US" sz="2800" dirty="0" smtClean="0">
                <a:solidFill>
                  <a:srgbClr val="FF0000"/>
                </a:solidFill>
              </a:rPr>
              <a:t>in 1086</a:t>
            </a:r>
            <a:r>
              <a:rPr lang="en-US" sz="2800" dirty="0" smtClean="0"/>
              <a:t> it was opened </a:t>
            </a:r>
            <a:r>
              <a:rPr lang="en-US" sz="2800" dirty="0" smtClean="0">
                <a:solidFill>
                  <a:srgbClr val="FF0000"/>
                </a:solidFill>
              </a:rPr>
              <a:t>the first female school in Kiev</a:t>
            </a:r>
            <a:r>
              <a:rPr lang="en-US" sz="2800" dirty="0" smtClean="0"/>
              <a:t>, by sister of Vladimir </a:t>
            </a:r>
            <a:r>
              <a:rPr lang="en-US" sz="2800" dirty="0" err="1" smtClean="0"/>
              <a:t>Monomakh</a:t>
            </a:r>
            <a:r>
              <a:rPr lang="en-US" sz="2800" dirty="0" smtClean="0"/>
              <a:t> Anna.</a:t>
            </a:r>
            <a:endParaRPr lang="ru-RU" sz="2800" dirty="0" smtClean="0"/>
          </a:p>
          <a:p>
            <a:endParaRPr lang="ru-RU" sz="2800" dirty="0">
              <a:latin typeface="Times New Roman" pitchFamily="18" charset="0"/>
              <a:cs typeface="Times New Roman" pitchFamily="18" charset="0"/>
            </a:endParaRPr>
          </a:p>
        </p:txBody>
      </p:sp>
      <p:pic>
        <p:nvPicPr>
          <p:cNvPr id="3074" name="Picture 2" descr="C:\Users\HP\Desktop\Новый точечный рисунок (10).bmp"/>
          <p:cNvPicPr>
            <a:picLocks noChangeAspect="1" noChangeArrowheads="1"/>
          </p:cNvPicPr>
          <p:nvPr/>
        </p:nvPicPr>
        <p:blipFill>
          <a:blip r:embed="rId3" cstate="print"/>
          <a:srcRect/>
          <a:stretch>
            <a:fillRect/>
          </a:stretch>
        </p:blipFill>
        <p:spPr bwMode="auto">
          <a:xfrm>
            <a:off x="3923928" y="2060848"/>
            <a:ext cx="5220072" cy="4797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5" name="Picture 3" descr="C:\Users\HP\Desktop\Новый точечный рисунок (10).bmp"/>
          <p:cNvPicPr>
            <a:picLocks noChangeAspect="1" noChangeArrowheads="1"/>
          </p:cNvPicPr>
          <p:nvPr/>
        </p:nvPicPr>
        <p:blipFill>
          <a:blip r:embed="rId4" cstate="print"/>
          <a:srcRect/>
          <a:stretch>
            <a:fillRect/>
          </a:stretch>
        </p:blipFill>
        <p:spPr bwMode="auto">
          <a:xfrm>
            <a:off x="0" y="2060848"/>
            <a:ext cx="3923928" cy="4797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179512" y="188640"/>
            <a:ext cx="8424937" cy="1200329"/>
          </a:xfrm>
          <a:prstGeom prst="rect">
            <a:avLst/>
          </a:prstGeom>
          <a:noFill/>
        </p:spPr>
        <p:txBody>
          <a:bodyPr wrap="square" lIns="91440" tIns="45720" rIns="91440" bIns="45720">
            <a:spAutoFit/>
          </a:bodyPr>
          <a:lstStyle/>
          <a:p>
            <a:pPr algn="ctr"/>
            <a:r>
              <a:rPr lang="ru-RU" sz="36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Т</a:t>
            </a:r>
            <a:r>
              <a:rPr lang="en-US" sz="36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he main objective of the school</a:t>
            </a:r>
            <a:endParaRPr lang="ru-RU" sz="36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971600" y="1412776"/>
            <a:ext cx="6984776" cy="954107"/>
          </a:xfrm>
          <a:prstGeom prst="rect">
            <a:avLst/>
          </a:prstGeom>
          <a:noFill/>
        </p:spPr>
        <p:txBody>
          <a:bodyPr wrap="square" rtlCol="0">
            <a:spAutoFit/>
          </a:bodyPr>
          <a:lstStyle/>
          <a:p>
            <a:pPr lvl="0"/>
            <a:r>
              <a:rPr lang="en-US" sz="2800" dirty="0" smtClean="0">
                <a:latin typeface="Times New Roman" pitchFamily="18" charset="0"/>
                <a:cs typeface="Times New Roman" pitchFamily="18" charset="0"/>
              </a:rPr>
              <a:t>Training managerial staff and priests.</a:t>
            </a:r>
            <a:endParaRPr lang="ru-RU" sz="2800" dirty="0" smtClean="0">
              <a:latin typeface="Times New Roman" pitchFamily="18" charset="0"/>
              <a:cs typeface="Times New Roman" pitchFamily="18" charset="0"/>
            </a:endParaRPr>
          </a:p>
          <a:p>
            <a:endParaRPr lang="ru-RU" sz="2800" dirty="0">
              <a:latin typeface="Times New Roman" pitchFamily="18" charset="0"/>
              <a:cs typeface="Times New Roman" pitchFamily="18" charset="0"/>
            </a:endParaRPr>
          </a:p>
        </p:txBody>
      </p:sp>
      <p:pic>
        <p:nvPicPr>
          <p:cNvPr id="4099" name="Picture 3" descr="http://www.pravenc.ru/data/826/447/1234/i400.jpg"/>
          <p:cNvPicPr>
            <a:picLocks noChangeAspect="1" noChangeArrowheads="1"/>
          </p:cNvPicPr>
          <p:nvPr/>
        </p:nvPicPr>
        <p:blipFill>
          <a:blip r:embed="rId3" cstate="print"/>
          <a:srcRect/>
          <a:stretch>
            <a:fillRect/>
          </a:stretch>
        </p:blipFill>
        <p:spPr bwMode="auto">
          <a:xfrm>
            <a:off x="683568" y="2060848"/>
            <a:ext cx="7848872" cy="479715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1043608" y="404664"/>
            <a:ext cx="7704856" cy="2677656"/>
          </a:xfrm>
          <a:prstGeom prst="rect">
            <a:avLst/>
          </a:prstGeom>
          <a:noFill/>
        </p:spPr>
        <p:txBody>
          <a:bodyPr wrap="square" rtlCol="0">
            <a:spAutoFit/>
          </a:bodyPr>
          <a:lstStyle/>
          <a:p>
            <a:r>
              <a:rPr lang="en-US" sz="2800" dirty="0" smtClean="0"/>
              <a:t>In ancient times learned people have valued very highly and was called "bookish men.“</a:t>
            </a:r>
            <a:r>
              <a:rPr lang="en-US" sz="2800" dirty="0" smtClean="0">
                <a:solidFill>
                  <a:srgbClr val="FF0000"/>
                </a:solidFill>
              </a:rPr>
              <a:t>In 1687</a:t>
            </a:r>
            <a:r>
              <a:rPr lang="en-US" sz="2800" dirty="0" smtClean="0"/>
              <a:t> in Russia was opened </a:t>
            </a:r>
            <a:r>
              <a:rPr lang="en-US" sz="2800" dirty="0" smtClean="0">
                <a:solidFill>
                  <a:srgbClr val="FF0000"/>
                </a:solidFill>
              </a:rPr>
              <a:t>the first higher educational institution, the Slavonic-Greek-Latin Academy. </a:t>
            </a:r>
            <a:r>
              <a:rPr lang="en-US" sz="2800" dirty="0" smtClean="0"/>
              <a:t>It was a graduate of M. V. </a:t>
            </a:r>
            <a:r>
              <a:rPr lang="en-US" sz="2800" dirty="0" err="1" smtClean="0"/>
              <a:t>Lomanosov</a:t>
            </a:r>
            <a:r>
              <a:rPr lang="en-US" sz="2800" dirty="0" smtClean="0"/>
              <a:t>.</a:t>
            </a:r>
            <a:endParaRPr lang="ru-RU" sz="2800" dirty="0" smtClean="0"/>
          </a:p>
          <a:p>
            <a:endParaRPr lang="ru-RU" sz="2800" dirty="0">
              <a:latin typeface="Times New Roman" pitchFamily="18" charset="0"/>
              <a:cs typeface="Times New Roman" pitchFamily="18" charset="0"/>
            </a:endParaRPr>
          </a:p>
        </p:txBody>
      </p:sp>
      <p:pic>
        <p:nvPicPr>
          <p:cNvPr id="5122" name="Picture 2" descr="http://graffiti.akado.ru/ai/graffiti/9025/i/i9025.jpg"/>
          <p:cNvPicPr>
            <a:picLocks noChangeAspect="1" noChangeArrowheads="1"/>
          </p:cNvPicPr>
          <p:nvPr/>
        </p:nvPicPr>
        <p:blipFill>
          <a:blip r:embed="rId3" cstate="print"/>
          <a:srcRect/>
          <a:stretch>
            <a:fillRect/>
          </a:stretch>
        </p:blipFill>
        <p:spPr bwMode="auto">
          <a:xfrm>
            <a:off x="467544" y="2708920"/>
            <a:ext cx="8136904" cy="3816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539552" y="332656"/>
            <a:ext cx="8136904" cy="523220"/>
          </a:xfrm>
          <a:prstGeom prst="rect">
            <a:avLst/>
          </a:prstGeom>
          <a:noFill/>
        </p:spPr>
        <p:txBody>
          <a:bodyPr wrap="square" rtlCol="0">
            <a:spAutoFit/>
          </a:bodyPr>
          <a:lstStyle/>
          <a:p>
            <a:pPr marL="571500" indent="-571500"/>
            <a:r>
              <a:rPr lang="en-US" sz="2800" dirty="0" smtClean="0">
                <a:latin typeface="Times New Roman" pitchFamily="18" charset="0"/>
                <a:cs typeface="Times New Roman" pitchFamily="18" charset="0"/>
              </a:rPr>
              <a:t>. </a:t>
            </a:r>
            <a:endParaRPr lang="ru-RU" sz="2800" dirty="0">
              <a:latin typeface="Times New Roman" pitchFamily="18" charset="0"/>
              <a:cs typeface="Times New Roman" pitchFamily="18" charset="0"/>
            </a:endParaRPr>
          </a:p>
        </p:txBody>
      </p:sp>
      <p:pic>
        <p:nvPicPr>
          <p:cNvPr id="6145" name="Picture 1" descr="C:\Users\HP\Desktop\Новый точечный рисунок (5).bmp"/>
          <p:cNvPicPr>
            <a:picLocks noChangeAspect="1" noChangeArrowheads="1"/>
          </p:cNvPicPr>
          <p:nvPr/>
        </p:nvPicPr>
        <p:blipFill>
          <a:blip r:embed="rId3" cstate="print"/>
          <a:srcRect/>
          <a:stretch>
            <a:fillRect/>
          </a:stretch>
        </p:blipFill>
        <p:spPr bwMode="auto">
          <a:xfrm>
            <a:off x="539552" y="1556792"/>
            <a:ext cx="8208912" cy="5301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Прямоугольник 6"/>
          <p:cNvSpPr/>
          <p:nvPr/>
        </p:nvSpPr>
        <p:spPr>
          <a:xfrm>
            <a:off x="1115616" y="260648"/>
            <a:ext cx="7704856" cy="1077218"/>
          </a:xfrm>
          <a:prstGeom prst="rect">
            <a:avLst/>
          </a:prstGeom>
        </p:spPr>
        <p:txBody>
          <a:bodyPr wrap="square">
            <a:spAutoFit/>
          </a:bodyPr>
          <a:lstStyle/>
          <a:p>
            <a:r>
              <a:rPr lang="en-US" sz="3200" dirty="0" smtClean="0"/>
              <a:t>School education has been in decline, but in  Peter I it have got a new development.</a:t>
            </a:r>
            <a:endParaRPr lang="ru-RU" sz="3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467544" y="476672"/>
            <a:ext cx="8496944" cy="2677656"/>
          </a:xfrm>
          <a:prstGeom prst="rect">
            <a:avLst/>
          </a:prstGeom>
          <a:noFill/>
        </p:spPr>
        <p:txBody>
          <a:bodyPr wrap="square" rtlCol="0">
            <a:spAutoFit/>
          </a:bodyPr>
          <a:lstStyle/>
          <a:p>
            <a:r>
              <a:rPr lang="en-US" sz="2800" dirty="0" smtClean="0">
                <a:solidFill>
                  <a:srgbClr val="FF0000"/>
                </a:solidFill>
              </a:rPr>
              <a:t>The first Russian school of mathematic and navigation Sciences</a:t>
            </a:r>
            <a:r>
              <a:rPr lang="en-US" sz="2800" dirty="0" smtClean="0"/>
              <a:t> was established by Peter I </a:t>
            </a:r>
            <a:r>
              <a:rPr lang="en-US" sz="2800" dirty="0" smtClean="0">
                <a:solidFill>
                  <a:srgbClr val="FF0000"/>
                </a:solidFill>
              </a:rPr>
              <a:t>in 1700</a:t>
            </a:r>
            <a:r>
              <a:rPr lang="en-US" sz="2800" dirty="0" smtClean="0"/>
              <a:t>. The school enrollment from 200 to 500 pupils. It became the first Soviet school in Moscow and Europe.</a:t>
            </a:r>
            <a:endParaRPr lang="ru-RU" sz="2800" dirty="0" smtClean="0"/>
          </a:p>
          <a:p>
            <a:endParaRPr lang="ru-RU" sz="2800" dirty="0" smtClean="0"/>
          </a:p>
          <a:p>
            <a:endParaRPr lang="ru-RU" sz="2800" dirty="0">
              <a:latin typeface="Times New Roman" pitchFamily="18" charset="0"/>
              <a:cs typeface="Times New Roman" pitchFamily="18" charset="0"/>
            </a:endParaRPr>
          </a:p>
        </p:txBody>
      </p:sp>
      <p:pic>
        <p:nvPicPr>
          <p:cNvPr id="39938" name="Picture 2" descr="C:\Users\HP\Desktop\Новый точечный рисунок (2).bmp"/>
          <p:cNvPicPr>
            <a:picLocks noChangeAspect="1" noChangeArrowheads="1"/>
          </p:cNvPicPr>
          <p:nvPr/>
        </p:nvPicPr>
        <p:blipFill>
          <a:blip r:embed="rId3" cstate="print"/>
          <a:srcRect/>
          <a:stretch>
            <a:fillRect/>
          </a:stretch>
        </p:blipFill>
        <p:spPr bwMode="auto">
          <a:xfrm>
            <a:off x="1979712" y="2564904"/>
            <a:ext cx="5184576" cy="429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395536" y="260648"/>
            <a:ext cx="8352928" cy="1815882"/>
          </a:xfrm>
          <a:prstGeom prst="rect">
            <a:avLst/>
          </a:prstGeom>
          <a:noFill/>
        </p:spPr>
        <p:txBody>
          <a:bodyPr wrap="square" rtlCol="0">
            <a:spAutoFit/>
          </a:bodyPr>
          <a:lstStyle/>
          <a:p>
            <a:r>
              <a:rPr lang="en-US" sz="2800" dirty="0" smtClean="0">
                <a:latin typeface="Times New Roman" pitchFamily="18" charset="0"/>
                <a:cs typeface="Times New Roman" pitchFamily="18" charset="0"/>
              </a:rPr>
              <a:t>Here had been studied the children of the rich and wealthy people. The children of ordinary people were trained by masters of various crafts. Education has received state value.</a:t>
            </a:r>
            <a:endParaRPr lang="ru-RU" sz="2800" dirty="0">
              <a:latin typeface="Times New Roman" pitchFamily="18" charset="0"/>
              <a:cs typeface="Times New Roman" pitchFamily="18" charset="0"/>
            </a:endParaRPr>
          </a:p>
        </p:txBody>
      </p:sp>
      <p:pic>
        <p:nvPicPr>
          <p:cNvPr id="7170" name="Picture 2" descr="http://www.filipoc.ru/attaches/posts/rodina/2015-05-25/promyislyi-rossii--hohloma-/adae47769ae544667a1647b9498b3638.jpg"/>
          <p:cNvPicPr>
            <a:picLocks noChangeAspect="1" noChangeArrowheads="1"/>
          </p:cNvPicPr>
          <p:nvPr/>
        </p:nvPicPr>
        <p:blipFill>
          <a:blip r:embed="rId3" cstate="print"/>
          <a:srcRect/>
          <a:stretch>
            <a:fillRect/>
          </a:stretch>
        </p:blipFill>
        <p:spPr bwMode="auto">
          <a:xfrm>
            <a:off x="611560" y="1924050"/>
            <a:ext cx="7620000" cy="493395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Прямоугольник 6"/>
          <p:cNvSpPr/>
          <p:nvPr/>
        </p:nvSpPr>
        <p:spPr>
          <a:xfrm>
            <a:off x="323528" y="188641"/>
            <a:ext cx="8820472" cy="1569660"/>
          </a:xfrm>
          <a:prstGeom prst="rect">
            <a:avLst/>
          </a:prstGeom>
          <a:noFill/>
        </p:spPr>
        <p:txBody>
          <a:bodyPr wrap="square" lIns="91440" tIns="45720" rIns="91440" bIns="45720">
            <a:spAutoFit/>
          </a:bodyPr>
          <a:lstStyle/>
          <a:p>
            <a:pPr algn="ct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The development of schools in </a:t>
            </a: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russia</a:t>
            </a: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after the </a:t>
            </a: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october</a:t>
            </a: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revolution of 1917</a:t>
            </a:r>
            <a:endParaRPr lang="ru-RU" sz="32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0" name="TextBox 9"/>
          <p:cNvSpPr txBox="1"/>
          <p:nvPr/>
        </p:nvSpPr>
        <p:spPr>
          <a:xfrm>
            <a:off x="251520" y="1772817"/>
            <a:ext cx="8640960" cy="3108543"/>
          </a:xfrm>
          <a:prstGeom prst="rect">
            <a:avLst/>
          </a:prstGeom>
          <a:noFill/>
        </p:spPr>
        <p:txBody>
          <a:bodyPr wrap="square" rtlCol="0">
            <a:spAutoFit/>
          </a:bodyPr>
          <a:lstStyle/>
          <a:p>
            <a:r>
              <a:rPr lang="en-US" sz="2800" dirty="0" smtClean="0">
                <a:latin typeface="Times New Roman" pitchFamily="18" charset="0"/>
                <a:cs typeface="Times New Roman" pitchFamily="18" charset="0"/>
              </a:rPr>
              <a:t>Soon after the revolution began the destruction of the existing system of education. The school was separated from the Church, abolished the national, class, religious constraints in education, destroyed the old structures of school management, abolished the teaching of ancient languages. It was introduced a simplified spelling, which facilitated the literacy.</a:t>
            </a:r>
            <a:endParaRPr lang="ru-RU" sz="2800" dirty="0">
              <a:latin typeface="Times New Roman" pitchFamily="18" charset="0"/>
              <a:cs typeface="Times New Roman" pitchFamily="18" charset="0"/>
            </a:endParaRPr>
          </a:p>
        </p:txBody>
      </p:sp>
      <p:sp>
        <p:nvSpPr>
          <p:cNvPr id="40963" name="AutoShape 3" descr="http://%D0%BA-%D1%8F.%D1%80%D1%84/wp-content/gallery/68/3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0964" name="Picture 4" descr="C:\Users\HP\Desktop\Новый точечный рисунок (2).bmp"/>
          <p:cNvPicPr>
            <a:picLocks noChangeAspect="1" noChangeArrowheads="1"/>
          </p:cNvPicPr>
          <p:nvPr/>
        </p:nvPicPr>
        <p:blipFill>
          <a:blip r:embed="rId3" cstate="print"/>
          <a:srcRect/>
          <a:stretch>
            <a:fillRect/>
          </a:stretch>
        </p:blipFill>
        <p:spPr bwMode="auto">
          <a:xfrm>
            <a:off x="3635896" y="4365104"/>
            <a:ext cx="5508104" cy="2492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467544" y="404664"/>
            <a:ext cx="8208912" cy="1384995"/>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In 1920-1925 years </a:t>
            </a:r>
            <a:r>
              <a:rPr lang="en-US" sz="2800" dirty="0" smtClean="0">
                <a:latin typeface="Times New Roman" pitchFamily="18" charset="0"/>
                <a:cs typeface="Times New Roman" pitchFamily="18" charset="0"/>
              </a:rPr>
              <a:t>was announced for the elimination of illiteracy among the population. The basis of education was a seven year labor school.</a:t>
            </a:r>
            <a:endParaRPr lang="ru-RU" sz="2800" dirty="0">
              <a:latin typeface="Times New Roman" pitchFamily="18" charset="0"/>
              <a:cs typeface="Times New Roman" pitchFamily="18" charset="0"/>
            </a:endParaRPr>
          </a:p>
        </p:txBody>
      </p:sp>
      <p:pic>
        <p:nvPicPr>
          <p:cNvPr id="41985" name="Picture 1" descr="C:\Users\HP\Desktop\Новый точечный рисунок (2).bmp"/>
          <p:cNvPicPr>
            <a:picLocks noChangeAspect="1" noChangeArrowheads="1"/>
          </p:cNvPicPr>
          <p:nvPr/>
        </p:nvPicPr>
        <p:blipFill>
          <a:blip r:embed="rId3" cstate="print"/>
          <a:srcRect/>
          <a:stretch>
            <a:fillRect/>
          </a:stretch>
        </p:blipFill>
        <p:spPr bwMode="auto">
          <a:xfrm>
            <a:off x="539552" y="1916832"/>
            <a:ext cx="8136904" cy="4941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323528" y="0"/>
            <a:ext cx="8496944" cy="4401205"/>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In 1931 </a:t>
            </a:r>
            <a:r>
              <a:rPr lang="en-US" sz="2800" dirty="0" smtClean="0">
                <a:latin typeface="Times New Roman" pitchFamily="18" charset="0"/>
                <a:cs typeface="Times New Roman" pitchFamily="18" charset="0"/>
              </a:rPr>
              <a:t>it adopted </a:t>
            </a:r>
            <a:r>
              <a:rPr lang="en-US" sz="2800" dirty="0" smtClean="0">
                <a:solidFill>
                  <a:srgbClr val="FF0000"/>
                </a:solidFill>
                <a:latin typeface="Times New Roman" pitchFamily="18" charset="0"/>
                <a:cs typeface="Times New Roman" pitchFamily="18" charset="0"/>
              </a:rPr>
              <a:t>a resolution "On primary and secondary school". </a:t>
            </a:r>
            <a:r>
              <a:rPr lang="en-US" sz="2800" dirty="0" smtClean="0">
                <a:latin typeface="Times New Roman" pitchFamily="18" charset="0"/>
                <a:cs typeface="Times New Roman" pitchFamily="18" charset="0"/>
              </a:rPr>
              <a:t>Created a sustainable education system. One of the outstanding teachers was A. S. </a:t>
            </a:r>
            <a:r>
              <a:rPr lang="en-US" sz="2800" dirty="0" err="1" smtClean="0">
                <a:latin typeface="Times New Roman" pitchFamily="18" charset="0"/>
                <a:cs typeface="Times New Roman" pitchFamily="18" charset="0"/>
              </a:rPr>
              <a:t>Makarenko</a:t>
            </a:r>
            <a:r>
              <a:rPr lang="en-US" sz="2800" dirty="0" smtClean="0">
                <a:latin typeface="Times New Roman" pitchFamily="18" charset="0"/>
                <a:cs typeface="Times New Roman" pitchFamily="18" charset="0"/>
              </a:rPr>
              <a:t> the author of the theory of education of the individual in the team. The basic ideas he laid out in works of "Pedagogical poem", "Flags on towers", "the Book for parents". His theory had a great influence on the organization of the educational process in the Soviet school to the present time is one of the basic theories of education.</a:t>
            </a:r>
            <a:endParaRPr lang="ru-RU" sz="2800" dirty="0">
              <a:latin typeface="Times New Roman" pitchFamily="18" charset="0"/>
              <a:cs typeface="Times New Roman" pitchFamily="18" charset="0"/>
            </a:endParaRPr>
          </a:p>
        </p:txBody>
      </p:sp>
      <p:pic>
        <p:nvPicPr>
          <p:cNvPr id="43009" name="Picture 1" descr="C:\Users\HP\Desktop\Новый точечный рисунок (2).bmp"/>
          <p:cNvPicPr>
            <a:picLocks noChangeAspect="1" noChangeArrowheads="1"/>
          </p:cNvPicPr>
          <p:nvPr/>
        </p:nvPicPr>
        <p:blipFill>
          <a:blip r:embed="rId3" cstate="print"/>
          <a:srcRect/>
          <a:stretch>
            <a:fillRect/>
          </a:stretch>
        </p:blipFill>
        <p:spPr bwMode="auto">
          <a:xfrm>
            <a:off x="0" y="4365104"/>
            <a:ext cx="4283968" cy="2492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010" name="Picture 2" descr="C:\Users\HP\Desktop\Новый точечный рисунок (2).bmp"/>
          <p:cNvPicPr>
            <a:picLocks noChangeAspect="1" noChangeArrowheads="1"/>
          </p:cNvPicPr>
          <p:nvPr/>
        </p:nvPicPr>
        <p:blipFill>
          <a:blip r:embed="rId4" cstate="print"/>
          <a:srcRect/>
          <a:stretch>
            <a:fillRect/>
          </a:stretch>
        </p:blipFill>
        <p:spPr bwMode="auto">
          <a:xfrm>
            <a:off x="4211960" y="4365103"/>
            <a:ext cx="4932040" cy="2492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6" name="Picture 2" descr="http://veshnyaki.vaonews.ru/wp-content/uploads/2016/08/%D0%B4%D0%B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2195736" y="1700808"/>
            <a:ext cx="5544616" cy="1446550"/>
          </a:xfrm>
          <a:prstGeom prst="rect">
            <a:avLst/>
          </a:prstGeom>
          <a:noFill/>
        </p:spPr>
        <p:txBody>
          <a:bodyPr wrap="square" lIns="91440" tIns="45720" rIns="91440" bIns="45720">
            <a:spAutoFit/>
          </a:bodyPr>
          <a:lstStyle/>
          <a:p>
            <a:pPr algn="ctr"/>
            <a:r>
              <a:rPr lang="en-US" sz="8800" b="1" cap="all" dirty="0" smtClean="0">
                <a:ln w="9000" cmpd="sng">
                  <a:solidFill>
                    <a:schemeClr val="accent4">
                      <a:shade val="50000"/>
                      <a:satMod val="120000"/>
                    </a:schemeClr>
                  </a:solidFill>
                  <a:prstDash val="solid"/>
                </a:ln>
                <a:solidFill>
                  <a:srgbClr val="FF0066"/>
                </a:solidFill>
                <a:effectLst>
                  <a:reflection blurRad="12700" stA="28000" endPos="45000" dist="1000" dir="5400000" sy="-100000" algn="bl" rotWithShape="0"/>
                </a:effectLst>
                <a:latin typeface="Times New Roman" pitchFamily="18" charset="0"/>
                <a:cs typeface="Times New Roman" pitchFamily="18" charset="0"/>
              </a:rPr>
              <a:t>Russia</a:t>
            </a:r>
            <a:endParaRPr lang="ru-RU" sz="8800" b="1" cap="all" spc="0" dirty="0">
              <a:ln w="9000" cmpd="sng">
                <a:solidFill>
                  <a:schemeClr val="accent4">
                    <a:shade val="50000"/>
                    <a:satMod val="120000"/>
                  </a:schemeClr>
                </a:solidFill>
                <a:prstDash val="solid"/>
              </a:ln>
              <a:solidFill>
                <a:srgbClr val="FF0066"/>
              </a:solidFill>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467544" y="188640"/>
            <a:ext cx="8352928" cy="1754326"/>
          </a:xfrm>
          <a:prstGeom prst="rect">
            <a:avLst/>
          </a:prstGeom>
          <a:noFill/>
        </p:spPr>
        <p:txBody>
          <a:bodyPr wrap="square" lIns="91440" tIns="45720" rIns="91440" bIns="45720">
            <a:spAutoFit/>
          </a:bodyPr>
          <a:lstStyle/>
          <a:p>
            <a:pPr algn="ct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Education in </a:t>
            </a:r>
            <a:r>
              <a:rPr lang="en-US" sz="54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russia</a:t>
            </a: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today</a:t>
            </a:r>
            <a:endParaRPr lang="ru-RU" sz="5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8" name="TextBox 7"/>
          <p:cNvSpPr txBox="1"/>
          <p:nvPr/>
        </p:nvSpPr>
        <p:spPr>
          <a:xfrm>
            <a:off x="467544" y="1988840"/>
            <a:ext cx="8424936"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Education is a single purposeful process of education and training.</a:t>
            </a:r>
            <a:endParaRPr lang="ru-RU" sz="2800" dirty="0">
              <a:latin typeface="Times New Roman" pitchFamily="18" charset="0"/>
              <a:cs typeface="Times New Roman" pitchFamily="18" charset="0"/>
            </a:endParaRPr>
          </a:p>
        </p:txBody>
      </p:sp>
      <p:pic>
        <p:nvPicPr>
          <p:cNvPr id="44034" name="Picture 2" descr="C:\Users\HP\Desktop\Новый точечный рисунок (2).bmp"/>
          <p:cNvPicPr>
            <a:picLocks noChangeAspect="1" noChangeArrowheads="1"/>
          </p:cNvPicPr>
          <p:nvPr/>
        </p:nvPicPr>
        <p:blipFill>
          <a:blip r:embed="rId3" cstate="print"/>
          <a:srcRect/>
          <a:stretch>
            <a:fillRect/>
          </a:stretch>
        </p:blipFill>
        <p:spPr bwMode="auto">
          <a:xfrm>
            <a:off x="971600" y="2924944"/>
            <a:ext cx="7632848" cy="3933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539552" y="1772816"/>
            <a:ext cx="8064896"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Law about  education in the Russian Federation Act was passed by the State </a:t>
            </a:r>
            <a:r>
              <a:rPr lang="en-US" sz="2800" dirty="0" err="1" smtClean="0">
                <a:latin typeface="Times New Roman" pitchFamily="18" charset="0"/>
                <a:cs typeface="Times New Roman" pitchFamily="18" charset="0"/>
              </a:rPr>
              <a:t>Duma</a:t>
            </a:r>
            <a:r>
              <a:rPr lang="en-US" sz="2800" dirty="0" smtClean="0">
                <a:latin typeface="Times New Roman" pitchFamily="18" charset="0"/>
                <a:cs typeface="Times New Roman" pitchFamily="18" charset="0"/>
              </a:rPr>
              <a:t> on December 21, 2012.</a:t>
            </a:r>
            <a:endParaRPr lang="ru-RU" sz="2800" dirty="0">
              <a:latin typeface="Times New Roman" pitchFamily="18" charset="0"/>
              <a:cs typeface="Times New Roman" pitchFamily="18" charset="0"/>
            </a:endParaRPr>
          </a:p>
        </p:txBody>
      </p:sp>
      <p:sp>
        <p:nvSpPr>
          <p:cNvPr id="6" name="Прямоугольник 5"/>
          <p:cNvSpPr/>
          <p:nvPr/>
        </p:nvSpPr>
        <p:spPr>
          <a:xfrm>
            <a:off x="251520" y="260648"/>
            <a:ext cx="8208912" cy="1569660"/>
          </a:xfrm>
          <a:prstGeom prst="rect">
            <a:avLst/>
          </a:prstGeom>
          <a:noFill/>
        </p:spPr>
        <p:txBody>
          <a:bodyPr wrap="square" lIns="91440" tIns="45720" rIns="91440" bIns="45720">
            <a:spAutoFit/>
          </a:bodyPr>
          <a:lstStyle/>
          <a:p>
            <a:pPr algn="ctr"/>
            <a:r>
              <a:rPr lang="en-US" sz="4800" dirty="0" smtClean="0">
                <a:solidFill>
                  <a:srgbClr val="FF0000"/>
                </a:solidFill>
                <a:latin typeface="Times New Roman" pitchFamily="18" charset="0"/>
                <a:cs typeface="Times New Roman" pitchFamily="18" charset="0"/>
              </a:rPr>
              <a:t>Law on Education in the Russian Federation</a:t>
            </a:r>
            <a:endParaRPr lang="ru-RU" sz="48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69634" name="Picture 2" descr="http://24sot.ru/wp-content/uploads/2016/06/federalnyi-zakon.jpg"/>
          <p:cNvPicPr>
            <a:picLocks noChangeAspect="1" noChangeArrowheads="1"/>
          </p:cNvPicPr>
          <p:nvPr/>
        </p:nvPicPr>
        <p:blipFill>
          <a:blip r:embed="rId3" cstate="print"/>
          <a:srcRect/>
          <a:stretch>
            <a:fillRect/>
          </a:stretch>
        </p:blipFill>
        <p:spPr bwMode="auto">
          <a:xfrm>
            <a:off x="1475656" y="2996952"/>
            <a:ext cx="6048672" cy="3861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Содержимое 10"/>
          <p:cNvSpPr>
            <a:spLocks noGrp="1"/>
          </p:cNvSpPr>
          <p:nvPr>
            <p:ph idx="1"/>
          </p:nvPr>
        </p:nvSpPr>
        <p:spPr/>
        <p:txBody>
          <a:bodyPr/>
          <a:lstStyle/>
          <a:p>
            <a:endParaRPr lang="ru-RU"/>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Education in Russia.mp4">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827584" y="1844824"/>
            <a:ext cx="7488832" cy="2246769"/>
          </a:xfrm>
          <a:prstGeom prst="rect">
            <a:avLst/>
          </a:prstGeom>
          <a:noFill/>
        </p:spPr>
        <p:txBody>
          <a:bodyPr wrap="square" rtlCol="0">
            <a:spAutoFit/>
          </a:bodyPr>
          <a:lstStyle/>
          <a:p>
            <a:r>
              <a:rPr lang="en-US" sz="2800" dirty="0" smtClean="0">
                <a:latin typeface="Times New Roman" pitchFamily="18" charset="0"/>
                <a:cs typeface="Times New Roman" pitchFamily="18" charset="0"/>
              </a:rPr>
              <a:t>The education system provides the possibility of realizing the right to education throughout life.</a:t>
            </a:r>
          </a:p>
          <a:p>
            <a:r>
              <a:rPr lang="en-US" sz="2800" dirty="0" smtClean="0">
                <a:latin typeface="Times New Roman" pitchFamily="18" charset="0"/>
                <a:cs typeface="Times New Roman" pitchFamily="18" charset="0"/>
              </a:rPr>
              <a:t>The Russian education system - a powerful set of cooperating agencies and intended to extend the professional component.</a:t>
            </a:r>
            <a:endParaRPr lang="ru-RU" sz="2800" dirty="0">
              <a:latin typeface="Times New Roman" pitchFamily="18" charset="0"/>
              <a:cs typeface="Times New Roman" pitchFamily="18" charset="0"/>
            </a:endParaRPr>
          </a:p>
        </p:txBody>
      </p:sp>
      <p:sp>
        <p:nvSpPr>
          <p:cNvPr id="6" name="Прямоугольник 5"/>
          <p:cNvSpPr/>
          <p:nvPr/>
        </p:nvSpPr>
        <p:spPr>
          <a:xfrm>
            <a:off x="611560" y="188640"/>
            <a:ext cx="7957392" cy="1661993"/>
          </a:xfrm>
          <a:prstGeom prst="rect">
            <a:avLst/>
          </a:prstGeom>
          <a:noFill/>
        </p:spPr>
        <p:txBody>
          <a:bodyPr wrap="squar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48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the </a:t>
            </a:r>
            <a:r>
              <a:rPr lang="ru-RU" sz="48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Е</a:t>
            </a:r>
            <a:r>
              <a:rPr lang="en-US" sz="48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ducation</a:t>
            </a:r>
            <a:r>
              <a:rPr lang="en-US" sz="4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system in </a:t>
            </a:r>
            <a:r>
              <a:rPr lang="en-US" sz="48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russia</a:t>
            </a:r>
            <a:endParaRPr lang="ru-RU" sz="48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14338" name="Picture 2" descr="http://www.tvs-media.ru/images/stories/news/2014/12/09/annnnn.jpg"/>
          <p:cNvPicPr>
            <a:picLocks noChangeAspect="1" noChangeArrowheads="1"/>
          </p:cNvPicPr>
          <p:nvPr/>
        </p:nvPicPr>
        <p:blipFill>
          <a:blip r:embed="rId3" cstate="print"/>
          <a:srcRect/>
          <a:stretch>
            <a:fillRect/>
          </a:stretch>
        </p:blipFill>
        <p:spPr bwMode="auto">
          <a:xfrm>
            <a:off x="323528" y="4005064"/>
            <a:ext cx="3960440" cy="2852936"/>
          </a:xfrm>
          <a:prstGeom prst="rect">
            <a:avLst/>
          </a:prstGeom>
          <a:noFill/>
        </p:spPr>
      </p:pic>
      <p:pic>
        <p:nvPicPr>
          <p:cNvPr id="14340" name="Picture 4" descr="http://www.belta.by/images/storage/news/000023_686477_big.jpg"/>
          <p:cNvPicPr>
            <a:picLocks noChangeAspect="1" noChangeArrowheads="1"/>
          </p:cNvPicPr>
          <p:nvPr/>
        </p:nvPicPr>
        <p:blipFill>
          <a:blip r:embed="rId4" cstate="print"/>
          <a:srcRect/>
          <a:stretch>
            <a:fillRect/>
          </a:stretch>
        </p:blipFill>
        <p:spPr bwMode="auto">
          <a:xfrm>
            <a:off x="4716016" y="4005064"/>
            <a:ext cx="4140057" cy="285293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251520" y="0"/>
            <a:ext cx="8712968" cy="1754326"/>
          </a:xfrm>
          <a:prstGeom prst="rect">
            <a:avLst/>
          </a:prstGeom>
          <a:noFill/>
        </p:spPr>
        <p:txBody>
          <a:bodyPr wrap="square" lIns="91440" tIns="45720" rIns="91440" bIns="45720">
            <a:spAutoFit/>
          </a:bodyPr>
          <a:lstStyle/>
          <a:p>
            <a:pPr algn="ctr"/>
            <a:r>
              <a:rPr lang="ru-RU"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Т</a:t>
            </a:r>
            <a:r>
              <a:rPr lang="en-US" sz="54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ypes</a:t>
            </a: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of education in </a:t>
            </a:r>
            <a:r>
              <a:rPr lang="en-US" sz="54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russia</a:t>
            </a:r>
            <a:endParaRPr lang="ru-RU" sz="5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251520" y="1595021"/>
            <a:ext cx="8892480" cy="5262979"/>
          </a:xfrm>
          <a:prstGeom prst="rect">
            <a:avLst/>
          </a:prstGeom>
          <a:noFill/>
        </p:spPr>
        <p:txBody>
          <a:bodyPr wrap="square" rtlCol="0">
            <a:spAutoFit/>
          </a:bodyPr>
          <a:lstStyle/>
          <a:p>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General</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education</a:t>
            </a:r>
            <a:r>
              <a:rPr lang="ru-RU" sz="2800" b="1" dirty="0" smtClean="0">
                <a:solidFill>
                  <a:srgbClr val="FFC000"/>
                </a:solidFill>
                <a:latin typeface="Times New Roman" pitchFamily="18" charset="0"/>
                <a:cs typeface="Times New Roman" pitchFamily="18" charset="0"/>
              </a:rPr>
              <a:t>:</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preschool</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education</a:t>
            </a:r>
            <a:r>
              <a:rPr lang="ru-RU" sz="2800" dirty="0" smtClean="0">
                <a:latin typeface="Times New Roman" pitchFamily="18" charset="0"/>
                <a:cs typeface="Times New Roman" pitchFamily="18" charset="0"/>
              </a:rPr>
              <a:t>;</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primary</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general</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education</a:t>
            </a:r>
            <a:r>
              <a:rPr lang="en-US" sz="2800" dirty="0" smtClean="0">
                <a:latin typeface="Times New Roman" pitchFamily="18" charset="0"/>
                <a:cs typeface="Times New Roman" pitchFamily="18" charset="0"/>
              </a:rPr>
              <a:t>;</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Basic</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education</a:t>
            </a:r>
            <a:r>
              <a:rPr lang="ru-RU" sz="2800" b="1" dirty="0" smtClean="0">
                <a:solidFill>
                  <a:srgbClr val="FFC000"/>
                </a:solidFill>
                <a:latin typeface="Times New Roman" pitchFamily="18" charset="0"/>
                <a:cs typeface="Times New Roman" pitchFamily="18" charset="0"/>
              </a:rPr>
              <a:t>;</a:t>
            </a:r>
            <a:br>
              <a:rPr lang="ru-RU" sz="2800" b="1" dirty="0" smtClean="0">
                <a:solidFill>
                  <a:srgbClr val="FFC000"/>
                </a:solidFill>
                <a:latin typeface="Times New Roman" pitchFamily="18" charset="0"/>
                <a:cs typeface="Times New Roman" pitchFamily="18" charset="0"/>
              </a:rPr>
            </a:b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General</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secondary</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education</a:t>
            </a:r>
            <a:r>
              <a:rPr lang="ru-RU" sz="2800" b="1" dirty="0" smtClean="0">
                <a:solidFill>
                  <a:srgbClr val="FFC000"/>
                </a:solidFill>
                <a:latin typeface="Times New Roman" pitchFamily="18" charset="0"/>
                <a:cs typeface="Times New Roman" pitchFamily="18" charset="0"/>
              </a:rPr>
              <a:t>;</a:t>
            </a:r>
            <a:br>
              <a:rPr lang="ru-RU" sz="2800" b="1" dirty="0" smtClean="0">
                <a:solidFill>
                  <a:srgbClr val="FFC000"/>
                </a:solidFill>
                <a:latin typeface="Times New Roman" pitchFamily="18" charset="0"/>
                <a:cs typeface="Times New Roman" pitchFamily="18" charset="0"/>
              </a:rPr>
            </a:b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Professional</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education</a:t>
            </a:r>
            <a:r>
              <a:rPr lang="ru-RU" sz="2800" b="1" dirty="0" smtClean="0">
                <a:solidFill>
                  <a:srgbClr val="FFC000"/>
                </a:solidFill>
                <a:latin typeface="Times New Roman" pitchFamily="18" charset="0"/>
                <a:cs typeface="Times New Roman" pitchFamily="18" charset="0"/>
              </a:rPr>
              <a:t>:</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secondary</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vocational</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education</a:t>
            </a:r>
            <a:r>
              <a:rPr lang="ru-RU" sz="2800" dirty="0" smtClean="0">
                <a:latin typeface="Times New Roman" pitchFamily="18" charset="0"/>
                <a:cs typeface="Times New Roman" pitchFamily="18" charset="0"/>
              </a:rPr>
              <a:t>;</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higher</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education-bachelor</a:t>
            </a:r>
            <a:r>
              <a:rPr lang="ru-RU" sz="2800" dirty="0" smtClean="0">
                <a:latin typeface="Times New Roman" pitchFamily="18" charset="0"/>
                <a:cs typeface="Times New Roman" pitchFamily="18" charset="0"/>
              </a:rPr>
              <a:t>;</a:t>
            </a:r>
            <a:br>
              <a:rPr lang="ru-RU" sz="2800" dirty="0" smtClean="0">
                <a:latin typeface="Times New Roman" pitchFamily="18" charset="0"/>
                <a:cs typeface="Times New Roman" pitchFamily="18" charset="0"/>
              </a:rPr>
            </a:b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University</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degree</a:t>
            </a:r>
            <a:r>
              <a:rPr lang="ru-RU" sz="2800" b="1" dirty="0" smtClean="0">
                <a:solidFill>
                  <a:srgbClr val="FFC000"/>
                </a:solidFill>
                <a:latin typeface="Times New Roman" pitchFamily="18" charset="0"/>
                <a:cs typeface="Times New Roman" pitchFamily="18" charset="0"/>
              </a:rPr>
              <a:t> - </a:t>
            </a:r>
            <a:r>
              <a:rPr lang="ru-RU" sz="2800" b="1" dirty="0" err="1" smtClean="0">
                <a:solidFill>
                  <a:srgbClr val="FFC000"/>
                </a:solidFill>
                <a:latin typeface="Times New Roman" pitchFamily="18" charset="0"/>
                <a:cs typeface="Times New Roman" pitchFamily="18" charset="0"/>
              </a:rPr>
              <a:t>Specialist</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Master</a:t>
            </a:r>
            <a:r>
              <a:rPr lang="ru-RU" sz="2800" b="1" dirty="0" smtClean="0">
                <a:solidFill>
                  <a:srgbClr val="FFC000"/>
                </a:solidFill>
                <a:latin typeface="Times New Roman" pitchFamily="18" charset="0"/>
                <a:cs typeface="Times New Roman" pitchFamily="18" charset="0"/>
              </a:rPr>
              <a:t>;</a:t>
            </a:r>
            <a:br>
              <a:rPr lang="ru-RU" sz="2800" b="1" dirty="0" smtClean="0">
                <a:solidFill>
                  <a:srgbClr val="FFC000"/>
                </a:solidFill>
                <a:latin typeface="Times New Roman" pitchFamily="18" charset="0"/>
                <a:cs typeface="Times New Roman" pitchFamily="18" charset="0"/>
              </a:rPr>
            </a:b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Higher</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education</a:t>
            </a:r>
            <a:r>
              <a:rPr lang="ru-RU" sz="2800" b="1" dirty="0" smtClean="0">
                <a:solidFill>
                  <a:srgbClr val="FFC000"/>
                </a:solidFill>
                <a:latin typeface="Times New Roman" pitchFamily="18" charset="0"/>
                <a:cs typeface="Times New Roman" pitchFamily="18" charset="0"/>
              </a:rPr>
              <a:t> - </a:t>
            </a:r>
            <a:r>
              <a:rPr lang="ru-RU" sz="2800" b="1" dirty="0" err="1" smtClean="0">
                <a:solidFill>
                  <a:srgbClr val="FFC000"/>
                </a:solidFill>
                <a:latin typeface="Times New Roman" pitchFamily="18" charset="0"/>
                <a:cs typeface="Times New Roman" pitchFamily="18" charset="0"/>
              </a:rPr>
              <a:t>training</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of</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highly</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qualified</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personnel</a:t>
            </a:r>
            <a:r>
              <a:rPr lang="ru-RU" sz="2800" b="1" dirty="0" smtClean="0">
                <a:solidFill>
                  <a:srgbClr val="FFC000"/>
                </a:solidFill>
                <a:latin typeface="Times New Roman" pitchFamily="18" charset="0"/>
                <a:cs typeface="Times New Roman" pitchFamily="18" charset="0"/>
              </a:rPr>
              <a:t>;</a:t>
            </a:r>
            <a:br>
              <a:rPr lang="ru-RU" sz="2800" b="1" dirty="0" smtClean="0">
                <a:solidFill>
                  <a:srgbClr val="FFC000"/>
                </a:solidFill>
                <a:latin typeface="Times New Roman" pitchFamily="18" charset="0"/>
                <a:cs typeface="Times New Roman" pitchFamily="18" charset="0"/>
              </a:rPr>
            </a:b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Additional</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arr</a:t>
            </a:r>
            <a:r>
              <a:rPr lang="en-US" sz="2800" b="1" dirty="0" smtClean="0">
                <a:solidFill>
                  <a:srgbClr val="FFC000"/>
                </a:solidFill>
                <a:latin typeface="Times New Roman" pitchFamily="18" charset="0"/>
                <a:cs typeface="Times New Roman" pitchFamily="18" charset="0"/>
              </a:rPr>
              <a:t>.</a:t>
            </a:r>
            <a:endParaRPr lang="ru-RU" sz="2800" b="1" dirty="0">
              <a:solidFill>
                <a:srgbClr val="FFC000"/>
              </a:solidFill>
              <a:latin typeface="Times New Roman" pitchFamily="18" charset="0"/>
              <a:cs typeface="Times New Roman" pitchFamily="18" charset="0"/>
            </a:endParaRPr>
          </a:p>
        </p:txBody>
      </p:sp>
      <p:pic>
        <p:nvPicPr>
          <p:cNvPr id="15361" name="Picture 1" descr="C:\Users\HP\Desktop\Новый точечный рисунок (4).bmp"/>
          <p:cNvPicPr>
            <a:picLocks noChangeAspect="1" noChangeArrowheads="1"/>
          </p:cNvPicPr>
          <p:nvPr/>
        </p:nvPicPr>
        <p:blipFill>
          <a:blip r:embed="rId3" cstate="print"/>
          <a:srcRect/>
          <a:stretch>
            <a:fillRect/>
          </a:stretch>
        </p:blipFill>
        <p:spPr bwMode="auto">
          <a:xfrm>
            <a:off x="5292080" y="1772816"/>
            <a:ext cx="3672408" cy="316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Прямоугольник 6"/>
          <p:cNvSpPr/>
          <p:nvPr/>
        </p:nvSpPr>
        <p:spPr>
          <a:xfrm>
            <a:off x="0" y="188640"/>
            <a:ext cx="9143999" cy="2400657"/>
          </a:xfrm>
          <a:prstGeom prst="rect">
            <a:avLst/>
          </a:prstGeom>
          <a:noFill/>
        </p:spPr>
        <p:txBody>
          <a:bodyPr wrap="square" lIns="91440" tIns="45720" rIns="91440" bIns="45720">
            <a:spAutoFit/>
          </a:bodyPr>
          <a:lstStyle/>
          <a:p>
            <a:pPr algn="ctr"/>
            <a:r>
              <a:rPr lang="ru-RU" sz="4800" dirty="0" err="1" smtClean="0">
                <a:solidFill>
                  <a:srgbClr val="FF0000"/>
                </a:solidFill>
                <a:latin typeface="Times New Roman" pitchFamily="18" charset="0"/>
                <a:cs typeface="Times New Roman" pitchFamily="18" charset="0"/>
              </a:rPr>
              <a:t>Diagram</a:t>
            </a:r>
            <a:r>
              <a:rPr lang="ru-RU" sz="4800" dirty="0" smtClean="0">
                <a:solidFill>
                  <a:srgbClr val="FF0000"/>
                </a:solidFill>
                <a:latin typeface="Times New Roman" pitchFamily="18" charset="0"/>
                <a:cs typeface="Times New Roman" pitchFamily="18" charset="0"/>
              </a:rPr>
              <a:t> </a:t>
            </a:r>
            <a:r>
              <a:rPr lang="ru-RU" sz="4800" dirty="0" err="1" smtClean="0">
                <a:solidFill>
                  <a:srgbClr val="FF0000"/>
                </a:solidFill>
                <a:latin typeface="Times New Roman" pitchFamily="18" charset="0"/>
                <a:cs typeface="Times New Roman" pitchFamily="18" charset="0"/>
              </a:rPr>
              <a:t>of</a:t>
            </a:r>
            <a:r>
              <a:rPr lang="ru-RU" sz="4800" dirty="0" smtClean="0">
                <a:solidFill>
                  <a:srgbClr val="FF0000"/>
                </a:solidFill>
                <a:latin typeface="Times New Roman" pitchFamily="18" charset="0"/>
                <a:cs typeface="Times New Roman" pitchFamily="18" charset="0"/>
              </a:rPr>
              <a:t> </a:t>
            </a:r>
            <a:r>
              <a:rPr lang="ru-RU" sz="4800" dirty="0" err="1" smtClean="0">
                <a:solidFill>
                  <a:srgbClr val="FF0000"/>
                </a:solidFill>
                <a:latin typeface="Times New Roman" pitchFamily="18" charset="0"/>
                <a:cs typeface="Times New Roman" pitchFamily="18" charset="0"/>
              </a:rPr>
              <a:t>the</a:t>
            </a:r>
            <a:r>
              <a:rPr lang="ru-RU" sz="4800" dirty="0" smtClean="0">
                <a:solidFill>
                  <a:srgbClr val="FF0000"/>
                </a:solidFill>
                <a:latin typeface="Times New Roman" pitchFamily="18" charset="0"/>
                <a:cs typeface="Times New Roman" pitchFamily="18" charset="0"/>
              </a:rPr>
              <a:t> </a:t>
            </a:r>
            <a:r>
              <a:rPr lang="ru-RU" sz="4800" dirty="0" err="1" smtClean="0">
                <a:solidFill>
                  <a:srgbClr val="FF0000"/>
                </a:solidFill>
                <a:latin typeface="Times New Roman" pitchFamily="18" charset="0"/>
                <a:cs typeface="Times New Roman" pitchFamily="18" charset="0"/>
              </a:rPr>
              <a:t>education</a:t>
            </a:r>
            <a:r>
              <a:rPr lang="ru-RU" sz="4800" dirty="0" smtClean="0">
                <a:solidFill>
                  <a:srgbClr val="FF0000"/>
                </a:solidFill>
                <a:latin typeface="Times New Roman" pitchFamily="18" charset="0"/>
                <a:cs typeface="Times New Roman" pitchFamily="18" charset="0"/>
              </a:rPr>
              <a:t> </a:t>
            </a:r>
            <a:r>
              <a:rPr lang="ru-RU" sz="4800" dirty="0" err="1" smtClean="0">
                <a:solidFill>
                  <a:srgbClr val="FF0000"/>
                </a:solidFill>
                <a:latin typeface="Times New Roman" pitchFamily="18" charset="0"/>
                <a:cs typeface="Times New Roman" pitchFamily="18" charset="0"/>
              </a:rPr>
              <a:t>system</a:t>
            </a:r>
            <a:r>
              <a:rPr lang="ru-RU" sz="4800" dirty="0" smtClean="0">
                <a:solidFill>
                  <a:srgbClr val="FF0000"/>
                </a:solidFill>
                <a:latin typeface="Times New Roman" pitchFamily="18" charset="0"/>
                <a:cs typeface="Times New Roman" pitchFamily="18" charset="0"/>
              </a:rPr>
              <a:t> </a:t>
            </a:r>
            <a:r>
              <a:rPr lang="ru-RU" sz="4800" dirty="0" err="1" smtClean="0">
                <a:solidFill>
                  <a:srgbClr val="FF0000"/>
                </a:solidFill>
                <a:latin typeface="Times New Roman" pitchFamily="18" charset="0"/>
                <a:cs typeface="Times New Roman" pitchFamily="18" charset="0"/>
              </a:rPr>
              <a:t>in</a:t>
            </a:r>
            <a:r>
              <a:rPr lang="ru-RU" sz="4800" dirty="0" smtClean="0">
                <a:solidFill>
                  <a:srgbClr val="FF0000"/>
                </a:solidFill>
                <a:latin typeface="Times New Roman" pitchFamily="18" charset="0"/>
                <a:cs typeface="Times New Roman" pitchFamily="18" charset="0"/>
              </a:rPr>
              <a:t> </a:t>
            </a:r>
            <a:r>
              <a:rPr lang="ru-RU" sz="4800" dirty="0" err="1" smtClean="0">
                <a:solidFill>
                  <a:srgbClr val="FF0000"/>
                </a:solidFill>
                <a:latin typeface="Times New Roman" pitchFamily="18" charset="0"/>
                <a:cs typeface="Times New Roman" pitchFamily="18" charset="0"/>
              </a:rPr>
              <a:t>Russia</a:t>
            </a:r>
            <a:r>
              <a:rPr lang="ru-RU" sz="5400" dirty="0" smtClean="0"/>
              <a:t/>
            </a:r>
            <a:br>
              <a:rPr lang="ru-RU" sz="5400" dirty="0" smtClean="0"/>
            </a:b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TextBox 7"/>
          <p:cNvSpPr txBox="1"/>
          <p:nvPr/>
        </p:nvSpPr>
        <p:spPr>
          <a:xfrm>
            <a:off x="251520" y="1700808"/>
            <a:ext cx="8496944" cy="6986528"/>
          </a:xfrm>
          <a:prstGeom prst="rect">
            <a:avLst/>
          </a:prstGeom>
          <a:noFill/>
        </p:spPr>
        <p:txBody>
          <a:bodyPr wrap="square" rtlCol="0">
            <a:spAutoFit/>
          </a:bodyPr>
          <a:lstStyle/>
          <a:p>
            <a:pPr>
              <a:buFont typeface="Arial" pitchFamily="34" charset="0"/>
              <a:buChar char="•"/>
            </a:pPr>
            <a:r>
              <a:rPr lang="en-US" sz="2800" dirty="0" smtClean="0">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The</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first</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link</a:t>
            </a:r>
            <a:r>
              <a:rPr lang="ru-RU" sz="2800" dirty="0" smtClean="0">
                <a:latin typeface="Times New Roman" pitchFamily="18" charset="0"/>
                <a:cs typeface="Times New Roman" pitchFamily="18" charset="0"/>
              </a:rPr>
              <a:t> - </a:t>
            </a:r>
            <a:r>
              <a:rPr lang="ru-RU" sz="2800" dirty="0" err="1" smtClean="0">
                <a:latin typeface="Times New Roman" pitchFamily="18" charset="0"/>
                <a:cs typeface="Times New Roman" pitchFamily="18" charset="0"/>
              </a:rPr>
              <a:t>doshkonoe</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education</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kindergartens</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day</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nurseries</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kindergartens</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early</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childhood</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development</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centers</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preschools</a:t>
            </a:r>
            <a:r>
              <a:rPr lang="ru-RU" sz="2800" dirty="0" smtClean="0">
                <a:latin typeface="Times New Roman" pitchFamily="18" charset="0"/>
                <a:cs typeface="Times New Roman" pitchFamily="18" charset="0"/>
              </a:rPr>
              <a:t>);</a:t>
            </a:r>
            <a:endParaRPr lang="en-US" sz="2800" dirty="0" smtClean="0">
              <a:latin typeface="Times New Roman" pitchFamily="18" charset="0"/>
              <a:cs typeface="Times New Roman" pitchFamily="18" charset="0"/>
            </a:endParaRPr>
          </a:p>
          <a:p>
            <a:pPr>
              <a:buFont typeface="Arial" pitchFamily="34" charset="0"/>
              <a:buChar char="•"/>
            </a:pPr>
            <a:r>
              <a:rPr lang="en-US" sz="2800" dirty="0" smtClean="0">
                <a:latin typeface="Times New Roman" pitchFamily="18" charset="0"/>
                <a:cs typeface="Times New Roman" pitchFamily="18" charset="0"/>
              </a:rPr>
              <a:t> </a:t>
            </a:r>
            <a:r>
              <a:rPr lang="en-US" sz="2800" b="1" dirty="0" smtClean="0">
                <a:solidFill>
                  <a:srgbClr val="FFC000"/>
                </a:solidFill>
                <a:latin typeface="Times New Roman" pitchFamily="18" charset="0"/>
                <a:cs typeface="Times New Roman" pitchFamily="18" charset="0"/>
              </a:rPr>
              <a:t>The second link </a:t>
            </a:r>
            <a:r>
              <a:rPr lang="en-US" sz="2800" dirty="0" smtClean="0">
                <a:latin typeface="Times New Roman" pitchFamily="18" charset="0"/>
                <a:cs typeface="Times New Roman" pitchFamily="18" charset="0"/>
              </a:rPr>
              <a:t>- educational institutions (schools, lyceums, gymnasiums, proposed the initial, primary and secondary education);</a:t>
            </a:r>
          </a:p>
          <a:p>
            <a:pPr>
              <a:buFont typeface="Arial" pitchFamily="34" charset="0"/>
              <a:buChar char="•"/>
            </a:pPr>
            <a:r>
              <a:rPr lang="en-US" sz="2800" dirty="0" smtClean="0">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The</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third</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link</a:t>
            </a:r>
            <a:r>
              <a:rPr lang="ru-RU" sz="2800" dirty="0" smtClean="0">
                <a:latin typeface="Times New Roman" pitchFamily="18" charset="0"/>
                <a:cs typeface="Times New Roman" pitchFamily="18" charset="0"/>
              </a:rPr>
              <a:t> - </a:t>
            </a:r>
            <a:r>
              <a:rPr lang="ru-RU" sz="2800" dirty="0" err="1" smtClean="0">
                <a:latin typeface="Times New Roman" pitchFamily="18" charset="0"/>
                <a:cs typeface="Times New Roman" pitchFamily="18" charset="0"/>
              </a:rPr>
              <a:t>secondary</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vocational</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education</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colleges</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technical</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schools</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lyceums</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colleges</a:t>
            </a:r>
            <a:r>
              <a:rPr lang="ru-RU" sz="2800" dirty="0" smtClean="0">
                <a:latin typeface="Times New Roman" pitchFamily="18" charset="0"/>
                <a:cs typeface="Times New Roman" pitchFamily="18" charset="0"/>
              </a:rPr>
              <a:t>);</a:t>
            </a:r>
          </a:p>
          <a:p>
            <a:pPr>
              <a:buFont typeface="Arial" pitchFamily="34" charset="0"/>
              <a:buChar char="•"/>
            </a:pPr>
            <a:r>
              <a:rPr lang="en-US" sz="2800" dirty="0" smtClean="0">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The</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fourth</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element</a:t>
            </a:r>
            <a:r>
              <a:rPr lang="ru-RU" sz="2800" b="1" dirty="0" smtClean="0">
                <a:solidFill>
                  <a:srgbClr val="FFC000"/>
                </a:solidFill>
                <a:latin typeface="Times New Roman" pitchFamily="18" charset="0"/>
                <a:cs typeface="Times New Roman" pitchFamily="18" charset="0"/>
              </a:rPr>
              <a:t> </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higher</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education</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universities</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institutes</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academies</a:t>
            </a:r>
            <a:r>
              <a:rPr lang="ru-RU" sz="2800" dirty="0" smtClean="0">
                <a:latin typeface="Times New Roman" pitchFamily="18" charset="0"/>
                <a:cs typeface="Times New Roman" pitchFamily="18" charset="0"/>
              </a:rPr>
              <a:t>);</a:t>
            </a:r>
            <a:endParaRPr lang="en-US" sz="2800" dirty="0" smtClean="0">
              <a:latin typeface="Times New Roman" pitchFamily="18" charset="0"/>
              <a:cs typeface="Times New Roman" pitchFamily="18" charset="0"/>
            </a:endParaRPr>
          </a:p>
          <a:p>
            <a:pPr>
              <a:buFont typeface="Arial" pitchFamily="34" charset="0"/>
              <a:buChar char="•"/>
            </a:pPr>
            <a:r>
              <a:rPr lang="en-US" sz="2800" dirty="0" smtClean="0">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The</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fifth</a:t>
            </a:r>
            <a:r>
              <a:rPr lang="ru-RU" sz="2800" b="1" dirty="0" smtClean="0">
                <a:solidFill>
                  <a:srgbClr val="FFC000"/>
                </a:solidFill>
                <a:latin typeface="Times New Roman" pitchFamily="18" charset="0"/>
                <a:cs typeface="Times New Roman" pitchFamily="18" charset="0"/>
              </a:rPr>
              <a:t> </a:t>
            </a:r>
            <a:r>
              <a:rPr lang="ru-RU" sz="2800" b="1" dirty="0" err="1" smtClean="0">
                <a:solidFill>
                  <a:srgbClr val="FFC000"/>
                </a:solidFill>
                <a:latin typeface="Times New Roman" pitchFamily="18" charset="0"/>
                <a:cs typeface="Times New Roman" pitchFamily="18" charset="0"/>
              </a:rPr>
              <a:t>link</a:t>
            </a:r>
            <a:r>
              <a:rPr lang="ru-RU" sz="2800" b="1" dirty="0" smtClean="0">
                <a:solidFill>
                  <a:srgbClr val="FFC000"/>
                </a:solidFill>
                <a:latin typeface="Times New Roman" pitchFamily="18" charset="0"/>
                <a:cs typeface="Times New Roman" pitchFamily="18" charset="0"/>
              </a:rPr>
              <a:t> </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the</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post-graduate</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education</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graduate</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school</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doctoral</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residency</a:t>
            </a:r>
            <a:r>
              <a:rPr lang="ru-RU" sz="2800" dirty="0" smtClean="0">
                <a:latin typeface="Times New Roman" pitchFamily="18" charset="0"/>
                <a:cs typeface="Times New Roman" pitchFamily="18" charset="0"/>
              </a:rPr>
              <a:t>).</a:t>
            </a:r>
          </a:p>
          <a:p>
            <a:r>
              <a:rPr lang="ru-RU" sz="2800" dirty="0" smtClean="0"/>
              <a:t/>
            </a:r>
            <a:br>
              <a:rPr lang="ru-RU" sz="2800" dirty="0" smtClean="0"/>
            </a:br>
            <a:endParaRPr lang="en-US" sz="2800" dirty="0" smtClean="0">
              <a:latin typeface="Times New Roman" pitchFamily="18" charset="0"/>
              <a:cs typeface="Times New Roman" pitchFamily="18" charset="0"/>
            </a:endParaRPr>
          </a:p>
          <a:p>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703784" y="476672"/>
            <a:ext cx="7398179" cy="830997"/>
          </a:xfrm>
          <a:prstGeom prst="rect">
            <a:avLst/>
          </a:prstGeom>
          <a:noFill/>
        </p:spPr>
        <p:txBody>
          <a:bodyPr wrap="none" lIns="91440" tIns="45720" rIns="91440" bIns="45720">
            <a:spAutoFit/>
          </a:bodyPr>
          <a:lstStyle/>
          <a:p>
            <a:pPr algn="ctr"/>
            <a:r>
              <a:rPr lang="en-US" sz="4800" dirty="0" smtClean="0">
                <a:solidFill>
                  <a:srgbClr val="FF0000"/>
                </a:solidFill>
                <a:latin typeface="Times New Roman" pitchFamily="18" charset="0"/>
                <a:cs typeface="Times New Roman" pitchFamily="18" charset="0"/>
              </a:rPr>
              <a:t>Forms of education in Russia</a:t>
            </a:r>
            <a:endParaRPr lang="ru-RU" sz="48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539552" y="1196752"/>
            <a:ext cx="7560840" cy="3108543"/>
          </a:xfrm>
          <a:prstGeom prst="rect">
            <a:avLst/>
          </a:prstGeom>
          <a:noFill/>
        </p:spPr>
        <p:txBody>
          <a:bodyPr wrap="square" rtlCol="0">
            <a:spAutoFit/>
          </a:bodyPr>
          <a:lstStyle/>
          <a:p>
            <a:pPr>
              <a:buFontTx/>
              <a:buChar char="-"/>
            </a:pPr>
            <a:r>
              <a:rPr lang="en-US" sz="2800" dirty="0" smtClean="0">
                <a:latin typeface="Times New Roman" pitchFamily="18" charset="0"/>
                <a:cs typeface="Times New Roman" pitchFamily="18" charset="0"/>
              </a:rPr>
              <a:t> Full-time (day);</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Part-time (evening);</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Correspondence</a:t>
            </a:r>
            <a:r>
              <a:rPr lang="en-US" sz="2800" dirty="0" smtClean="0">
                <a:latin typeface="Times New Roman"/>
                <a:cs typeface="Times New Roman"/>
              </a:rPr>
              <a:t>;</a:t>
            </a:r>
            <a:br>
              <a:rPr lang="en-US" sz="2800" dirty="0" smtClean="0">
                <a:latin typeface="Times New Roman"/>
                <a:cs typeface="Times New Roman"/>
              </a:rPr>
            </a:br>
            <a:r>
              <a:rPr lang="en-US" sz="2800" dirty="0" smtClean="0">
                <a:latin typeface="Times New Roman"/>
                <a:cs typeface="Times New Roman"/>
              </a:rPr>
              <a:t>-</a:t>
            </a:r>
            <a:r>
              <a:rPr lang="en-US" sz="2800" dirty="0" smtClean="0">
                <a:latin typeface="Times New Roman" pitchFamily="18" charset="0"/>
                <a:cs typeface="Times New Roman" pitchFamily="18" charset="0"/>
              </a:rPr>
              <a:t> Remote</a:t>
            </a:r>
            <a:r>
              <a:rPr lang="en-US" sz="2800" dirty="0" smtClean="0">
                <a:latin typeface="Times New Roman"/>
                <a:cs typeface="Times New Roman"/>
              </a:rPr>
              <a:t>;</a:t>
            </a:r>
          </a:p>
          <a:p>
            <a:pPr>
              <a:buFontTx/>
              <a:buChar char="-"/>
            </a:pPr>
            <a:r>
              <a:rPr lang="en-US" sz="2800" dirty="0" smtClean="0">
                <a:latin typeface="Times New Roman"/>
                <a:cs typeface="Times New Roman"/>
              </a:rPr>
              <a:t> </a:t>
            </a:r>
            <a:r>
              <a:rPr lang="en-US" sz="2800" dirty="0" smtClean="0">
                <a:latin typeface="Times New Roman" pitchFamily="18" charset="0"/>
                <a:cs typeface="Times New Roman" pitchFamily="18" charset="0"/>
              </a:rPr>
              <a:t>External studies</a:t>
            </a:r>
            <a:r>
              <a:rPr lang="en-US" sz="2800" dirty="0" smtClean="0">
                <a:latin typeface="Times New Roman"/>
                <a:cs typeface="Times New Roman"/>
              </a:rPr>
              <a:t>;</a:t>
            </a:r>
          </a:p>
          <a:p>
            <a:pPr>
              <a:buFontTx/>
              <a:buChar char="-"/>
            </a:pPr>
            <a:r>
              <a:rPr lang="en-US" sz="2800" dirty="0" smtClean="0">
                <a:latin typeface="Times New Roman"/>
                <a:cs typeface="Times New Roman"/>
              </a:rPr>
              <a:t> </a:t>
            </a:r>
            <a:r>
              <a:rPr lang="en-US" sz="2800" dirty="0" smtClean="0">
                <a:latin typeface="Times New Roman" pitchFamily="18" charset="0"/>
                <a:cs typeface="Times New Roman" pitchFamily="18" charset="0"/>
              </a:rPr>
              <a:t>Family education;</a:t>
            </a:r>
          </a:p>
          <a:p>
            <a:pPr>
              <a:buFontTx/>
              <a:buChar char="-"/>
            </a:pPr>
            <a:r>
              <a:rPr lang="en-US" sz="2800" dirty="0" smtClean="0">
                <a:latin typeface="Times New Roman" pitchFamily="18" charset="0"/>
                <a:cs typeface="Times New Roman" pitchFamily="18" charset="0"/>
              </a:rPr>
              <a:t> self-education.</a:t>
            </a:r>
            <a:endParaRPr lang="ru-RU" sz="2800" dirty="0">
              <a:latin typeface="Times New Roman" pitchFamily="18" charset="0"/>
              <a:cs typeface="Times New Roman" pitchFamily="18" charset="0"/>
            </a:endParaRPr>
          </a:p>
        </p:txBody>
      </p:sp>
      <p:sp>
        <p:nvSpPr>
          <p:cNvPr id="64514" name="AutoShape 2" descr="https://www.kantiana.ru/ebsh/entrant/parttime/DSC0210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4516" name="AutoShape 4" descr="https://www.kantiana.ru/ebsh/entrant/parttime/DSC0210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4517" name="Picture 5" descr="C:\Users\HP\Desktop\Новый точечный рисунок (4).bmp"/>
          <p:cNvPicPr>
            <a:picLocks noChangeAspect="1" noChangeArrowheads="1"/>
          </p:cNvPicPr>
          <p:nvPr/>
        </p:nvPicPr>
        <p:blipFill>
          <a:blip r:embed="rId3" cstate="print"/>
          <a:srcRect/>
          <a:stretch>
            <a:fillRect/>
          </a:stretch>
        </p:blipFill>
        <p:spPr bwMode="auto">
          <a:xfrm>
            <a:off x="3995936" y="1340768"/>
            <a:ext cx="4680520" cy="3096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4519" name="Picture 7" descr="http://chromosome2009.org/wp-content/uploads/2013/06/%D0%98%D1%81%D0%BF%D0%BE%D0%BB%D1%8C%D0%B7%D0%BE%D0%B2%D0%B0%D0%BD%D0%B8%D0%B5-%D0%B4%D0%B8%D1%81%D1%82%D0%B0%D0%BD%D1%86%D0%B8%D0%BE%D0%BD%D0%BD%D0%BE%D0%B3%D0%BE-%D0%BE%D0%B1%D1%83%D1%87%D0%B5%D0%BD%D0%B8%D1%8F-%D0%B2-%D1%80%D0%B0%D0%B1%D0%BE%D1%82%D0%B5-%D1%83%D1%87%D0%B8%D1%82%D0%B5%D0%BB%D0%B5%D0%B9-%D0%B8%D0%BD%D1%84%D0%BE%D1%80%D0%BC%D0%B0%D1%82%D0%B8%D0%BA%D0%B8.jpg"/>
          <p:cNvPicPr>
            <a:picLocks noChangeAspect="1" noChangeArrowheads="1"/>
          </p:cNvPicPr>
          <p:nvPr/>
        </p:nvPicPr>
        <p:blipFill>
          <a:blip r:embed="rId4" cstate="print"/>
          <a:srcRect/>
          <a:stretch>
            <a:fillRect/>
          </a:stretch>
        </p:blipFill>
        <p:spPr bwMode="auto">
          <a:xfrm>
            <a:off x="0" y="4359873"/>
            <a:ext cx="4139952" cy="24981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4521" name="Picture 9" descr="http://ecural.ru/wp-content/uploads/2016/05/it_photo_114733.jpg"/>
          <p:cNvPicPr>
            <a:picLocks noChangeAspect="1" noChangeArrowheads="1"/>
          </p:cNvPicPr>
          <p:nvPr/>
        </p:nvPicPr>
        <p:blipFill>
          <a:blip r:embed="rId5" cstate="print"/>
          <a:srcRect/>
          <a:stretch>
            <a:fillRect/>
          </a:stretch>
        </p:blipFill>
        <p:spPr bwMode="auto">
          <a:xfrm>
            <a:off x="5148064" y="4509120"/>
            <a:ext cx="3995936" cy="2348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9" name="Прямоугольник 8"/>
          <p:cNvSpPr/>
          <p:nvPr/>
        </p:nvSpPr>
        <p:spPr>
          <a:xfrm>
            <a:off x="179512" y="0"/>
            <a:ext cx="8712968" cy="2585323"/>
          </a:xfrm>
          <a:prstGeom prst="rect">
            <a:avLst/>
          </a:prstGeom>
          <a:noFill/>
        </p:spPr>
        <p:txBody>
          <a:bodyPr wrap="square" lIns="91440" tIns="45720" rIns="91440" bIns="45720">
            <a:spAutoFit/>
          </a:bodyPr>
          <a:lstStyle/>
          <a:p>
            <a:pPr algn="ctr"/>
            <a:r>
              <a:rPr lang="ru-RU"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Е</a:t>
            </a:r>
            <a:r>
              <a:rPr lang="en-US" sz="54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ducation</a:t>
            </a:r>
            <a:r>
              <a:rPr lang="en-US" sz="54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al</a:t>
            </a:r>
            <a:r>
              <a:rPr lang="en-US" sz="5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institutions in </a:t>
            </a:r>
            <a:r>
              <a:rPr lang="en-US" sz="54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russia</a:t>
            </a:r>
            <a:endParaRPr lang="ru-RU" sz="5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0" name="TextBox 9"/>
          <p:cNvSpPr txBox="1"/>
          <p:nvPr/>
        </p:nvSpPr>
        <p:spPr>
          <a:xfrm>
            <a:off x="395536" y="2492896"/>
            <a:ext cx="6192688" cy="1384995"/>
          </a:xfrm>
          <a:prstGeom prst="rect">
            <a:avLst/>
          </a:prstGeom>
          <a:noFill/>
        </p:spPr>
        <p:txBody>
          <a:bodyPr wrap="square" rtlCol="0">
            <a:spAutoFit/>
          </a:bodyPr>
          <a:lstStyle/>
          <a:p>
            <a:pPr>
              <a:buFont typeface="Wingdings" pitchFamily="2" charset="2"/>
              <a:buChar char="q"/>
            </a:pPr>
            <a:r>
              <a:rPr lang="en-US" sz="2800" b="1" dirty="0" smtClean="0">
                <a:solidFill>
                  <a:srgbClr val="FFC000"/>
                </a:solidFill>
                <a:latin typeface="Times New Roman" pitchFamily="18" charset="0"/>
                <a:cs typeface="Times New Roman" pitchFamily="18" charset="0"/>
              </a:rPr>
              <a:t>Government </a:t>
            </a:r>
            <a:r>
              <a:rPr lang="en-US" sz="2800" dirty="0" smtClean="0">
                <a:latin typeface="Times New Roman" pitchFamily="18" charset="0"/>
                <a:cs typeface="Times New Roman" pitchFamily="18" charset="0"/>
              </a:rPr>
              <a:t>(regional or federal unit);</a:t>
            </a:r>
          </a:p>
          <a:p>
            <a:pPr>
              <a:buFont typeface="Wingdings" pitchFamily="2" charset="2"/>
              <a:buChar char="q"/>
            </a:pPr>
            <a:r>
              <a:rPr lang="en-US" sz="2800" b="1" dirty="0" smtClean="0">
                <a:solidFill>
                  <a:srgbClr val="FFC000"/>
                </a:solidFill>
                <a:latin typeface="Times New Roman" pitchFamily="18" charset="0"/>
                <a:cs typeface="Times New Roman" pitchFamily="18" charset="0"/>
              </a:rPr>
              <a:t> Municipal;</a:t>
            </a:r>
          </a:p>
          <a:p>
            <a:pPr>
              <a:buFont typeface="Wingdings" pitchFamily="2" charset="2"/>
              <a:buChar char="q"/>
            </a:pPr>
            <a:r>
              <a:rPr lang="en-US" sz="2800" b="1" dirty="0" smtClean="0">
                <a:solidFill>
                  <a:srgbClr val="FFC000"/>
                </a:solidFill>
                <a:latin typeface="Times New Roman" pitchFamily="18" charset="0"/>
                <a:cs typeface="Times New Roman" pitchFamily="18" charset="0"/>
              </a:rPr>
              <a:t> Non-governmental </a:t>
            </a:r>
            <a:r>
              <a:rPr lang="en-US" sz="2800" dirty="0" smtClean="0">
                <a:latin typeface="Times New Roman" pitchFamily="18" charset="0"/>
                <a:cs typeface="Times New Roman" pitchFamily="18" charset="0"/>
              </a:rPr>
              <a:t>(private).</a:t>
            </a:r>
            <a:endParaRPr lang="ru-RU" sz="2800" dirty="0">
              <a:latin typeface="Times New Roman" pitchFamily="18" charset="0"/>
              <a:cs typeface="Times New Roman" pitchFamily="18" charset="0"/>
            </a:endParaRPr>
          </a:p>
        </p:txBody>
      </p:sp>
      <p:pic>
        <p:nvPicPr>
          <p:cNvPr id="67586" name="Picture 2" descr="http://kpfu.ru/portal/docs/F696934364/ev.2012_05_06.23_35_13.jpg"/>
          <p:cNvPicPr>
            <a:picLocks noChangeAspect="1" noChangeArrowheads="1"/>
          </p:cNvPicPr>
          <p:nvPr/>
        </p:nvPicPr>
        <p:blipFill>
          <a:blip r:embed="rId3" cstate="print"/>
          <a:srcRect/>
          <a:stretch>
            <a:fillRect/>
          </a:stretch>
        </p:blipFill>
        <p:spPr bwMode="auto">
          <a:xfrm>
            <a:off x="683568" y="3861048"/>
            <a:ext cx="7704856" cy="2996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395536" y="620688"/>
            <a:ext cx="8280920" cy="1384995"/>
          </a:xfrm>
          <a:prstGeom prst="rect">
            <a:avLst/>
          </a:prstGeom>
          <a:noFill/>
        </p:spPr>
        <p:txBody>
          <a:bodyPr wrap="square" rtlCol="0">
            <a:spAutoFit/>
          </a:bodyPr>
          <a:lstStyle/>
          <a:p>
            <a:r>
              <a:rPr lang="en-US" sz="2800" dirty="0" smtClean="0">
                <a:latin typeface="Times New Roman" pitchFamily="18" charset="0"/>
                <a:cs typeface="Times New Roman" pitchFamily="18" charset="0"/>
              </a:rPr>
              <a:t>Today in Russia there are a huge number of schools. They offer a variety of destinations, methods of teaching, choice of subjects, languages and disciplines.</a:t>
            </a:r>
            <a:endParaRPr lang="ru-RU" sz="2800" dirty="0">
              <a:latin typeface="Times New Roman" pitchFamily="18" charset="0"/>
              <a:cs typeface="Times New Roman" pitchFamily="18" charset="0"/>
            </a:endParaRPr>
          </a:p>
        </p:txBody>
      </p:sp>
      <p:pic>
        <p:nvPicPr>
          <p:cNvPr id="45058" name="Picture 2" descr="http://lifemo.ru/wp-content/uploads/2014/08/naz-strateg.jpg"/>
          <p:cNvPicPr>
            <a:picLocks noChangeAspect="1" noChangeArrowheads="1"/>
          </p:cNvPicPr>
          <p:nvPr/>
        </p:nvPicPr>
        <p:blipFill>
          <a:blip r:embed="rId3" cstate="print"/>
          <a:srcRect/>
          <a:stretch>
            <a:fillRect/>
          </a:stretch>
        </p:blipFill>
        <p:spPr bwMode="auto">
          <a:xfrm>
            <a:off x="683568" y="2276872"/>
            <a:ext cx="7848872" cy="4581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467544" y="332656"/>
            <a:ext cx="8424936" cy="954107"/>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School education </a:t>
            </a:r>
            <a:r>
              <a:rPr lang="en-US" sz="2800" dirty="0" smtClean="0">
                <a:latin typeface="Times New Roman" pitchFamily="18" charset="0"/>
                <a:cs typeface="Times New Roman" pitchFamily="18" charset="0"/>
              </a:rPr>
              <a:t>is an important element of education in modern society.</a:t>
            </a:r>
            <a:endParaRPr lang="ru-RU" sz="2800" dirty="0">
              <a:latin typeface="Times New Roman" pitchFamily="18" charset="0"/>
              <a:cs typeface="Times New Roman" pitchFamily="18" charset="0"/>
            </a:endParaRPr>
          </a:p>
        </p:txBody>
      </p:sp>
      <p:sp>
        <p:nvSpPr>
          <p:cNvPr id="46082" name="AutoShape 2" descr="http://%D0%BD%D0%B0%D0%B4%D1%8D%D0%BC.%D1%80%D1%84/uploads/2016/07/11/1468258955241519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6084" name="Picture 4" descr="C:\Users\HP\Desktop\Новый точечный рисунок (5).bmp"/>
          <p:cNvPicPr>
            <a:picLocks noChangeAspect="1" noChangeArrowheads="1"/>
          </p:cNvPicPr>
          <p:nvPr/>
        </p:nvPicPr>
        <p:blipFill>
          <a:blip r:embed="rId3" cstate="print"/>
          <a:srcRect/>
          <a:stretch>
            <a:fillRect/>
          </a:stretch>
        </p:blipFill>
        <p:spPr bwMode="auto">
          <a:xfrm>
            <a:off x="539552" y="1514474"/>
            <a:ext cx="8208912" cy="5343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AutoShape 2" descr="https://ds03.infourok.ru/uploads/ex/0112/0001e959-d92e7f01/hello_html_11b99de5.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7412" name="AutoShape 4" descr="https://ds03.infourok.ru/uploads/ex/0112/0001e959-d92e7f01/hello_html_11b99de5.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415" name="Picture 7" descr="C:\Users\HP\Desktop\Новый точечный рисунок (19).bmp"/>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advClick="0" advTm="7000">
    <p:cover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899592" y="404664"/>
            <a:ext cx="7704856" cy="1815882"/>
          </a:xfrm>
          <a:prstGeom prst="rect">
            <a:avLst/>
          </a:prstGeom>
          <a:noFill/>
        </p:spPr>
        <p:txBody>
          <a:bodyPr wrap="square" rtlCol="0">
            <a:spAutoFit/>
          </a:bodyPr>
          <a:lstStyle/>
          <a:p>
            <a:r>
              <a:rPr lang="en-US" sz="2800" dirty="0" smtClean="0">
                <a:latin typeface="Times New Roman" pitchFamily="18" charset="0"/>
                <a:cs typeface="Times New Roman" pitchFamily="18" charset="0"/>
              </a:rPr>
              <a:t>School education in Russia is free and compulsory for all. Training is conducted in Russian. The schools is multinational. Girls and boys go to school from 7 years. Academic year starts September 1.</a:t>
            </a:r>
            <a:endParaRPr lang="ru-RU" sz="2800" dirty="0">
              <a:latin typeface="Times New Roman" pitchFamily="18" charset="0"/>
              <a:cs typeface="Times New Roman" pitchFamily="18" charset="0"/>
            </a:endParaRPr>
          </a:p>
        </p:txBody>
      </p:sp>
      <p:pic>
        <p:nvPicPr>
          <p:cNvPr id="47105" name="Picture 1" descr="C:\Users\HP\Desktop\Новый точечный рисунок (5).bmp"/>
          <p:cNvPicPr>
            <a:picLocks noChangeAspect="1" noChangeArrowheads="1"/>
          </p:cNvPicPr>
          <p:nvPr/>
        </p:nvPicPr>
        <p:blipFill>
          <a:blip r:embed="rId3" cstate="print"/>
          <a:srcRect/>
          <a:stretch>
            <a:fillRect/>
          </a:stretch>
        </p:blipFill>
        <p:spPr bwMode="auto">
          <a:xfrm>
            <a:off x="1259632" y="2204864"/>
            <a:ext cx="6912768" cy="4653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Прямоугольник 6"/>
          <p:cNvSpPr/>
          <p:nvPr/>
        </p:nvSpPr>
        <p:spPr>
          <a:xfrm>
            <a:off x="323528" y="188640"/>
            <a:ext cx="8280920" cy="1261884"/>
          </a:xfrm>
          <a:prstGeom prst="rect">
            <a:avLst/>
          </a:prstGeom>
          <a:noFill/>
        </p:spPr>
        <p:txBody>
          <a:bodyPr wrap="square" lIns="91440" tIns="45720" rIns="91440" bIns="45720">
            <a:spAutoFit/>
          </a:bodyPr>
          <a:lstStyle/>
          <a:p>
            <a:pPr algn="ctr"/>
            <a:r>
              <a:rPr lang="ru-RU" sz="40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Т</a:t>
            </a:r>
            <a:r>
              <a:rPr lang="en-US" sz="36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hree</a:t>
            </a:r>
            <a:r>
              <a:rPr lang="en-US" sz="36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stages of education in the modern school</a:t>
            </a:r>
            <a:endParaRPr lang="ru-RU" sz="36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9" name="TextBox 8"/>
          <p:cNvSpPr txBox="1"/>
          <p:nvPr/>
        </p:nvSpPr>
        <p:spPr>
          <a:xfrm>
            <a:off x="755576" y="1628800"/>
            <a:ext cx="7848872" cy="1384995"/>
          </a:xfrm>
          <a:prstGeom prst="rect">
            <a:avLst/>
          </a:prstGeom>
          <a:noFill/>
        </p:spPr>
        <p:txBody>
          <a:bodyPr wrap="square" rtlCol="0">
            <a:spAutoFit/>
          </a:bodyPr>
          <a:lstStyle/>
          <a:p>
            <a:r>
              <a:rPr lang="en-US" sz="2800" dirty="0" smtClean="0"/>
              <a:t>- elementary General education (grades 1-4);</a:t>
            </a:r>
            <a:endParaRPr lang="ru-RU" sz="2800" dirty="0" smtClean="0"/>
          </a:p>
          <a:p>
            <a:r>
              <a:rPr lang="ru-RU" sz="2800" dirty="0" smtClean="0"/>
              <a:t>- </a:t>
            </a:r>
            <a:r>
              <a:rPr lang="ru-RU" sz="2800" dirty="0" err="1" smtClean="0"/>
              <a:t>basic</a:t>
            </a:r>
            <a:r>
              <a:rPr lang="ru-RU" sz="2800" dirty="0" smtClean="0"/>
              <a:t> </a:t>
            </a:r>
            <a:r>
              <a:rPr lang="ru-RU" sz="2800" dirty="0" err="1" smtClean="0"/>
              <a:t>General</a:t>
            </a:r>
            <a:r>
              <a:rPr lang="ru-RU" sz="2800" dirty="0" smtClean="0"/>
              <a:t> </a:t>
            </a:r>
            <a:r>
              <a:rPr lang="ru-RU" sz="2800" dirty="0" err="1" smtClean="0"/>
              <a:t>education</a:t>
            </a:r>
            <a:r>
              <a:rPr lang="ru-RU" sz="2800" dirty="0" smtClean="0"/>
              <a:t> (</a:t>
            </a:r>
            <a:r>
              <a:rPr lang="ru-RU" sz="2800" dirty="0" err="1" smtClean="0"/>
              <a:t>grades</a:t>
            </a:r>
            <a:r>
              <a:rPr lang="ru-RU" sz="2800" dirty="0" smtClean="0"/>
              <a:t> 5-9);</a:t>
            </a:r>
          </a:p>
          <a:p>
            <a:r>
              <a:rPr lang="en-US" sz="2800" dirty="0" smtClean="0"/>
              <a:t>- </a:t>
            </a:r>
            <a:r>
              <a:rPr lang="ru-RU" sz="2800" dirty="0" err="1" smtClean="0"/>
              <a:t>secondary</a:t>
            </a:r>
            <a:r>
              <a:rPr lang="ru-RU" sz="2800" dirty="0" smtClean="0"/>
              <a:t> (</a:t>
            </a:r>
            <a:r>
              <a:rPr lang="ru-RU" sz="2800" dirty="0" err="1" smtClean="0"/>
              <a:t>complete</a:t>
            </a:r>
            <a:r>
              <a:rPr lang="ru-RU" sz="2800" dirty="0" smtClean="0"/>
              <a:t>) </a:t>
            </a:r>
            <a:r>
              <a:rPr lang="ru-RU" sz="2800" dirty="0" err="1" smtClean="0"/>
              <a:t>education</a:t>
            </a:r>
            <a:r>
              <a:rPr lang="ru-RU" sz="2800" dirty="0" smtClean="0"/>
              <a:t>(</a:t>
            </a:r>
            <a:r>
              <a:rPr lang="ru-RU" sz="2800" dirty="0" err="1" smtClean="0"/>
              <a:t>grades</a:t>
            </a:r>
            <a:r>
              <a:rPr lang="ru-RU" sz="2800" dirty="0" smtClean="0"/>
              <a:t> 10-11).</a:t>
            </a:r>
            <a:endParaRPr lang="ru-RU" sz="2800" dirty="0"/>
          </a:p>
        </p:txBody>
      </p:sp>
      <p:pic>
        <p:nvPicPr>
          <p:cNvPr id="48130" name="Picture 2" descr="http://kontakt.by/upload/images/content_96713/2eb30c34b175068ee3ef9b8aed661fa57c6544a7.jpg"/>
          <p:cNvPicPr>
            <a:picLocks noChangeAspect="1" noChangeArrowheads="1"/>
          </p:cNvPicPr>
          <p:nvPr/>
        </p:nvPicPr>
        <p:blipFill>
          <a:blip r:embed="rId3" cstate="print"/>
          <a:srcRect/>
          <a:stretch>
            <a:fillRect/>
          </a:stretch>
        </p:blipFill>
        <p:spPr bwMode="auto">
          <a:xfrm>
            <a:off x="323528" y="3068960"/>
            <a:ext cx="3923928" cy="3789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8134" name="Picture 6" descr="http://infokava.com/uploads/posts/2015-08/1439190109_attachment.jpg"/>
          <p:cNvPicPr>
            <a:picLocks noChangeAspect="1" noChangeArrowheads="1"/>
          </p:cNvPicPr>
          <p:nvPr/>
        </p:nvPicPr>
        <p:blipFill>
          <a:blip r:embed="rId4" cstate="print"/>
          <a:srcRect/>
          <a:stretch>
            <a:fillRect/>
          </a:stretch>
        </p:blipFill>
        <p:spPr bwMode="auto">
          <a:xfrm>
            <a:off x="4355976" y="3068960"/>
            <a:ext cx="4536504" cy="3789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827584" y="188640"/>
            <a:ext cx="7632848" cy="830997"/>
          </a:xfrm>
          <a:prstGeom prst="rect">
            <a:avLst/>
          </a:prstGeom>
          <a:noFill/>
        </p:spPr>
        <p:txBody>
          <a:bodyPr wrap="square" lIns="91440" tIns="45720" rIns="91440" bIns="45720">
            <a:spAutoFit/>
          </a:bodyPr>
          <a:lstStyle/>
          <a:p>
            <a:pPr algn="ctr"/>
            <a:r>
              <a:rPr lang="en-US" sz="48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Primary Education </a:t>
            </a:r>
            <a:endParaRPr lang="ru-RU" sz="48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7" name="TextBox 6"/>
          <p:cNvSpPr txBox="1"/>
          <p:nvPr/>
        </p:nvSpPr>
        <p:spPr>
          <a:xfrm>
            <a:off x="467544" y="908720"/>
            <a:ext cx="8280920" cy="4401205"/>
          </a:xfrm>
          <a:prstGeom prst="rect">
            <a:avLst/>
          </a:prstGeom>
          <a:noFill/>
        </p:spPr>
        <p:txBody>
          <a:bodyPr wrap="square" rtlCol="0">
            <a:spAutoFit/>
          </a:bodyPr>
          <a:lstStyle/>
          <a:p>
            <a:r>
              <a:rPr lang="en-US" sz="2800" dirty="0" smtClean="0">
                <a:latin typeface="Times New Roman" pitchFamily="18" charset="0"/>
                <a:cs typeface="Times New Roman" pitchFamily="18" charset="0"/>
              </a:rPr>
              <a:t>Primary education is the first stage of the overall development of children. Children first acquire knowledge about the world, skills in communication, solving applied problems. At this stage begins to develop the child's personality, which emphasizes its importance for society and the state. Primary education is compulsory and accessible for all. Education for children starts with they reach age 7. Children who successfully complete primary education continue their education at the stage of basic General education.</a:t>
            </a:r>
            <a:endParaRPr lang="ru-RU" sz="2800" dirty="0">
              <a:latin typeface="Times New Roman" pitchFamily="18" charset="0"/>
              <a:cs typeface="Times New Roman" pitchFamily="18" charset="0"/>
            </a:endParaRPr>
          </a:p>
        </p:txBody>
      </p:sp>
      <p:pic>
        <p:nvPicPr>
          <p:cNvPr id="70658" name="Picture 2" descr="C:\Users\HP\Desktop\Новый точечный рисунок (4).bmp"/>
          <p:cNvPicPr>
            <a:picLocks noChangeAspect="1" noChangeArrowheads="1"/>
          </p:cNvPicPr>
          <p:nvPr/>
        </p:nvPicPr>
        <p:blipFill>
          <a:blip r:embed="rId3" cstate="print"/>
          <a:srcRect/>
          <a:stretch>
            <a:fillRect/>
          </a:stretch>
        </p:blipFill>
        <p:spPr bwMode="auto">
          <a:xfrm>
            <a:off x="6551629" y="5229200"/>
            <a:ext cx="2592371" cy="16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251520" y="188640"/>
            <a:ext cx="8568952" cy="707886"/>
          </a:xfrm>
          <a:prstGeom prst="rect">
            <a:avLst/>
          </a:prstGeom>
          <a:noFill/>
        </p:spPr>
        <p:txBody>
          <a:bodyPr wrap="square" lIns="91440" tIns="45720" rIns="91440" bIns="45720">
            <a:spAutoFit/>
          </a:bodyPr>
          <a:lstStyle/>
          <a:p>
            <a:pPr algn="ctr"/>
            <a:r>
              <a:rPr lang="en-US" sz="40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Subjects in primary school</a:t>
            </a:r>
            <a:endParaRPr lang="ru-RU" sz="40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395536" y="908720"/>
            <a:ext cx="8064896" cy="5262979"/>
          </a:xfrm>
          <a:prstGeom prst="rect">
            <a:avLst/>
          </a:prstGeom>
          <a:noFill/>
        </p:spPr>
        <p:txBody>
          <a:bodyPr wrap="square" rtlCol="0">
            <a:spAutoFit/>
          </a:bodyPr>
          <a:lstStyle/>
          <a:p>
            <a:pPr>
              <a:buFont typeface="Wingdings" pitchFamily="2" charset="2"/>
              <a:buChar char="Ø"/>
            </a:pPr>
            <a:r>
              <a:rPr lang="en-US" sz="2800" dirty="0" smtClean="0">
                <a:latin typeface="Times New Roman" pitchFamily="18" charset="0"/>
                <a:cs typeface="Times New Roman" pitchFamily="18" charset="0"/>
              </a:rPr>
              <a:t>Penmanship</a:t>
            </a:r>
            <a:r>
              <a:rPr lang="en-US" sz="2800" dirty="0" smtClean="0">
                <a:latin typeface="Times New Roman"/>
                <a:cs typeface="Times New Roman"/>
              </a:rPr>
              <a:t>;</a:t>
            </a:r>
          </a:p>
          <a:p>
            <a:pPr>
              <a:buFont typeface="Wingdings" pitchFamily="2" charset="2"/>
              <a:buChar char="Ø"/>
            </a:pPr>
            <a:r>
              <a:rPr lang="en-US" sz="2800" dirty="0" smtClean="0">
                <a:latin typeface="Times New Roman" pitchFamily="18" charset="0"/>
                <a:cs typeface="Times New Roman" pitchFamily="18" charset="0"/>
              </a:rPr>
              <a:t> Reading</a:t>
            </a:r>
            <a:r>
              <a:rPr lang="en-US" sz="2800" dirty="0" smtClean="0">
                <a:latin typeface="Times New Roman"/>
                <a:cs typeface="Times New Roman"/>
              </a:rPr>
              <a:t>;</a:t>
            </a:r>
          </a:p>
          <a:p>
            <a:pPr>
              <a:buFont typeface="Wingdings" pitchFamily="2" charset="2"/>
              <a:buChar char="Ø"/>
            </a:pPr>
            <a:r>
              <a:rPr lang="en-US" sz="2800" dirty="0" smtClean="0">
                <a:latin typeface="Times New Roman" pitchFamily="18" charset="0"/>
                <a:cs typeface="Times New Roman" pitchFamily="18" charset="0"/>
              </a:rPr>
              <a:t>Work</a:t>
            </a:r>
            <a:r>
              <a:rPr lang="en-US" sz="2800" dirty="0" smtClean="0">
                <a:latin typeface="Times New Roman"/>
                <a:cs typeface="Times New Roman"/>
              </a:rPr>
              <a:t>;</a:t>
            </a:r>
          </a:p>
          <a:p>
            <a:pPr>
              <a:buFont typeface="Wingdings" pitchFamily="2" charset="2"/>
              <a:buChar char="Ø"/>
            </a:pPr>
            <a:r>
              <a:rPr lang="en-US" sz="2800" dirty="0" smtClean="0">
                <a:latin typeface="Times New Roman" pitchFamily="18" charset="0"/>
                <a:cs typeface="Times New Roman" pitchFamily="18" charset="0"/>
              </a:rPr>
              <a:t>Science</a:t>
            </a:r>
            <a:r>
              <a:rPr lang="en-US" sz="2800" dirty="0" smtClean="0">
                <a:latin typeface="Times New Roman"/>
                <a:cs typeface="Times New Roman"/>
              </a:rPr>
              <a:t>;</a:t>
            </a:r>
          </a:p>
          <a:p>
            <a:pPr>
              <a:buFont typeface="Wingdings" pitchFamily="2" charset="2"/>
              <a:buChar char="Ø"/>
            </a:pPr>
            <a:r>
              <a:rPr lang="en-US" sz="2800" dirty="0" smtClean="0">
                <a:latin typeface="Times New Roman" pitchFamily="18" charset="0"/>
                <a:cs typeface="Times New Roman" pitchFamily="18" charset="0"/>
              </a:rPr>
              <a:t>Math</a:t>
            </a:r>
            <a:r>
              <a:rPr lang="en-US" sz="2800" dirty="0" smtClean="0">
                <a:latin typeface="Times New Roman"/>
                <a:cs typeface="Times New Roman"/>
              </a:rPr>
              <a:t>;</a:t>
            </a:r>
          </a:p>
          <a:p>
            <a:pPr>
              <a:buFont typeface="Wingdings" pitchFamily="2" charset="2"/>
              <a:buChar char="Ø"/>
            </a:pPr>
            <a:r>
              <a:rPr lang="en-US" sz="2800" dirty="0" smtClean="0">
                <a:latin typeface="Times New Roman" pitchFamily="18" charset="0"/>
                <a:cs typeface="Times New Roman" pitchFamily="18" charset="0"/>
              </a:rPr>
              <a:t>Music(Singing)</a:t>
            </a:r>
            <a:r>
              <a:rPr lang="en-US" sz="2800" dirty="0" smtClean="0">
                <a:latin typeface="Times New Roman"/>
                <a:cs typeface="Times New Roman"/>
              </a:rPr>
              <a:t>;</a:t>
            </a:r>
          </a:p>
          <a:p>
            <a:pPr>
              <a:buFont typeface="Wingdings" pitchFamily="2" charset="2"/>
              <a:buChar char="Ø"/>
            </a:pPr>
            <a:r>
              <a:rPr lang="en-US" sz="2800" dirty="0" smtClean="0">
                <a:latin typeface="Times New Roman" pitchFamily="18" charset="0"/>
                <a:cs typeface="Times New Roman" pitchFamily="18" charset="0"/>
              </a:rPr>
              <a:t>Visual art(Drawing)</a:t>
            </a:r>
            <a:r>
              <a:rPr lang="en-US" sz="2800" dirty="0" smtClean="0">
                <a:latin typeface="Times New Roman"/>
                <a:cs typeface="Times New Roman"/>
              </a:rPr>
              <a:t>;</a:t>
            </a:r>
          </a:p>
          <a:p>
            <a:pPr>
              <a:buFont typeface="Wingdings" pitchFamily="2" charset="2"/>
              <a:buChar char="Ø"/>
            </a:pPr>
            <a:r>
              <a:rPr lang="en-US" sz="2800" dirty="0" smtClean="0">
                <a:latin typeface="Times New Roman" pitchFamily="18" charset="0"/>
                <a:cs typeface="Times New Roman" pitchFamily="18" charset="0"/>
              </a:rPr>
              <a:t>Russian language</a:t>
            </a:r>
            <a:r>
              <a:rPr lang="en-US" sz="2800" dirty="0" smtClean="0">
                <a:latin typeface="Times New Roman"/>
                <a:cs typeface="Times New Roman"/>
              </a:rPr>
              <a:t>;</a:t>
            </a:r>
          </a:p>
          <a:p>
            <a:pPr>
              <a:buFont typeface="Wingdings" pitchFamily="2" charset="2"/>
              <a:buChar char="Ø"/>
            </a:pPr>
            <a:r>
              <a:rPr lang="en-US" sz="2800" dirty="0" smtClean="0">
                <a:latin typeface="Times New Roman" pitchFamily="18" charset="0"/>
                <a:cs typeface="Times New Roman" pitchFamily="18" charset="0"/>
              </a:rPr>
              <a:t>Physical education</a:t>
            </a:r>
            <a:r>
              <a:rPr lang="en-US" sz="2800" dirty="0" smtClean="0">
                <a:latin typeface="Times New Roman"/>
                <a:cs typeface="Times New Roman"/>
              </a:rPr>
              <a:t>;</a:t>
            </a:r>
          </a:p>
          <a:p>
            <a:pPr>
              <a:buFont typeface="Wingdings" pitchFamily="2" charset="2"/>
              <a:buChar char="Ø"/>
            </a:pPr>
            <a:r>
              <a:rPr lang="en-US" sz="2800" dirty="0" smtClean="0">
                <a:latin typeface="Times New Roman" pitchFamily="18" charset="0"/>
                <a:cs typeface="Times New Roman" pitchFamily="18" charset="0"/>
              </a:rPr>
              <a:t>Native language</a:t>
            </a:r>
            <a:r>
              <a:rPr lang="en-US" sz="2800" dirty="0" smtClean="0">
                <a:latin typeface="Times New Roman"/>
                <a:cs typeface="Times New Roman"/>
              </a:rPr>
              <a:t>;</a:t>
            </a:r>
          </a:p>
          <a:p>
            <a:pPr>
              <a:buFont typeface="Wingdings" pitchFamily="2" charset="2"/>
              <a:buChar char="Ø"/>
            </a:pPr>
            <a:r>
              <a:rPr lang="en-US" sz="2800" dirty="0" smtClean="0">
                <a:latin typeface="Times New Roman" pitchFamily="18" charset="0"/>
                <a:cs typeface="Times New Roman" pitchFamily="18" charset="0"/>
              </a:rPr>
              <a:t>Basics of religious cultures and secular ethics</a:t>
            </a:r>
            <a:r>
              <a:rPr lang="en-US" sz="2800" dirty="0" smtClean="0">
                <a:latin typeface="Times New Roman"/>
                <a:cs typeface="Times New Roman"/>
              </a:rPr>
              <a:t>;</a:t>
            </a:r>
          </a:p>
          <a:p>
            <a:pPr>
              <a:buFont typeface="Wingdings" pitchFamily="2" charset="2"/>
              <a:buChar char="Ø"/>
            </a:pPr>
            <a:r>
              <a:rPr lang="en-US" sz="2800" dirty="0" smtClean="0">
                <a:latin typeface="Times New Roman" pitchFamily="18" charset="0"/>
                <a:cs typeface="Times New Roman" pitchFamily="18" charset="0"/>
              </a:rPr>
              <a:t>Foreign language.</a:t>
            </a:r>
            <a:endParaRPr lang="ru-RU" sz="2800" dirty="0">
              <a:latin typeface="Times New Roman" pitchFamily="18" charset="0"/>
              <a:cs typeface="Times New Roman" pitchFamily="18" charset="0"/>
            </a:endParaRPr>
          </a:p>
        </p:txBody>
      </p:sp>
      <p:pic>
        <p:nvPicPr>
          <p:cNvPr id="53249" name="Picture 1" descr="C:\Users\HP\Desktop\Новый точечный рисунок (5).bmp"/>
          <p:cNvPicPr>
            <a:picLocks noChangeAspect="1" noChangeArrowheads="1"/>
          </p:cNvPicPr>
          <p:nvPr/>
        </p:nvPicPr>
        <p:blipFill>
          <a:blip r:embed="rId3" cstate="print"/>
          <a:srcRect/>
          <a:stretch>
            <a:fillRect/>
          </a:stretch>
        </p:blipFill>
        <p:spPr bwMode="auto">
          <a:xfrm>
            <a:off x="3707904" y="980728"/>
            <a:ext cx="5184576" cy="4248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395536" y="0"/>
            <a:ext cx="8280920" cy="1569660"/>
          </a:xfrm>
          <a:prstGeom prst="rect">
            <a:avLst/>
          </a:prstGeom>
          <a:noFill/>
        </p:spPr>
        <p:txBody>
          <a:bodyPr wrap="square" lIns="91440" tIns="45720" rIns="91440" bIns="45720">
            <a:spAutoFit/>
          </a:bodyPr>
          <a:lstStyle/>
          <a:p>
            <a:pPr algn="ctr"/>
            <a:r>
              <a:rPr lang="en-US" sz="4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Basic general education</a:t>
            </a:r>
            <a:endParaRPr lang="ru-RU" sz="48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7" name="TextBox 6"/>
          <p:cNvSpPr txBox="1"/>
          <p:nvPr/>
        </p:nvSpPr>
        <p:spPr>
          <a:xfrm>
            <a:off x="683568" y="1556792"/>
            <a:ext cx="8064896" cy="4832092"/>
          </a:xfrm>
          <a:prstGeom prst="rect">
            <a:avLst/>
          </a:prstGeom>
          <a:noFill/>
        </p:spPr>
        <p:txBody>
          <a:bodyPr wrap="square" rtlCol="0">
            <a:spAutoFit/>
          </a:bodyPr>
          <a:lstStyle/>
          <a:p>
            <a:r>
              <a:rPr lang="en-US" sz="2800" dirty="0" smtClean="0">
                <a:latin typeface="Times New Roman" pitchFamily="18" charset="0"/>
                <a:cs typeface="Times New Roman" pitchFamily="18" charset="0"/>
              </a:rPr>
              <a:t>This is the second stage of General education in Russia, which is the creation of conditions for development and formation of student's personality, development of his aptitudes and interests. Basic General education is a necessary step for obtaining secondary(complete) General education and primary professional education. It is mandatory and public. At the end of the last 9-th year students pass the state final attestation, the results of which determined the ability of each student to complete secondary education or secondary vocational.</a:t>
            </a: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179512" y="332656"/>
            <a:ext cx="8712968" cy="1323439"/>
          </a:xfrm>
          <a:prstGeom prst="rect">
            <a:avLst/>
          </a:prstGeom>
          <a:noFill/>
        </p:spPr>
        <p:txBody>
          <a:bodyPr wrap="square" lIns="91440" tIns="45720" rIns="91440" bIns="45720">
            <a:spAutoFit/>
          </a:bodyPr>
          <a:lstStyle/>
          <a:p>
            <a:pPr algn="ctr"/>
            <a:r>
              <a:rPr lang="en-US" sz="40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Subjects in the basic general education</a:t>
            </a:r>
            <a:endParaRPr lang="ru-RU" sz="40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755576" y="1556792"/>
            <a:ext cx="7992888" cy="4893647"/>
          </a:xfrm>
          <a:prstGeom prst="rect">
            <a:avLst/>
          </a:prstGeom>
          <a:noFill/>
        </p:spPr>
        <p:txBody>
          <a:bodyPr wrap="square" rtlCol="0">
            <a:spAutoFit/>
          </a:bodyPr>
          <a:lstStyle/>
          <a:p>
            <a:pPr>
              <a:buFont typeface="Wingdings" pitchFamily="2" charset="2"/>
              <a:buChar char="Ø"/>
            </a:pPr>
            <a:r>
              <a:rPr lang="en-US" sz="2400" dirty="0" smtClean="0">
                <a:latin typeface="Times New Roman" pitchFamily="18" charset="0"/>
                <a:cs typeface="Times New Roman" pitchFamily="18" charset="0"/>
              </a:rPr>
              <a:t>Chemistry</a:t>
            </a:r>
            <a:r>
              <a:rPr lang="en-US" sz="2400" dirty="0" smtClean="0">
                <a:latin typeface="Times New Roman"/>
                <a:cs typeface="Times New Roman"/>
              </a:rPr>
              <a:t>;                               </a:t>
            </a:r>
          </a:p>
          <a:p>
            <a:pPr>
              <a:buFont typeface="Wingdings" pitchFamily="2" charset="2"/>
              <a:buChar char="Ø"/>
            </a:pPr>
            <a:r>
              <a:rPr lang="en-US" sz="2400" dirty="0" smtClean="0">
                <a:latin typeface="Times New Roman"/>
                <a:cs typeface="Times New Roman"/>
              </a:rPr>
              <a:t> Physics;</a:t>
            </a:r>
          </a:p>
          <a:p>
            <a:pPr>
              <a:buFont typeface="Wingdings" pitchFamily="2" charset="2"/>
              <a:buChar char="Ø"/>
            </a:pPr>
            <a:r>
              <a:rPr lang="en-US" sz="2400" dirty="0" smtClean="0">
                <a:latin typeface="Times New Roman"/>
                <a:cs typeface="Times New Roman"/>
              </a:rPr>
              <a:t> Geometry;</a:t>
            </a:r>
          </a:p>
          <a:p>
            <a:pPr>
              <a:buFont typeface="Wingdings" pitchFamily="2" charset="2"/>
              <a:buChar char="Ø"/>
            </a:pPr>
            <a:r>
              <a:rPr lang="en-US" sz="2400" dirty="0" smtClean="0">
                <a:latin typeface="Times New Roman"/>
                <a:cs typeface="Times New Roman"/>
              </a:rPr>
              <a:t> Algebra;</a:t>
            </a:r>
          </a:p>
          <a:p>
            <a:pPr>
              <a:buFont typeface="Wingdings" pitchFamily="2" charset="2"/>
              <a:buChar char="Ø"/>
            </a:pPr>
            <a:r>
              <a:rPr lang="en-US" sz="2400" dirty="0" smtClean="0">
                <a:latin typeface="Times New Roman"/>
                <a:cs typeface="Times New Roman"/>
              </a:rPr>
              <a:t>Mechanical Drawing;</a:t>
            </a:r>
          </a:p>
          <a:p>
            <a:pPr>
              <a:buFont typeface="Wingdings" pitchFamily="2" charset="2"/>
              <a:buChar char="Ø"/>
            </a:pPr>
            <a:r>
              <a:rPr lang="en-US" sz="2400" dirty="0" smtClean="0">
                <a:latin typeface="Times New Roman"/>
                <a:cs typeface="Times New Roman"/>
              </a:rPr>
              <a:t> Social Studies;</a:t>
            </a:r>
          </a:p>
          <a:p>
            <a:pPr>
              <a:buFont typeface="Wingdings" pitchFamily="2" charset="2"/>
              <a:buChar char="Ø"/>
            </a:pPr>
            <a:r>
              <a:rPr lang="en-US" sz="2400" dirty="0" smtClean="0">
                <a:latin typeface="Times New Roman"/>
                <a:cs typeface="Times New Roman"/>
              </a:rPr>
              <a:t> Computer science;</a:t>
            </a:r>
          </a:p>
          <a:p>
            <a:pPr>
              <a:buFont typeface="Wingdings" pitchFamily="2" charset="2"/>
              <a:buChar char="Ø"/>
            </a:pPr>
            <a:r>
              <a:rPr lang="en-US" sz="2400" dirty="0" smtClean="0">
                <a:latin typeface="Times New Roman"/>
                <a:cs typeface="Times New Roman"/>
              </a:rPr>
              <a:t> Biology;</a:t>
            </a:r>
          </a:p>
          <a:p>
            <a:pPr>
              <a:buFont typeface="Wingdings" pitchFamily="2" charset="2"/>
              <a:buChar char="Ø"/>
            </a:pPr>
            <a:r>
              <a:rPr lang="en-US" sz="2400" dirty="0" smtClean="0">
                <a:latin typeface="Times New Roman"/>
                <a:cs typeface="Times New Roman"/>
              </a:rPr>
              <a:t> Geography;</a:t>
            </a:r>
          </a:p>
          <a:p>
            <a:pPr>
              <a:buFont typeface="Wingdings" pitchFamily="2" charset="2"/>
              <a:buChar char="Ø"/>
            </a:pPr>
            <a:r>
              <a:rPr lang="en-US" sz="2400" dirty="0" smtClean="0">
                <a:latin typeface="Times New Roman"/>
                <a:cs typeface="Times New Roman"/>
              </a:rPr>
              <a:t> Technology;</a:t>
            </a:r>
          </a:p>
          <a:p>
            <a:pPr>
              <a:buFont typeface="Wingdings" pitchFamily="2" charset="2"/>
              <a:buChar char="Ø"/>
            </a:pPr>
            <a:r>
              <a:rPr lang="en-US" sz="2400" dirty="0" smtClean="0">
                <a:latin typeface="Times New Roman"/>
                <a:cs typeface="Times New Roman"/>
              </a:rPr>
              <a:t> Life safety(Basics of life safety);</a:t>
            </a:r>
          </a:p>
          <a:p>
            <a:pPr>
              <a:buFont typeface="Wingdings" pitchFamily="2" charset="2"/>
              <a:buChar char="Ø"/>
            </a:pPr>
            <a:r>
              <a:rPr lang="en-US" sz="2400" dirty="0" smtClean="0">
                <a:latin typeface="Times New Roman"/>
                <a:cs typeface="Times New Roman"/>
              </a:rPr>
              <a:t> Literature, Physical Training;</a:t>
            </a:r>
          </a:p>
          <a:p>
            <a:pPr>
              <a:buFont typeface="Wingdings" pitchFamily="2" charset="2"/>
              <a:buChar char="Ø"/>
            </a:pPr>
            <a:r>
              <a:rPr lang="en-US" sz="2400" dirty="0" smtClean="0">
                <a:latin typeface="Times New Roman"/>
                <a:cs typeface="Times New Roman"/>
              </a:rPr>
              <a:t> History, Local History, Civics, Foreign language.</a:t>
            </a:r>
            <a:endParaRPr lang="ru-RU" sz="2400" dirty="0">
              <a:latin typeface="Times New Roman" pitchFamily="18" charset="0"/>
              <a:cs typeface="Times New Roman" pitchFamily="18" charset="0"/>
            </a:endParaRPr>
          </a:p>
        </p:txBody>
      </p:sp>
      <p:pic>
        <p:nvPicPr>
          <p:cNvPr id="54273" name="Picture 1" descr="C:\Users\HP\Desktop\Новый точечный рисунок (10).bmp"/>
          <p:cNvPicPr>
            <a:picLocks noChangeAspect="1" noChangeArrowheads="1"/>
          </p:cNvPicPr>
          <p:nvPr/>
        </p:nvPicPr>
        <p:blipFill>
          <a:blip r:embed="rId3" cstate="print"/>
          <a:srcRect/>
          <a:stretch>
            <a:fillRect/>
          </a:stretch>
        </p:blipFill>
        <p:spPr bwMode="auto">
          <a:xfrm>
            <a:off x="3851920" y="1628800"/>
            <a:ext cx="4968710" cy="3623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323528" y="188640"/>
            <a:ext cx="8280920" cy="1446550"/>
          </a:xfrm>
          <a:prstGeom prst="rect">
            <a:avLst/>
          </a:prstGeom>
          <a:noFill/>
        </p:spPr>
        <p:txBody>
          <a:bodyPr wrap="square" lIns="91440" tIns="45720" rIns="91440" bIns="45720">
            <a:spAutoFit/>
          </a:bodyPr>
          <a:lstStyle/>
          <a:p>
            <a:pPr algn="ctr"/>
            <a:r>
              <a:rPr lang="en-US" sz="4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Secondary (complete) education</a:t>
            </a:r>
            <a:endParaRPr lang="ru-RU" sz="4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7" name="TextBox 6"/>
          <p:cNvSpPr txBox="1"/>
          <p:nvPr/>
        </p:nvSpPr>
        <p:spPr>
          <a:xfrm>
            <a:off x="539552" y="1595021"/>
            <a:ext cx="8424936" cy="5262979"/>
          </a:xfrm>
          <a:prstGeom prst="rect">
            <a:avLst/>
          </a:prstGeom>
          <a:noFill/>
        </p:spPr>
        <p:txBody>
          <a:bodyPr wrap="square" rtlCol="0">
            <a:spAutoFit/>
          </a:bodyPr>
          <a:lstStyle/>
          <a:p>
            <a:r>
              <a:rPr lang="en-US" sz="2800" dirty="0" smtClean="0">
                <a:latin typeface="Times New Roman" pitchFamily="18" charset="0"/>
                <a:cs typeface="Times New Roman" pitchFamily="18" charset="0"/>
              </a:rPr>
              <a:t>The third final stage of general education in Russia, the objectives of which is to develop the creative abilities of the learner and the formation of independent learning skills. Secondary education is available to the public, but not mandatory, but a necessary step to get higher education. The main purpose of high school - preparation for entry into higher education. Secondary education is completed by passing the state exam (EGE), the results of which determine the possibility of entering the university. In Russia, the average (full) education refers to primary, basic general education and 2 years of high school (grades 10 and 11).</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395536" y="0"/>
            <a:ext cx="8748464" cy="1446550"/>
          </a:xfrm>
          <a:prstGeom prst="rect">
            <a:avLst/>
          </a:prstGeom>
          <a:noFill/>
        </p:spPr>
        <p:txBody>
          <a:bodyPr wrap="square" lIns="91440" tIns="45720" rIns="91440" bIns="45720">
            <a:spAutoFit/>
          </a:bodyPr>
          <a:lstStyle/>
          <a:p>
            <a:pPr algn="ctr"/>
            <a:r>
              <a:rPr lang="en-US" sz="4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Subjects of the average (full) Education</a:t>
            </a:r>
            <a:endParaRPr lang="ru-RU" sz="4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0" name="TextBox 9"/>
          <p:cNvSpPr txBox="1"/>
          <p:nvPr/>
        </p:nvSpPr>
        <p:spPr>
          <a:xfrm>
            <a:off x="179512" y="1268761"/>
            <a:ext cx="8784976" cy="6001643"/>
          </a:xfrm>
          <a:prstGeom prst="rect">
            <a:avLst/>
          </a:prstGeom>
          <a:noFill/>
        </p:spPr>
        <p:txBody>
          <a:bodyPr wrap="square" rtlCol="0">
            <a:spAutoFit/>
          </a:bodyPr>
          <a:lstStyle/>
          <a:p>
            <a:pPr>
              <a:buFont typeface="Wingdings" pitchFamily="2" charset="2"/>
              <a:buChar char="Ø"/>
            </a:pPr>
            <a:r>
              <a:rPr lang="en-US" sz="2400" dirty="0" smtClean="0">
                <a:latin typeface="Times New Roman" pitchFamily="18" charset="0"/>
                <a:cs typeface="Times New Roman" pitchFamily="18" charset="0"/>
              </a:rPr>
              <a:t>Chemistry</a:t>
            </a:r>
            <a:r>
              <a:rPr lang="en-US" sz="2400" dirty="0" smtClean="0">
                <a:latin typeface="Times New Roman"/>
                <a:cs typeface="Times New Roman"/>
              </a:rPr>
              <a:t>;</a:t>
            </a:r>
          </a:p>
          <a:p>
            <a:pPr>
              <a:buFont typeface="Wingdings" pitchFamily="2" charset="2"/>
              <a:buChar char="Ø"/>
            </a:pPr>
            <a:r>
              <a:rPr lang="en-US" sz="2400" dirty="0" smtClean="0">
                <a:latin typeface="Times New Roman"/>
                <a:cs typeface="Times New Roman"/>
              </a:rPr>
              <a:t> Physics;</a:t>
            </a:r>
          </a:p>
          <a:p>
            <a:pPr>
              <a:buFont typeface="Wingdings" pitchFamily="2" charset="2"/>
              <a:buChar char="Ø"/>
            </a:pPr>
            <a:r>
              <a:rPr lang="en-US" sz="2400" dirty="0" smtClean="0">
                <a:latin typeface="Times New Roman"/>
                <a:cs typeface="Times New Roman"/>
              </a:rPr>
              <a:t> Geometry;</a:t>
            </a:r>
          </a:p>
          <a:p>
            <a:pPr>
              <a:buFont typeface="Wingdings" pitchFamily="2" charset="2"/>
              <a:buChar char="Ø"/>
            </a:pPr>
            <a:r>
              <a:rPr lang="en-US" sz="2400" dirty="0" smtClean="0">
                <a:latin typeface="Times New Roman"/>
                <a:cs typeface="Times New Roman"/>
              </a:rPr>
              <a:t> Algebra;</a:t>
            </a:r>
          </a:p>
          <a:p>
            <a:pPr>
              <a:buFont typeface="Wingdings" pitchFamily="2" charset="2"/>
              <a:buChar char="Ø"/>
            </a:pPr>
            <a:r>
              <a:rPr lang="en-US" sz="2400" dirty="0" smtClean="0">
                <a:latin typeface="Times New Roman"/>
                <a:cs typeface="Times New Roman"/>
              </a:rPr>
              <a:t> Social Studies;</a:t>
            </a:r>
          </a:p>
          <a:p>
            <a:pPr>
              <a:buFont typeface="Wingdings" pitchFamily="2" charset="2"/>
              <a:buChar char="Ø"/>
            </a:pPr>
            <a:r>
              <a:rPr lang="en-US" sz="2400" dirty="0" smtClean="0">
                <a:latin typeface="Times New Roman"/>
                <a:cs typeface="Times New Roman"/>
              </a:rPr>
              <a:t> Computer science;</a:t>
            </a:r>
          </a:p>
          <a:p>
            <a:pPr>
              <a:buFont typeface="Wingdings" pitchFamily="2" charset="2"/>
              <a:buChar char="Ø"/>
            </a:pPr>
            <a:r>
              <a:rPr lang="en-US" sz="2400" dirty="0" smtClean="0">
                <a:latin typeface="Times New Roman"/>
                <a:cs typeface="Times New Roman"/>
              </a:rPr>
              <a:t> Biology; </a:t>
            </a:r>
          </a:p>
          <a:p>
            <a:pPr>
              <a:buFont typeface="Wingdings" pitchFamily="2" charset="2"/>
              <a:buChar char="Ø"/>
            </a:pPr>
            <a:r>
              <a:rPr lang="en-US" sz="2400" dirty="0" smtClean="0">
                <a:latin typeface="Times New Roman"/>
                <a:cs typeface="Times New Roman"/>
              </a:rPr>
              <a:t> Geography;</a:t>
            </a:r>
          </a:p>
          <a:p>
            <a:pPr>
              <a:buFont typeface="Wingdings" pitchFamily="2" charset="2"/>
              <a:buChar char="Ø"/>
            </a:pPr>
            <a:r>
              <a:rPr lang="en-US" sz="2400" dirty="0" smtClean="0">
                <a:latin typeface="Times New Roman"/>
                <a:cs typeface="Times New Roman"/>
              </a:rPr>
              <a:t> Technology, Astronomy, Basic Military Training;</a:t>
            </a:r>
          </a:p>
          <a:p>
            <a:pPr>
              <a:buFont typeface="Wingdings" pitchFamily="2" charset="2"/>
              <a:buChar char="Ø"/>
            </a:pPr>
            <a:r>
              <a:rPr lang="en-US" sz="2400" dirty="0" smtClean="0">
                <a:latin typeface="Times New Roman"/>
                <a:cs typeface="Times New Roman"/>
              </a:rPr>
              <a:t> life safety(Basics of life safety);</a:t>
            </a:r>
          </a:p>
          <a:p>
            <a:pPr>
              <a:buFont typeface="Wingdings" pitchFamily="2" charset="2"/>
              <a:buChar char="Ø"/>
            </a:pPr>
            <a:r>
              <a:rPr lang="en-US" sz="2400" dirty="0" smtClean="0">
                <a:latin typeface="Times New Roman"/>
                <a:cs typeface="Times New Roman"/>
              </a:rPr>
              <a:t> Literature, Basic Economics, Law, Philosophy, Ecology; </a:t>
            </a:r>
          </a:p>
          <a:p>
            <a:pPr>
              <a:buFont typeface="Wingdings" pitchFamily="2" charset="2"/>
              <a:buChar char="Ø"/>
            </a:pPr>
            <a:r>
              <a:rPr lang="en-US" sz="2400" dirty="0" smtClean="0">
                <a:latin typeface="Times New Roman"/>
                <a:cs typeface="Times New Roman"/>
              </a:rPr>
              <a:t> History, Natural History;</a:t>
            </a:r>
          </a:p>
          <a:p>
            <a:pPr>
              <a:buFont typeface="Wingdings" pitchFamily="2" charset="2"/>
              <a:buChar char="Ø"/>
            </a:pPr>
            <a:r>
              <a:rPr lang="en-US" sz="2400" dirty="0" smtClean="0">
                <a:latin typeface="Times New Roman"/>
                <a:cs typeface="Times New Roman"/>
              </a:rPr>
              <a:t> Local History;</a:t>
            </a:r>
          </a:p>
          <a:p>
            <a:pPr>
              <a:buFont typeface="Wingdings" pitchFamily="2" charset="2"/>
              <a:buChar char="Ø"/>
            </a:pPr>
            <a:r>
              <a:rPr lang="en-US" sz="2400" dirty="0" smtClean="0">
                <a:latin typeface="Times New Roman"/>
                <a:cs typeface="Times New Roman"/>
              </a:rPr>
              <a:t> Civics;</a:t>
            </a:r>
          </a:p>
          <a:p>
            <a:pPr>
              <a:buFont typeface="Wingdings" pitchFamily="2" charset="2"/>
              <a:buChar char="Ø"/>
            </a:pPr>
            <a:r>
              <a:rPr lang="en-US" sz="2400" dirty="0" smtClean="0">
                <a:latin typeface="Times New Roman"/>
                <a:cs typeface="Times New Roman"/>
              </a:rPr>
              <a:t> Foreign language, Physical Training.</a:t>
            </a:r>
          </a:p>
          <a:p>
            <a:endParaRPr lang="ru-RU" sz="2400" dirty="0">
              <a:latin typeface="Times New Roman" pitchFamily="18" charset="0"/>
              <a:cs typeface="Times New Roman" pitchFamily="18" charset="0"/>
            </a:endParaRPr>
          </a:p>
        </p:txBody>
      </p:sp>
      <p:pic>
        <p:nvPicPr>
          <p:cNvPr id="71681" name="Picture 1" descr="C:\Users\HP\Desktop\Новый точечный рисунок (5).bmp"/>
          <p:cNvPicPr>
            <a:picLocks noChangeAspect="1" noChangeArrowheads="1"/>
          </p:cNvPicPr>
          <p:nvPr/>
        </p:nvPicPr>
        <p:blipFill>
          <a:blip r:embed="rId3" cstate="print"/>
          <a:srcRect/>
          <a:stretch>
            <a:fillRect/>
          </a:stretch>
        </p:blipFill>
        <p:spPr bwMode="auto">
          <a:xfrm>
            <a:off x="3707904" y="1340768"/>
            <a:ext cx="4896544" cy="2736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467544" y="476672"/>
            <a:ext cx="8280920" cy="1384995"/>
          </a:xfrm>
          <a:prstGeom prst="rect">
            <a:avLst/>
          </a:prstGeom>
          <a:noFill/>
        </p:spPr>
        <p:txBody>
          <a:bodyPr wrap="square" rtlCol="0">
            <a:spAutoFit/>
          </a:bodyPr>
          <a:lstStyle/>
          <a:p>
            <a:r>
              <a:rPr lang="en-US" sz="2800" dirty="0" smtClean="0">
                <a:latin typeface="Times New Roman" pitchFamily="18" charset="0"/>
                <a:cs typeface="Times New Roman" pitchFamily="18" charset="0"/>
              </a:rPr>
              <a:t>The education optional-Rhetoric and World culture. In addition, some schools made training in advanced and specialized programs.</a:t>
            </a:r>
            <a:endParaRPr lang="ru-RU" sz="2800" dirty="0">
              <a:latin typeface="Times New Roman" pitchFamily="18" charset="0"/>
              <a:cs typeface="Times New Roman" pitchFamily="18" charset="0"/>
            </a:endParaRPr>
          </a:p>
        </p:txBody>
      </p:sp>
      <p:sp>
        <p:nvSpPr>
          <p:cNvPr id="70658" name="AutoShape 2" descr="https://im1-tub-ua.yandex.net/i?id=9b294acb2cc8e7f1408f62f1cae58f7a&amp;n=33&amp;h=215&amp;w=32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0659" name="Picture 3" descr="C:\Users\HP\Desktop\Новый точечный рисунок (5).bmp"/>
          <p:cNvPicPr>
            <a:picLocks noChangeAspect="1" noChangeArrowheads="1"/>
          </p:cNvPicPr>
          <p:nvPr/>
        </p:nvPicPr>
        <p:blipFill>
          <a:blip r:embed="rId3" cstate="print"/>
          <a:srcRect/>
          <a:stretch>
            <a:fillRect/>
          </a:stretch>
        </p:blipFill>
        <p:spPr bwMode="auto">
          <a:xfrm>
            <a:off x="539552" y="1988840"/>
            <a:ext cx="8136904" cy="4869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899592" y="332656"/>
            <a:ext cx="7776864" cy="954107"/>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In Russia pays great attention to the sport. </a:t>
            </a:r>
            <a:r>
              <a:rPr lang="en-US" sz="2800" dirty="0" smtClean="0">
                <a:latin typeface="Times New Roman" pitchFamily="18" charset="0"/>
                <a:cs typeface="Times New Roman" pitchFamily="18" charset="0"/>
              </a:rPr>
              <a:t>Healthy children are the future of the nation, state.</a:t>
            </a:r>
            <a:endParaRPr lang="ru-RU" sz="2800" dirty="0">
              <a:latin typeface="Times New Roman" pitchFamily="18" charset="0"/>
              <a:cs typeface="Times New Roman" pitchFamily="18" charset="0"/>
            </a:endParaRPr>
          </a:p>
        </p:txBody>
      </p:sp>
      <p:pic>
        <p:nvPicPr>
          <p:cNvPr id="1026" name="Picture 2" descr="http://slavyanskaya-kultura.ru/images/1%28862%29.jpg"/>
          <p:cNvPicPr>
            <a:picLocks noChangeAspect="1" noChangeArrowheads="1"/>
          </p:cNvPicPr>
          <p:nvPr/>
        </p:nvPicPr>
        <p:blipFill>
          <a:blip r:embed="rId3" cstate="print"/>
          <a:srcRect/>
          <a:stretch>
            <a:fillRect/>
          </a:stretch>
        </p:blipFill>
        <p:spPr bwMode="auto">
          <a:xfrm>
            <a:off x="251520" y="1628800"/>
            <a:ext cx="4392488" cy="4966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http://sssso.ru/images/87770.jpg"/>
          <p:cNvPicPr>
            <a:picLocks noChangeAspect="1" noChangeArrowheads="1"/>
          </p:cNvPicPr>
          <p:nvPr/>
        </p:nvPicPr>
        <p:blipFill>
          <a:blip r:embed="rId4" cstate="print"/>
          <a:srcRect/>
          <a:stretch>
            <a:fillRect/>
          </a:stretch>
        </p:blipFill>
        <p:spPr bwMode="auto">
          <a:xfrm>
            <a:off x="4860032" y="1628800"/>
            <a:ext cx="3995937" cy="4941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5" name="Picture 1" descr="C:\Users\HP\Desktop\Новый точечный рисунок (2).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395536" y="1"/>
            <a:ext cx="8097910" cy="1661993"/>
          </a:xfrm>
          <a:prstGeom prst="rect">
            <a:avLst/>
          </a:prstGeom>
          <a:noFill/>
        </p:spPr>
        <p:txBody>
          <a:bodyPr wrap="square" lIns="91440" tIns="45720" rIns="91440" bIns="45720">
            <a:spAutoFit/>
          </a:bodyPr>
          <a:lstStyle/>
          <a:p>
            <a:pPr algn="ctr"/>
            <a:r>
              <a:rPr lang="ru-RU"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Т</a:t>
            </a:r>
            <a:r>
              <a:rPr lang="en-US" sz="48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ypes</a:t>
            </a:r>
            <a:r>
              <a:rPr lang="en-US" sz="48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of schools in </a:t>
            </a:r>
            <a:r>
              <a:rPr lang="en-US" sz="48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russia</a:t>
            </a:r>
            <a:endParaRPr lang="ru-RU" sz="48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467544" y="1484784"/>
            <a:ext cx="7560840" cy="3539430"/>
          </a:xfrm>
          <a:prstGeom prst="rect">
            <a:avLst/>
          </a:prstGeom>
          <a:noFill/>
        </p:spPr>
        <p:txBody>
          <a:bodyPr wrap="square" rtlCol="0">
            <a:spAutoFit/>
          </a:bodyPr>
          <a:lstStyle/>
          <a:p>
            <a:pPr>
              <a:buFont typeface="Courier New" pitchFamily="49" charset="0"/>
              <a:buChar char="o"/>
            </a:pPr>
            <a:r>
              <a:rPr lang="en-US" sz="2800" dirty="0" smtClean="0">
                <a:latin typeface="Times New Roman" pitchFamily="18" charset="0"/>
                <a:cs typeface="Times New Roman" pitchFamily="18" charset="0"/>
              </a:rPr>
              <a:t> Gymnasium;</a:t>
            </a:r>
          </a:p>
          <a:p>
            <a:pPr>
              <a:buFont typeface="Courier New" pitchFamily="49" charset="0"/>
              <a:buChar char="o"/>
            </a:pPr>
            <a:r>
              <a:rPr lang="en-US" sz="2800" dirty="0" smtClean="0">
                <a:latin typeface="Times New Roman" pitchFamily="18" charset="0"/>
                <a:cs typeface="Times New Roman" pitchFamily="18" charset="0"/>
              </a:rPr>
              <a:t> College;</a:t>
            </a:r>
          </a:p>
          <a:p>
            <a:pPr>
              <a:buFont typeface="Courier New" pitchFamily="49" charset="0"/>
              <a:buChar char="o"/>
            </a:pPr>
            <a:r>
              <a:rPr lang="en-US" sz="2800" dirty="0" smtClean="0">
                <a:latin typeface="Times New Roman" pitchFamily="18" charset="0"/>
                <a:cs typeface="Times New Roman" pitchFamily="18" charset="0"/>
              </a:rPr>
              <a:t> Center and complex;</a:t>
            </a:r>
          </a:p>
          <a:p>
            <a:pPr>
              <a:buFont typeface="Courier New" pitchFamily="49" charset="0"/>
              <a:buChar char="o"/>
            </a:pPr>
            <a:r>
              <a:rPr lang="en-US" sz="2800" dirty="0" smtClean="0">
                <a:latin typeface="Times New Roman" pitchFamily="18" charset="0"/>
                <a:cs typeface="Times New Roman" pitchFamily="18" charset="0"/>
              </a:rPr>
              <a:t> The author's school;</a:t>
            </a:r>
          </a:p>
          <a:p>
            <a:pPr>
              <a:buFont typeface="Courier New" pitchFamily="49" charset="0"/>
              <a:buChar char="o"/>
            </a:pPr>
            <a:r>
              <a:rPr lang="en-US" sz="2800" dirty="0" smtClean="0">
                <a:latin typeface="Times New Roman" pitchFamily="18" charset="0"/>
                <a:cs typeface="Times New Roman" pitchFamily="18" charset="0"/>
              </a:rPr>
              <a:t> Additional education establishments;</a:t>
            </a:r>
          </a:p>
          <a:p>
            <a:pPr>
              <a:buFont typeface="Courier New" pitchFamily="49" charset="0"/>
              <a:buChar char="o"/>
            </a:pPr>
            <a:r>
              <a:rPr lang="en-US" sz="2800" dirty="0" smtClean="0">
                <a:latin typeface="Times New Roman" pitchFamily="18" charset="0"/>
                <a:cs typeface="Times New Roman" pitchFamily="18" charset="0"/>
              </a:rPr>
              <a:t> Remedial schools;</a:t>
            </a:r>
          </a:p>
          <a:p>
            <a:pPr>
              <a:buFont typeface="Courier New" pitchFamily="49" charset="0"/>
              <a:buChar char="o"/>
            </a:pPr>
            <a:r>
              <a:rPr lang="en-US" sz="2800" dirty="0" smtClean="0">
                <a:latin typeface="Times New Roman" pitchFamily="18" charset="0"/>
                <a:cs typeface="Times New Roman" pitchFamily="18" charset="0"/>
              </a:rPr>
              <a:t> Specialized schools;</a:t>
            </a:r>
          </a:p>
          <a:p>
            <a:pPr>
              <a:buFont typeface="Courier New" pitchFamily="49" charset="0"/>
              <a:buChar char="o"/>
            </a:pPr>
            <a:r>
              <a:rPr lang="en-US" sz="2800" dirty="0" smtClean="0">
                <a:latin typeface="Times New Roman" pitchFamily="18" charset="0"/>
                <a:cs typeface="Times New Roman" pitchFamily="18" charset="0"/>
              </a:rPr>
              <a:t> Driving schools.</a:t>
            </a:r>
            <a:endParaRPr lang="ru-RU" sz="2800" dirty="0">
              <a:latin typeface="Times New Roman" pitchFamily="18" charset="0"/>
              <a:cs typeface="Times New Roman" pitchFamily="18" charset="0"/>
            </a:endParaRPr>
          </a:p>
        </p:txBody>
      </p:sp>
      <p:sp>
        <p:nvSpPr>
          <p:cNvPr id="8" name="TextBox 7"/>
          <p:cNvSpPr txBox="1"/>
          <p:nvPr/>
        </p:nvSpPr>
        <p:spPr>
          <a:xfrm>
            <a:off x="539552" y="5373216"/>
            <a:ext cx="8280920"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General education is given in the framework of public municipal and private organizations.</a:t>
            </a:r>
            <a:endParaRPr lang="ru-RU" sz="2800" dirty="0">
              <a:latin typeface="Times New Roman" pitchFamily="18" charset="0"/>
              <a:cs typeface="Times New Roman" pitchFamily="18" charset="0"/>
            </a:endParaRPr>
          </a:p>
        </p:txBody>
      </p:sp>
      <p:pic>
        <p:nvPicPr>
          <p:cNvPr id="13314" name="Picture 2" descr="http://nsn.fm/upload/iblock/547/5470afd2ef03f4fbb2a27981c945084b.png"/>
          <p:cNvPicPr>
            <a:picLocks noChangeAspect="1" noChangeArrowheads="1"/>
          </p:cNvPicPr>
          <p:nvPr/>
        </p:nvPicPr>
        <p:blipFill>
          <a:blip r:embed="rId3" cstate="print"/>
          <a:srcRect/>
          <a:stretch>
            <a:fillRect/>
          </a:stretch>
        </p:blipFill>
        <p:spPr bwMode="auto">
          <a:xfrm>
            <a:off x="5724128" y="3645024"/>
            <a:ext cx="2952328"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6" name="Picture 4" descr="http://i.huffpost.com/gen/1352238/images/o-ONLINE-COLLEGE-CLASS-facebook.jpg"/>
          <p:cNvPicPr>
            <a:picLocks noChangeAspect="1" noChangeArrowheads="1"/>
          </p:cNvPicPr>
          <p:nvPr/>
        </p:nvPicPr>
        <p:blipFill>
          <a:blip r:embed="rId4" cstate="print"/>
          <a:srcRect/>
          <a:stretch>
            <a:fillRect/>
          </a:stretch>
        </p:blipFill>
        <p:spPr bwMode="auto">
          <a:xfrm>
            <a:off x="5652120" y="1196752"/>
            <a:ext cx="3240360" cy="1916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194945" y="0"/>
            <a:ext cx="8949055" cy="1569660"/>
          </a:xfrm>
          <a:prstGeom prst="rect">
            <a:avLst/>
          </a:prstGeom>
          <a:noFill/>
        </p:spPr>
        <p:txBody>
          <a:bodyPr wrap="square" lIns="91440" tIns="45720" rIns="91440" bIns="45720">
            <a:spAutoFit/>
          </a:bodyPr>
          <a:lstStyle/>
          <a:p>
            <a:pPr algn="ctr"/>
            <a:r>
              <a:rPr lang="ru-RU" sz="48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Т</a:t>
            </a:r>
            <a:r>
              <a:rPr lang="en-US" sz="48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ypes</a:t>
            </a:r>
            <a:r>
              <a:rPr lang="en-US" sz="48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of school in </a:t>
            </a:r>
            <a:r>
              <a:rPr lang="en-US" sz="48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russia</a:t>
            </a:r>
            <a:r>
              <a:rPr lang="en-US" sz="48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endParaRPr lang="ru-RU" sz="48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395536" y="1628800"/>
            <a:ext cx="8424936" cy="2246769"/>
          </a:xfrm>
          <a:prstGeom prst="rect">
            <a:avLst/>
          </a:prstGeom>
          <a:noFill/>
        </p:spPr>
        <p:txBody>
          <a:bodyPr wrap="square" rtlCol="0">
            <a:spAutoFit/>
          </a:bodyPr>
          <a:lstStyle/>
          <a:p>
            <a:pPr marL="514350" indent="-514350">
              <a:buFont typeface="+mj-lt"/>
              <a:buAutoNum type="arabicParenR"/>
            </a:pPr>
            <a:r>
              <a:rPr lang="en-US" sz="2800" dirty="0" smtClean="0">
                <a:latin typeface="Times New Roman" pitchFamily="18" charset="0"/>
                <a:cs typeface="Times New Roman" pitchFamily="18" charset="0"/>
              </a:rPr>
              <a:t>State;</a:t>
            </a:r>
          </a:p>
          <a:p>
            <a:pPr marL="514350" indent="-514350">
              <a:buFont typeface="+mj-lt"/>
              <a:buAutoNum type="arabicParenR"/>
            </a:pPr>
            <a:r>
              <a:rPr lang="en-US" sz="2800" dirty="0" smtClean="0">
                <a:latin typeface="Times New Roman" pitchFamily="18" charset="0"/>
                <a:cs typeface="Times New Roman" pitchFamily="18" charset="0"/>
              </a:rPr>
              <a:t> Private;</a:t>
            </a:r>
          </a:p>
          <a:p>
            <a:pPr marL="514350" indent="-514350">
              <a:buFont typeface="+mj-lt"/>
              <a:buAutoNum type="arabicParenR"/>
            </a:pPr>
            <a:r>
              <a:rPr lang="en-US" sz="2800" dirty="0" smtClean="0">
                <a:latin typeface="Times New Roman" pitchFamily="18" charset="0"/>
                <a:cs typeface="Times New Roman" pitchFamily="18" charset="0"/>
              </a:rPr>
              <a:t> Public-private (with private and public funding of the program control).</a:t>
            </a:r>
          </a:p>
          <a:p>
            <a:pPr marL="514350" indent="-514350"/>
            <a:r>
              <a:rPr lang="en-US" sz="2800" dirty="0" smtClean="0">
                <a:latin typeface="Times New Roman" pitchFamily="18" charset="0"/>
                <a:cs typeface="Times New Roman" pitchFamily="18" charset="0"/>
              </a:rPr>
              <a:t> </a:t>
            </a:r>
            <a:endParaRPr lang="ru-RU" sz="2800" dirty="0">
              <a:latin typeface="Times New Roman" pitchFamily="18" charset="0"/>
              <a:cs typeface="Times New Roman" pitchFamily="18" charset="0"/>
            </a:endParaRPr>
          </a:p>
        </p:txBody>
      </p:sp>
      <p:sp>
        <p:nvSpPr>
          <p:cNvPr id="7" name="TextBox 6"/>
          <p:cNvSpPr txBox="1"/>
          <p:nvPr/>
        </p:nvSpPr>
        <p:spPr>
          <a:xfrm>
            <a:off x="755576" y="3429000"/>
            <a:ext cx="6840760"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There are 58 thousand schools in Russia.</a:t>
            </a:r>
            <a:endParaRPr lang="ru-RU" sz="2800" dirty="0">
              <a:latin typeface="Times New Roman" pitchFamily="18" charset="0"/>
              <a:cs typeface="Times New Roman" pitchFamily="18" charset="0"/>
            </a:endParaRPr>
          </a:p>
        </p:txBody>
      </p:sp>
      <p:pic>
        <p:nvPicPr>
          <p:cNvPr id="12290" name="Picture 2" descr="C:\Users\HP\Desktop\Новый точечный рисунок (4).bmp"/>
          <p:cNvPicPr>
            <a:picLocks noChangeAspect="1" noChangeArrowheads="1"/>
          </p:cNvPicPr>
          <p:nvPr/>
        </p:nvPicPr>
        <p:blipFill>
          <a:blip r:embed="rId3" cstate="print"/>
          <a:srcRect/>
          <a:stretch>
            <a:fillRect/>
          </a:stretch>
        </p:blipFill>
        <p:spPr bwMode="auto">
          <a:xfrm>
            <a:off x="1691680" y="3933056"/>
            <a:ext cx="6336704" cy="29249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467544" y="188640"/>
            <a:ext cx="7920880" cy="1815882"/>
          </a:xfrm>
          <a:prstGeom prst="rect">
            <a:avLst/>
          </a:prstGeom>
          <a:noFill/>
        </p:spPr>
        <p:txBody>
          <a:bodyPr wrap="square" rtlCol="0">
            <a:spAutoFit/>
          </a:bodyPr>
          <a:lstStyle/>
          <a:p>
            <a:r>
              <a:rPr lang="en-US" sz="2800" dirty="0" smtClean="0">
                <a:latin typeface="Times New Roman" pitchFamily="18" charset="0"/>
                <a:cs typeface="Times New Roman" pitchFamily="18" charset="0"/>
              </a:rPr>
              <a:t>After graduating from high school and receive a certificate of education the children can continue their education at other institutions.</a:t>
            </a:r>
            <a:br>
              <a:rPr lang="en-US"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pic>
        <p:nvPicPr>
          <p:cNvPr id="7170" name="Picture 2" descr="http://context.crimea.ua/static/media/publications/32413/detail_picture_524913.jpg"/>
          <p:cNvPicPr>
            <a:picLocks noChangeAspect="1" noChangeArrowheads="1"/>
          </p:cNvPicPr>
          <p:nvPr/>
        </p:nvPicPr>
        <p:blipFill>
          <a:blip r:embed="rId3" cstate="print"/>
          <a:srcRect/>
          <a:stretch>
            <a:fillRect/>
          </a:stretch>
        </p:blipFill>
        <p:spPr bwMode="auto">
          <a:xfrm>
            <a:off x="467544" y="1700808"/>
            <a:ext cx="8208912" cy="5157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971600" y="404664"/>
            <a:ext cx="7344816" cy="1661993"/>
          </a:xfrm>
          <a:prstGeom prst="rect">
            <a:avLst/>
          </a:prstGeom>
          <a:noFill/>
        </p:spPr>
        <p:txBody>
          <a:bodyPr wrap="square" rtlCol="0">
            <a:spAutoFit/>
          </a:bodyPr>
          <a:lstStyle/>
          <a:p>
            <a:r>
              <a:rPr lang="en-US" dirty="0" smtClean="0"/>
              <a:t/>
            </a:r>
            <a:br>
              <a:rPr lang="en-US" dirty="0" smtClean="0"/>
            </a:br>
            <a:r>
              <a:rPr lang="en-US" sz="2800" dirty="0" smtClean="0">
                <a:latin typeface="Times New Roman" pitchFamily="18" charset="0"/>
                <a:cs typeface="Times New Roman" pitchFamily="18" charset="0"/>
              </a:rPr>
              <a:t>The Russian Constitution guarantees Russian citizens the right to free higher education on a competitive basis.</a:t>
            </a:r>
            <a:endParaRPr lang="ru-RU" sz="2800" dirty="0">
              <a:latin typeface="Times New Roman" pitchFamily="18" charset="0"/>
              <a:cs typeface="Times New Roman" pitchFamily="18" charset="0"/>
            </a:endParaRPr>
          </a:p>
        </p:txBody>
      </p:sp>
      <p:sp>
        <p:nvSpPr>
          <p:cNvPr id="6146" name="AutoShape 2" descr="https://s2.openrussia.org/redactor/o/44/ab/44ab367ba64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147" name="Picture 3" descr="C:\Users\HP\Desktop\Новый точечный рисунок (7).bmp"/>
          <p:cNvPicPr>
            <a:picLocks noChangeAspect="1" noChangeArrowheads="1"/>
          </p:cNvPicPr>
          <p:nvPr/>
        </p:nvPicPr>
        <p:blipFill>
          <a:blip r:embed="rId3" cstate="print"/>
          <a:srcRect/>
          <a:stretch>
            <a:fillRect/>
          </a:stretch>
        </p:blipFill>
        <p:spPr bwMode="auto">
          <a:xfrm>
            <a:off x="467544" y="2132856"/>
            <a:ext cx="8280920" cy="4725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683568" y="260648"/>
            <a:ext cx="8064896" cy="1754326"/>
          </a:xfrm>
          <a:prstGeom prst="rect">
            <a:avLst/>
          </a:prstGeom>
          <a:noFill/>
        </p:spPr>
        <p:txBody>
          <a:bodyPr wrap="square" lIns="91440" tIns="45720" rIns="91440" bIns="45720">
            <a:spAutoFit/>
          </a:bodyPr>
          <a:lstStyle/>
          <a:p>
            <a:pPr algn="ctr"/>
            <a:r>
              <a:rPr lang="en-US" sz="5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Higher education in </a:t>
            </a:r>
            <a:r>
              <a:rPr lang="en-US" sz="54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russia</a:t>
            </a:r>
            <a:endParaRPr lang="ru-RU" sz="5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67586" name="Picture 2" descr="C:\Users\HP\Desktop\Новый точечный рисунок (7).bmp"/>
          <p:cNvPicPr>
            <a:picLocks noChangeAspect="1" noChangeArrowheads="1"/>
          </p:cNvPicPr>
          <p:nvPr/>
        </p:nvPicPr>
        <p:blipFill>
          <a:blip r:embed="rId3" cstate="print"/>
          <a:srcRect/>
          <a:stretch>
            <a:fillRect/>
          </a:stretch>
        </p:blipFill>
        <p:spPr bwMode="auto">
          <a:xfrm>
            <a:off x="1115616" y="2564904"/>
            <a:ext cx="3528392" cy="429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7591" name="Picture 7" descr="http://v-kurse.ru/upload/iblock/45c/45c462be5118fc14bbee10010cc77038.jpg"/>
          <p:cNvPicPr>
            <a:picLocks noChangeAspect="1" noChangeArrowheads="1"/>
          </p:cNvPicPr>
          <p:nvPr/>
        </p:nvPicPr>
        <p:blipFill>
          <a:blip r:embed="rId4" cstate="print"/>
          <a:srcRect/>
          <a:stretch>
            <a:fillRect/>
          </a:stretch>
        </p:blipFill>
        <p:spPr bwMode="auto">
          <a:xfrm>
            <a:off x="4644008" y="2492896"/>
            <a:ext cx="3672408" cy="4365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755576" y="0"/>
            <a:ext cx="8388424" cy="353943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Higher education </a:t>
            </a:r>
            <a:r>
              <a:rPr lang="en-US" sz="2800" dirty="0" smtClean="0">
                <a:latin typeface="Times New Roman" pitchFamily="18" charset="0"/>
                <a:cs typeface="Times New Roman" pitchFamily="18" charset="0"/>
              </a:rPr>
              <a:t>is provided by public and private accredited higher education institutions. Most public institutions of higher education is regulated by the Ministry of Education of the Russian Federation. Some of them are regulated by other government ministries such as the Ministry of Health, Ministry of Railways, Ministry of Culture, Ministry of Foreign Affairs and others.</a:t>
            </a:r>
            <a:endParaRPr lang="ru-RU" sz="2800" dirty="0">
              <a:latin typeface="Times New Roman" pitchFamily="18" charset="0"/>
              <a:cs typeface="Times New Roman" pitchFamily="18" charset="0"/>
            </a:endParaRPr>
          </a:p>
        </p:txBody>
      </p:sp>
      <p:pic>
        <p:nvPicPr>
          <p:cNvPr id="3074" name="Picture 2" descr="http://minobrkchr.ru/_nw/4/12053662.jpg"/>
          <p:cNvPicPr>
            <a:picLocks noChangeAspect="1" noChangeArrowheads="1"/>
          </p:cNvPicPr>
          <p:nvPr/>
        </p:nvPicPr>
        <p:blipFill>
          <a:blip r:embed="rId3" cstate="print"/>
          <a:srcRect/>
          <a:stretch>
            <a:fillRect/>
          </a:stretch>
        </p:blipFill>
        <p:spPr bwMode="auto">
          <a:xfrm>
            <a:off x="0" y="3717032"/>
            <a:ext cx="3995936" cy="3140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5" name="Picture 3" descr="C:\Users\HP\Desktop\Новый точечный рисунок (2).bmp"/>
          <p:cNvPicPr>
            <a:picLocks noChangeAspect="1" noChangeArrowheads="1"/>
          </p:cNvPicPr>
          <p:nvPr/>
        </p:nvPicPr>
        <p:blipFill>
          <a:blip r:embed="rId4" cstate="print"/>
          <a:srcRect/>
          <a:stretch>
            <a:fillRect/>
          </a:stretch>
        </p:blipFill>
        <p:spPr bwMode="auto">
          <a:xfrm>
            <a:off x="4355976" y="3717032"/>
            <a:ext cx="4788024" cy="3140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395536" y="0"/>
            <a:ext cx="8352928" cy="353943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Higher education -</a:t>
            </a:r>
            <a:r>
              <a:rPr lang="en-US" sz="2800" dirty="0" smtClean="0">
                <a:latin typeface="Times New Roman" pitchFamily="18" charset="0"/>
                <a:cs typeface="Times New Roman" pitchFamily="18" charset="0"/>
              </a:rPr>
              <a:t> t</a:t>
            </a:r>
            <a:r>
              <a:rPr lang="en-US" sz="2800" b="1" dirty="0" smtClean="0">
                <a:latin typeface="Times New Roman" pitchFamily="18" charset="0"/>
                <a:cs typeface="Times New Roman" pitchFamily="18" charset="0"/>
              </a:rPr>
              <a:t>raining of highly qualified personnel.</a:t>
            </a:r>
            <a:r>
              <a:rPr lang="en-US" sz="2800" dirty="0" smtClean="0">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Higher education in Russia - </a:t>
            </a:r>
            <a:r>
              <a:rPr lang="en-US" sz="2800" dirty="0" smtClean="0">
                <a:latin typeface="Times New Roman" pitchFamily="18" charset="0"/>
                <a:cs typeface="Times New Roman" pitchFamily="18" charset="0"/>
              </a:rPr>
              <a:t>the part of a professional education aimed at training highly skilled personnel for all basic directions of socially useful activity in accordance with the needs of society and the state, the needs of the individual in intellectual, cultural and moral development, deepening and expansion of education, scientific-pedagogical qualifications.</a:t>
            </a:r>
            <a:endParaRPr lang="ru-RU" sz="2800" dirty="0">
              <a:latin typeface="Times New Roman" pitchFamily="18" charset="0"/>
              <a:cs typeface="Times New Roman" pitchFamily="18" charset="0"/>
            </a:endParaRPr>
          </a:p>
        </p:txBody>
      </p:sp>
      <p:pic>
        <p:nvPicPr>
          <p:cNvPr id="5121" name="Picture 1" descr="C:\Users\HP\Desktop\Новый точечный рисунок (7).bmp"/>
          <p:cNvPicPr>
            <a:picLocks noChangeAspect="1" noChangeArrowheads="1"/>
          </p:cNvPicPr>
          <p:nvPr/>
        </p:nvPicPr>
        <p:blipFill>
          <a:blip r:embed="rId3" cstate="print"/>
          <a:srcRect/>
          <a:stretch>
            <a:fillRect/>
          </a:stretch>
        </p:blipFill>
        <p:spPr bwMode="auto">
          <a:xfrm>
            <a:off x="4751512" y="3429000"/>
            <a:ext cx="4392488"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2" name="Picture 2" descr="C:\Users\HP\Desktop\Новый точечный рисунок (7).bmp"/>
          <p:cNvPicPr>
            <a:picLocks noChangeAspect="1" noChangeArrowheads="1"/>
          </p:cNvPicPr>
          <p:nvPr/>
        </p:nvPicPr>
        <p:blipFill>
          <a:blip r:embed="rId4" cstate="print"/>
          <a:srcRect/>
          <a:stretch>
            <a:fillRect/>
          </a:stretch>
        </p:blipFill>
        <p:spPr bwMode="auto">
          <a:xfrm>
            <a:off x="0" y="3501008"/>
            <a:ext cx="4644008" cy="3356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395536" y="0"/>
            <a:ext cx="8208913" cy="1569660"/>
          </a:xfrm>
          <a:prstGeom prst="rect">
            <a:avLst/>
          </a:prstGeom>
          <a:noFill/>
        </p:spPr>
        <p:txBody>
          <a:bodyPr wrap="square" lIns="91440" tIns="45720" rIns="91440" bIns="45720">
            <a:spAutoFit/>
          </a:bodyPr>
          <a:lstStyle/>
          <a:p>
            <a:pPr algn="ctr"/>
            <a:r>
              <a:rPr lang="en-US" sz="4800" dirty="0" smtClean="0">
                <a:solidFill>
                  <a:srgbClr val="FF0000"/>
                </a:solidFill>
                <a:latin typeface="Times New Roman" pitchFamily="18" charset="0"/>
                <a:cs typeface="Times New Roman" pitchFamily="18" charset="0"/>
              </a:rPr>
              <a:t>Levels of higher education in Russia</a:t>
            </a:r>
            <a:endParaRPr lang="ru-RU" sz="48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395536" y="1700808"/>
            <a:ext cx="8280920" cy="4401205"/>
          </a:xfrm>
          <a:prstGeom prst="rect">
            <a:avLst/>
          </a:prstGeom>
          <a:noFill/>
        </p:spPr>
        <p:txBody>
          <a:bodyPr wrap="square" rtlCol="0">
            <a:spAutoFit/>
          </a:bodyPr>
          <a:lstStyle/>
          <a:p>
            <a:pPr>
              <a:buFont typeface="Wingdings" pitchFamily="2" charset="2"/>
              <a:buChar char="v"/>
            </a:pPr>
            <a:r>
              <a:rPr lang="en-US" sz="2800" dirty="0" smtClean="0">
                <a:latin typeface="Times New Roman" pitchFamily="18" charset="0"/>
                <a:cs typeface="Times New Roman" pitchFamily="18" charset="0"/>
              </a:rPr>
              <a:t>Higher education - bachelor;</a:t>
            </a:r>
            <a:endParaRPr lang="ru-RU" sz="2800" dirty="0" smtClean="0">
              <a:latin typeface="Times New Roman" pitchFamily="18" charset="0"/>
              <a:cs typeface="Times New Roman" pitchFamily="18" charset="0"/>
            </a:endParaRPr>
          </a:p>
          <a:p>
            <a:pPr>
              <a:buFont typeface="Wingdings" pitchFamily="2" charset="2"/>
              <a:buChar char="v"/>
            </a:pPr>
            <a:r>
              <a:rPr lang="ru-RU"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Higher education - specialist, master;</a:t>
            </a:r>
            <a:endParaRPr lang="ru-RU" sz="2800" dirty="0" smtClean="0">
              <a:latin typeface="Times New Roman" pitchFamily="18" charset="0"/>
              <a:cs typeface="Times New Roman" pitchFamily="18" charset="0"/>
            </a:endParaRPr>
          </a:p>
          <a:p>
            <a:pPr>
              <a:buFont typeface="Wingdings" pitchFamily="2" charset="2"/>
              <a:buChar char="v"/>
            </a:pPr>
            <a:r>
              <a:rPr lang="ru-RU"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Higher education - training of highly qualified personnel.</a:t>
            </a:r>
            <a:endParaRPr lang="ru-RU" sz="2800" dirty="0" smtClean="0">
              <a:latin typeface="Times New Roman" pitchFamily="18" charset="0"/>
              <a:cs typeface="Times New Roman" pitchFamily="18" charset="0"/>
            </a:endParaRPr>
          </a:p>
          <a:p>
            <a:r>
              <a:rPr lang="ru-RU"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At the undergraduate and professional programs can proceed on the basis of secondary education, for the master's program - on the basis of higher education at other levels, for the training program of training of highly qualified personnel, must have higher education specialist, master.</a:t>
            </a: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395536" y="0"/>
            <a:ext cx="8496944" cy="4401205"/>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The Ministry of education and science of the Russian Federation </a:t>
            </a:r>
            <a:r>
              <a:rPr lang="en-US" sz="2800" dirty="0" smtClean="0">
                <a:latin typeface="Times New Roman" pitchFamily="18" charset="0"/>
                <a:cs typeface="Times New Roman" pitchFamily="18" charset="0"/>
              </a:rPr>
              <a:t>established in 2004.</a:t>
            </a:r>
          </a:p>
          <a:p>
            <a:r>
              <a:rPr lang="en-US" sz="2800" b="1" dirty="0" smtClean="0">
                <a:solidFill>
                  <a:srgbClr val="FF0000"/>
                </a:solidFill>
                <a:latin typeface="Times New Roman" pitchFamily="18" charset="0"/>
                <a:cs typeface="Times New Roman" pitchFamily="18" charset="0"/>
              </a:rPr>
              <a:t>The Ministry of education and science of the Russian Federation - </a:t>
            </a:r>
            <a:r>
              <a:rPr lang="en-US" sz="2800" dirty="0" smtClean="0">
                <a:latin typeface="Times New Roman" pitchFamily="18" charset="0"/>
                <a:cs typeface="Times New Roman" pitchFamily="18" charset="0"/>
              </a:rPr>
              <a:t>Federal body of the Executive power authorities of Russia, responsible for drafting state policy and legal regulation in the sphere of education, scientific-technical and innovative activity, development of Federal centers and science towns, intellectual property, and also in the sphere of youth policy, education, guardianship, trusteeship, social support and social protection.</a:t>
            </a:r>
            <a:endParaRPr lang="ru-RU" sz="2800" dirty="0">
              <a:latin typeface="Times New Roman" pitchFamily="18" charset="0"/>
              <a:cs typeface="Times New Roman" pitchFamily="18" charset="0"/>
            </a:endParaRPr>
          </a:p>
        </p:txBody>
      </p:sp>
      <p:sp>
        <p:nvSpPr>
          <p:cNvPr id="2050" name="AutoShape 2" descr="https://im3-tub-ua.yandex.net/i?id=de4261907367879c512eb3c908d4ea5e&amp;n=33&amp;h=215&amp;w=28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1" name="Picture 3" descr="C:\Users\HP\Desktop\Новый точечный рисунок (7).bmp"/>
          <p:cNvPicPr>
            <a:picLocks noChangeAspect="1" noChangeArrowheads="1"/>
          </p:cNvPicPr>
          <p:nvPr/>
        </p:nvPicPr>
        <p:blipFill>
          <a:blip r:embed="rId3" cstate="print"/>
          <a:srcRect/>
          <a:stretch>
            <a:fillRect/>
          </a:stretch>
        </p:blipFill>
        <p:spPr bwMode="auto">
          <a:xfrm>
            <a:off x="1835696" y="4365104"/>
            <a:ext cx="5112568" cy="2492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755576" y="692696"/>
            <a:ext cx="7992888" cy="1384995"/>
          </a:xfrm>
          <a:prstGeom prst="rect">
            <a:avLst/>
          </a:prstGeom>
          <a:noFill/>
        </p:spPr>
        <p:txBody>
          <a:bodyPr wrap="square" rtlCol="0">
            <a:spAutoFit/>
          </a:bodyPr>
          <a:lstStyle/>
          <a:p>
            <a:r>
              <a:rPr lang="en-US" sz="2800" dirty="0" smtClean="0">
                <a:latin typeface="Times New Roman" pitchFamily="18" charset="0"/>
                <a:cs typeface="Times New Roman" pitchFamily="18" charset="0"/>
              </a:rPr>
              <a:t>In Russia there are 1,100 higher education institutions(of which more than 600 state and 400 private).</a:t>
            </a:r>
            <a:endParaRPr lang="ru-RU" sz="2800" dirty="0">
              <a:latin typeface="Times New Roman" pitchFamily="18" charset="0"/>
              <a:cs typeface="Times New Roman" pitchFamily="18" charset="0"/>
            </a:endParaRPr>
          </a:p>
        </p:txBody>
      </p:sp>
      <p:sp>
        <p:nvSpPr>
          <p:cNvPr id="39938" name="AutoShape 2" descr="https://commondatastorage.googleapis.com/education24/styles/present-large/gcs.education24/edu/akademy_big.jpg?itok=wCrza0RJ"/>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9939" name="Picture 3" descr="C:\Users\HP\Desktop\Новый точечный рисунок (7).bmp"/>
          <p:cNvPicPr>
            <a:picLocks noChangeAspect="1" noChangeArrowheads="1"/>
          </p:cNvPicPr>
          <p:nvPr/>
        </p:nvPicPr>
        <p:blipFill>
          <a:blip r:embed="rId3" cstate="print"/>
          <a:srcRect/>
          <a:stretch>
            <a:fillRect/>
          </a:stretch>
        </p:blipFill>
        <p:spPr bwMode="auto">
          <a:xfrm>
            <a:off x="0" y="2276872"/>
            <a:ext cx="9144000" cy="4581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5362" name="Picture 2" descr="C:\Users\HP\Desktop\Новый точечный рисунок (2).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323528" y="0"/>
            <a:ext cx="8352928" cy="1569660"/>
          </a:xfrm>
          <a:prstGeom prst="rect">
            <a:avLst/>
          </a:prstGeom>
          <a:noFill/>
        </p:spPr>
        <p:txBody>
          <a:bodyPr wrap="square" lIns="91440" tIns="45720" rIns="91440" bIns="45720">
            <a:spAutoFit/>
          </a:bodyPr>
          <a:lstStyle/>
          <a:p>
            <a:pPr algn="ctr"/>
            <a:r>
              <a:rPr lang="en-US" sz="4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The best universities in </a:t>
            </a:r>
            <a:r>
              <a:rPr lang="en-US" sz="48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russia</a:t>
            </a:r>
            <a:endParaRPr lang="ru-RU" sz="48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899592" y="1412776"/>
            <a:ext cx="6768752" cy="954107"/>
          </a:xfrm>
          <a:prstGeom prst="rect">
            <a:avLst/>
          </a:prstGeom>
          <a:noFill/>
        </p:spPr>
        <p:txBody>
          <a:bodyPr wrap="square" rtlCol="0">
            <a:spAutoFit/>
          </a:bodyPr>
          <a:lstStyle/>
          <a:p>
            <a:pPr>
              <a:buFont typeface="Arial" pitchFamily="34" charset="0"/>
              <a:buChar char="•"/>
            </a:pPr>
            <a:r>
              <a:rPr lang="en-US" sz="2800" dirty="0" smtClean="0">
                <a:latin typeface="Times New Roman" pitchFamily="18" charset="0"/>
                <a:cs typeface="Times New Roman" pitchFamily="18" charset="0"/>
              </a:rPr>
              <a:t> </a:t>
            </a:r>
            <a:r>
              <a:rPr lang="en-US" sz="2800" b="1" dirty="0" smtClean="0">
                <a:solidFill>
                  <a:srgbClr val="FFC000"/>
                </a:solidFill>
                <a:latin typeface="Times New Roman" pitchFamily="18" charset="0"/>
                <a:cs typeface="Times New Roman" pitchFamily="18" charset="0"/>
              </a:rPr>
              <a:t>Moscow State Technical University named after NE Bauman</a:t>
            </a:r>
            <a:r>
              <a:rPr lang="en-US" sz="2800" b="1" dirty="0" smtClean="0">
                <a:solidFill>
                  <a:srgbClr val="FFC000"/>
                </a:solidFill>
                <a:latin typeface="Times New Roman"/>
                <a:cs typeface="Times New Roman"/>
              </a:rPr>
              <a:t>;</a:t>
            </a:r>
            <a:endParaRPr lang="ru-RU" sz="2800" b="1" dirty="0">
              <a:solidFill>
                <a:srgbClr val="FFC000"/>
              </a:solidFill>
              <a:latin typeface="Times New Roman" pitchFamily="18" charset="0"/>
              <a:cs typeface="Times New Roman" pitchFamily="18" charset="0"/>
            </a:endParaRPr>
          </a:p>
        </p:txBody>
      </p:sp>
      <p:pic>
        <p:nvPicPr>
          <p:cNvPr id="38913" name="Picture 1" descr="C:\Users\HP\Desktop\Новый точечный рисунок (7).bmp"/>
          <p:cNvPicPr>
            <a:picLocks noChangeAspect="1" noChangeArrowheads="1"/>
          </p:cNvPicPr>
          <p:nvPr/>
        </p:nvPicPr>
        <p:blipFill>
          <a:blip r:embed="rId3" cstate="print"/>
          <a:srcRect/>
          <a:stretch>
            <a:fillRect/>
          </a:stretch>
        </p:blipFill>
        <p:spPr bwMode="auto">
          <a:xfrm>
            <a:off x="539552" y="2419350"/>
            <a:ext cx="8136904" cy="4438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TextBox 6"/>
          <p:cNvSpPr txBox="1"/>
          <p:nvPr/>
        </p:nvSpPr>
        <p:spPr>
          <a:xfrm>
            <a:off x="467544" y="260648"/>
            <a:ext cx="8280920" cy="954107"/>
          </a:xfrm>
          <a:prstGeom prst="rect">
            <a:avLst/>
          </a:prstGeom>
          <a:noFill/>
        </p:spPr>
        <p:txBody>
          <a:bodyPr wrap="square" rtlCol="0">
            <a:spAutoFit/>
          </a:bodyPr>
          <a:lstStyle/>
          <a:p>
            <a:pPr>
              <a:buFont typeface="Arial" pitchFamily="34" charset="0"/>
              <a:buChar char="•"/>
            </a:pPr>
            <a:r>
              <a:rPr lang="en-US" sz="2800" dirty="0" smtClean="0">
                <a:latin typeface="Times New Roman" pitchFamily="18" charset="0"/>
                <a:cs typeface="Times New Roman" pitchFamily="18" charset="0"/>
              </a:rPr>
              <a:t> </a:t>
            </a:r>
            <a:r>
              <a:rPr lang="en-US" sz="2800" b="1" dirty="0" smtClean="0">
                <a:solidFill>
                  <a:srgbClr val="FFC000"/>
                </a:solidFill>
                <a:latin typeface="Times New Roman" pitchFamily="18" charset="0"/>
                <a:cs typeface="Times New Roman" pitchFamily="18" charset="0"/>
              </a:rPr>
              <a:t>Moscow State University named after </a:t>
            </a:r>
          </a:p>
          <a:p>
            <a:r>
              <a:rPr lang="en-US" sz="2800" b="1" dirty="0" smtClean="0">
                <a:solidFill>
                  <a:srgbClr val="FFC000"/>
                </a:solidFill>
                <a:latin typeface="Times New Roman" pitchFamily="18" charset="0"/>
                <a:cs typeface="Times New Roman" pitchFamily="18" charset="0"/>
              </a:rPr>
              <a:t> M. V. </a:t>
            </a:r>
            <a:r>
              <a:rPr lang="en-US" sz="2800" b="1" dirty="0" err="1" smtClean="0">
                <a:solidFill>
                  <a:srgbClr val="FFC000"/>
                </a:solidFill>
                <a:latin typeface="Times New Roman" pitchFamily="18" charset="0"/>
                <a:cs typeface="Times New Roman" pitchFamily="18" charset="0"/>
              </a:rPr>
              <a:t>Lomonosov</a:t>
            </a:r>
            <a:r>
              <a:rPr lang="en-US" sz="2800" b="1" dirty="0" smtClean="0">
                <a:solidFill>
                  <a:srgbClr val="FFC000"/>
                </a:solidFill>
                <a:latin typeface="Times New Roman"/>
                <a:cs typeface="Times New Roman"/>
              </a:rPr>
              <a:t>;</a:t>
            </a:r>
            <a:endParaRPr lang="ru-RU" sz="2800" b="1" dirty="0">
              <a:solidFill>
                <a:srgbClr val="FFC000"/>
              </a:solidFill>
              <a:latin typeface="Times New Roman" pitchFamily="18" charset="0"/>
              <a:cs typeface="Times New Roman" pitchFamily="18" charset="0"/>
            </a:endParaRPr>
          </a:p>
        </p:txBody>
      </p:sp>
      <p:pic>
        <p:nvPicPr>
          <p:cNvPr id="68610" name="Picture 2" descr="C:\Users\HP\Desktop\Новый точечный рисунок (7).bmp"/>
          <p:cNvPicPr>
            <a:picLocks noChangeAspect="1" noChangeArrowheads="1"/>
          </p:cNvPicPr>
          <p:nvPr/>
        </p:nvPicPr>
        <p:blipFill>
          <a:blip r:embed="rId3" cstate="print"/>
          <a:srcRect/>
          <a:stretch>
            <a:fillRect/>
          </a:stretch>
        </p:blipFill>
        <p:spPr bwMode="auto">
          <a:xfrm>
            <a:off x="611560" y="1556792"/>
            <a:ext cx="8064896" cy="5301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1475656" y="332656"/>
            <a:ext cx="5688632" cy="954107"/>
          </a:xfrm>
          <a:prstGeom prst="rect">
            <a:avLst/>
          </a:prstGeom>
          <a:noFill/>
        </p:spPr>
        <p:txBody>
          <a:bodyPr wrap="square" rtlCol="0">
            <a:spAutoFit/>
          </a:bodyPr>
          <a:lstStyle/>
          <a:p>
            <a:pPr>
              <a:buFont typeface="Arial" pitchFamily="34" charset="0"/>
              <a:buChar char="•"/>
            </a:pPr>
            <a:r>
              <a:rPr lang="en-US" sz="2800" dirty="0" smtClean="0"/>
              <a:t> </a:t>
            </a:r>
            <a:r>
              <a:rPr lang="en-US" sz="2800" b="1" dirty="0" smtClean="0">
                <a:solidFill>
                  <a:srgbClr val="FFC000"/>
                </a:solidFill>
                <a:latin typeface="Times New Roman" pitchFamily="18" charset="0"/>
                <a:cs typeface="Times New Roman" pitchFamily="18" charset="0"/>
              </a:rPr>
              <a:t>Moscow State University of Management</a:t>
            </a:r>
            <a:r>
              <a:rPr lang="en-US" sz="2800" b="1" dirty="0" smtClean="0">
                <a:solidFill>
                  <a:srgbClr val="FFC000"/>
                </a:solidFill>
                <a:latin typeface="Times New Roman"/>
                <a:cs typeface="Times New Roman"/>
              </a:rPr>
              <a:t>;</a:t>
            </a:r>
            <a:endParaRPr lang="ru-RU" sz="2800" b="1" dirty="0">
              <a:solidFill>
                <a:srgbClr val="FFC000"/>
              </a:solidFill>
              <a:latin typeface="Times New Roman" pitchFamily="18" charset="0"/>
              <a:cs typeface="Times New Roman" pitchFamily="18" charset="0"/>
            </a:endParaRPr>
          </a:p>
        </p:txBody>
      </p:sp>
      <p:pic>
        <p:nvPicPr>
          <p:cNvPr id="69634" name="Picture 2" descr="&amp;Tcy;&amp;Ocy;&amp;Pcy;-10 &amp;lcy;&amp;ucy;&amp;chcy;&amp;shcy;&amp;icy;&amp;khcy; &amp;ucy;&amp;ncy;&amp;icy;&amp;vcy;&amp;iecy;&amp;rcy;&amp;scy;&amp;icy;&amp;tcy;&amp;iecy;&amp;tcy;&amp;ocy;&amp;vcy; &amp;Rcy;&amp;ocy;&amp;scy;&amp;scy;&amp;icy;&amp;icy; &amp;ocy;&amp;bcy;&amp;rcy;&amp;acy;&amp;zcy;&amp;ocy;&amp;vcy;&amp;acy;&amp;ncy;&amp;icy;&amp;iecy;, &amp;ucy;&amp;ncy;&amp;icy;&amp;vcy;&amp;iecy;&amp;rcy;&amp;scy;&amp;icy;&amp;tcy;&amp;iecy;&amp;tcy;"/>
          <p:cNvPicPr>
            <a:picLocks noChangeAspect="1" noChangeArrowheads="1"/>
          </p:cNvPicPr>
          <p:nvPr/>
        </p:nvPicPr>
        <p:blipFill>
          <a:blip r:embed="rId3" cstate="print"/>
          <a:srcRect/>
          <a:stretch>
            <a:fillRect/>
          </a:stretch>
        </p:blipFill>
        <p:spPr bwMode="auto">
          <a:xfrm>
            <a:off x="0" y="1412776"/>
            <a:ext cx="9144000" cy="5445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1043608" y="260648"/>
            <a:ext cx="7128792" cy="523220"/>
          </a:xfrm>
          <a:prstGeom prst="rect">
            <a:avLst/>
          </a:prstGeom>
          <a:noFill/>
        </p:spPr>
        <p:txBody>
          <a:bodyPr wrap="square" rtlCol="0">
            <a:spAutoFit/>
          </a:bodyPr>
          <a:lstStyle/>
          <a:p>
            <a:pPr>
              <a:buFont typeface="Arial" pitchFamily="34" charset="0"/>
              <a:buChar char="•"/>
            </a:pPr>
            <a:r>
              <a:rPr lang="en-US" sz="2800" dirty="0" smtClean="0"/>
              <a:t> </a:t>
            </a:r>
            <a:r>
              <a:rPr lang="en-US" sz="2800" b="1" dirty="0" smtClean="0">
                <a:solidFill>
                  <a:srgbClr val="FFC000"/>
                </a:solidFill>
                <a:latin typeface="Times New Roman" pitchFamily="18" charset="0"/>
                <a:cs typeface="Times New Roman" pitchFamily="18" charset="0"/>
              </a:rPr>
              <a:t>Saint Petersburg State University</a:t>
            </a:r>
            <a:r>
              <a:rPr lang="en-US" sz="2800" b="1" dirty="0" smtClean="0">
                <a:solidFill>
                  <a:srgbClr val="FFC000"/>
                </a:solidFill>
                <a:latin typeface="Times New Roman"/>
                <a:cs typeface="Times New Roman"/>
              </a:rPr>
              <a:t>;</a:t>
            </a:r>
            <a:endParaRPr lang="ru-RU" sz="2800" b="1" dirty="0">
              <a:solidFill>
                <a:srgbClr val="FFC000"/>
              </a:solidFill>
              <a:latin typeface="Times New Roman" pitchFamily="18" charset="0"/>
              <a:cs typeface="Times New Roman" pitchFamily="18" charset="0"/>
            </a:endParaRPr>
          </a:p>
        </p:txBody>
      </p:sp>
      <p:pic>
        <p:nvPicPr>
          <p:cNvPr id="70658" name="Picture 2" descr="&amp;Tcy;&amp;Ocy;&amp;Pcy;-10 &amp;lcy;&amp;ucy;&amp;chcy;&amp;shcy;&amp;icy;&amp;khcy; &amp;ucy;&amp;ncy;&amp;icy;&amp;vcy;&amp;iecy;&amp;rcy;&amp;scy;&amp;icy;&amp;tcy;&amp;iecy;&amp;tcy;&amp;ocy;&amp;vcy; &amp;Rcy;&amp;ocy;&amp;scy;&amp;scy;&amp;icy;&amp;icy; &amp;ocy;&amp;bcy;&amp;rcy;&amp;acy;&amp;zcy;&amp;ocy;&amp;vcy;&amp;acy;&amp;ncy;&amp;icy;&amp;iecy;, &amp;ucy;&amp;ncy;&amp;icy;&amp;vcy;&amp;iecy;&amp;rcy;&amp;scy;&amp;icy;&amp;tcy;&amp;iecy;&amp;tcy;"/>
          <p:cNvPicPr>
            <a:picLocks noChangeAspect="1" noChangeArrowheads="1"/>
          </p:cNvPicPr>
          <p:nvPr/>
        </p:nvPicPr>
        <p:blipFill>
          <a:blip r:embed="rId3" cstate="print"/>
          <a:srcRect/>
          <a:stretch>
            <a:fillRect/>
          </a:stretch>
        </p:blipFill>
        <p:spPr bwMode="auto">
          <a:xfrm>
            <a:off x="0" y="1124744"/>
            <a:ext cx="9144000" cy="5733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539552" y="260648"/>
            <a:ext cx="8136904" cy="954107"/>
          </a:xfrm>
          <a:prstGeom prst="rect">
            <a:avLst/>
          </a:prstGeom>
          <a:noFill/>
        </p:spPr>
        <p:txBody>
          <a:bodyPr wrap="square" rtlCol="0">
            <a:spAutoFit/>
          </a:bodyPr>
          <a:lstStyle/>
          <a:p>
            <a:pPr>
              <a:buFont typeface="Arial" pitchFamily="34" charset="0"/>
              <a:buChar char="•"/>
            </a:pPr>
            <a:r>
              <a:rPr lang="en-US" sz="2800" dirty="0" smtClean="0"/>
              <a:t> </a:t>
            </a:r>
            <a:r>
              <a:rPr lang="en-US" sz="2800" b="1" dirty="0" smtClean="0">
                <a:solidFill>
                  <a:srgbClr val="FFC000"/>
                </a:solidFill>
                <a:latin typeface="Times New Roman" pitchFamily="18" charset="0"/>
                <a:cs typeface="Times New Roman" pitchFamily="18" charset="0"/>
              </a:rPr>
              <a:t>Russian Academy of National Economy and Public Administration</a:t>
            </a:r>
            <a:r>
              <a:rPr lang="en-US" sz="2800" b="1" dirty="0" smtClean="0">
                <a:solidFill>
                  <a:srgbClr val="FFC000"/>
                </a:solidFill>
                <a:latin typeface="Times New Roman"/>
                <a:cs typeface="Times New Roman"/>
              </a:rPr>
              <a:t>;</a:t>
            </a:r>
            <a:endParaRPr lang="ru-RU" sz="2800" b="1" dirty="0">
              <a:solidFill>
                <a:srgbClr val="FFC000"/>
              </a:solidFill>
              <a:latin typeface="Times New Roman" pitchFamily="18" charset="0"/>
              <a:cs typeface="Times New Roman" pitchFamily="18" charset="0"/>
            </a:endParaRPr>
          </a:p>
        </p:txBody>
      </p:sp>
      <p:pic>
        <p:nvPicPr>
          <p:cNvPr id="71682" name="Picture 2" descr="&amp;Tcy;&amp;Ocy;&amp;Pcy;-10 &amp;lcy;&amp;ucy;&amp;chcy;&amp;shcy;&amp;icy;&amp;khcy; &amp;ucy;&amp;ncy;&amp;icy;&amp;vcy;&amp;iecy;&amp;rcy;&amp;scy;&amp;icy;&amp;tcy;&amp;iecy;&amp;tcy;&amp;ocy;&amp;vcy; &amp;Rcy;&amp;ocy;&amp;scy;&amp;scy;&amp;icy;&amp;icy; &amp;ocy;&amp;bcy;&amp;rcy;&amp;acy;&amp;zcy;&amp;ocy;&amp;vcy;&amp;acy;&amp;ncy;&amp;icy;&amp;iecy;, &amp;ucy;&amp;ncy;&amp;icy;&amp;vcy;&amp;iecy;&amp;rcy;&amp;scy;&amp;icy;&amp;tcy;&amp;iecy;&amp;tcy;"/>
          <p:cNvPicPr>
            <a:picLocks noChangeAspect="1" noChangeArrowheads="1"/>
          </p:cNvPicPr>
          <p:nvPr/>
        </p:nvPicPr>
        <p:blipFill>
          <a:blip r:embed="rId3" cstate="print"/>
          <a:srcRect/>
          <a:stretch>
            <a:fillRect/>
          </a:stretch>
        </p:blipFill>
        <p:spPr bwMode="auto">
          <a:xfrm>
            <a:off x="0" y="1628800"/>
            <a:ext cx="9144000" cy="52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1187624" y="476672"/>
            <a:ext cx="7056784" cy="954107"/>
          </a:xfrm>
          <a:prstGeom prst="rect">
            <a:avLst/>
          </a:prstGeom>
          <a:noFill/>
        </p:spPr>
        <p:txBody>
          <a:bodyPr wrap="square" rtlCol="0">
            <a:spAutoFit/>
          </a:bodyPr>
          <a:lstStyle/>
          <a:p>
            <a:pPr>
              <a:buFont typeface="Arial" pitchFamily="34" charset="0"/>
              <a:buChar char="•"/>
            </a:pPr>
            <a:r>
              <a:rPr lang="en-US" sz="2800" dirty="0" smtClean="0"/>
              <a:t> </a:t>
            </a:r>
            <a:r>
              <a:rPr lang="en-US" sz="2800" b="1" dirty="0" smtClean="0">
                <a:solidFill>
                  <a:srgbClr val="FFC000"/>
                </a:solidFill>
                <a:latin typeface="Times New Roman" pitchFamily="18" charset="0"/>
                <a:cs typeface="Times New Roman" pitchFamily="18" charset="0"/>
              </a:rPr>
              <a:t>Moscow State University of Economics, Statistics, and Informatics;</a:t>
            </a:r>
            <a:endParaRPr lang="ru-RU" sz="2800" b="1" dirty="0">
              <a:solidFill>
                <a:srgbClr val="FFC000"/>
              </a:solidFill>
              <a:latin typeface="Times New Roman" pitchFamily="18" charset="0"/>
              <a:cs typeface="Times New Roman" pitchFamily="18" charset="0"/>
            </a:endParaRPr>
          </a:p>
        </p:txBody>
      </p:sp>
      <p:pic>
        <p:nvPicPr>
          <p:cNvPr id="72706" name="Picture 2" descr="&amp;Tcy;&amp;Ocy;&amp;Pcy;-10 &amp;lcy;&amp;ucy;&amp;chcy;&amp;shcy;&amp;icy;&amp;khcy; &amp;ucy;&amp;ncy;&amp;icy;&amp;vcy;&amp;iecy;&amp;rcy;&amp;scy;&amp;icy;&amp;tcy;&amp;iecy;&amp;tcy;&amp;ocy;&amp;vcy; &amp;Rcy;&amp;ocy;&amp;scy;&amp;scy;&amp;icy;&amp;icy;"/>
          <p:cNvPicPr>
            <a:picLocks noChangeAspect="1" noChangeArrowheads="1"/>
          </p:cNvPicPr>
          <p:nvPr/>
        </p:nvPicPr>
        <p:blipFill>
          <a:blip r:embed="rId3" cstate="print"/>
          <a:srcRect/>
          <a:stretch>
            <a:fillRect/>
          </a:stretch>
        </p:blipFill>
        <p:spPr bwMode="auto">
          <a:xfrm>
            <a:off x="0" y="1772816"/>
            <a:ext cx="9144000" cy="5085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1043608" y="188640"/>
            <a:ext cx="6048672" cy="523220"/>
          </a:xfrm>
          <a:prstGeom prst="rect">
            <a:avLst/>
          </a:prstGeom>
          <a:noFill/>
        </p:spPr>
        <p:txBody>
          <a:bodyPr wrap="square" rtlCol="0">
            <a:spAutoFit/>
          </a:bodyPr>
          <a:lstStyle/>
          <a:p>
            <a:pPr>
              <a:buFont typeface="Arial" pitchFamily="34" charset="0"/>
              <a:buChar char="•"/>
            </a:pPr>
            <a:r>
              <a:rPr lang="en-US" sz="2800" dirty="0" smtClean="0"/>
              <a:t> </a:t>
            </a:r>
            <a:r>
              <a:rPr lang="en-US" sz="2800" b="1" dirty="0" smtClean="0">
                <a:solidFill>
                  <a:srgbClr val="FFC000"/>
                </a:solidFill>
                <a:latin typeface="Times New Roman" pitchFamily="18" charset="0"/>
                <a:cs typeface="Times New Roman" pitchFamily="18" charset="0"/>
              </a:rPr>
              <a:t>National Research University;</a:t>
            </a:r>
            <a:endParaRPr lang="ru-RU" sz="2800" b="1" dirty="0">
              <a:solidFill>
                <a:srgbClr val="FFC000"/>
              </a:solidFill>
              <a:latin typeface="Times New Roman" pitchFamily="18" charset="0"/>
              <a:cs typeface="Times New Roman" pitchFamily="18" charset="0"/>
            </a:endParaRPr>
          </a:p>
        </p:txBody>
      </p:sp>
      <p:pic>
        <p:nvPicPr>
          <p:cNvPr id="73730" name="Picture 2" descr="&amp;Tcy;&amp;Ocy;&amp;Pcy;-10 &amp;lcy;&amp;ucy;&amp;chcy;&amp;shcy;&amp;icy;&amp;khcy; &amp;ucy;&amp;ncy;&amp;icy;&amp;vcy;&amp;iecy;&amp;rcy;&amp;scy;&amp;icy;&amp;tcy;&amp;iecy;&amp;tcy;&amp;ocy;&amp;vcy; &amp;Rcy;&amp;ocy;&amp;scy;&amp;scy;&amp;icy;&amp;icy; &amp;ocy;&amp;bcy;&amp;rcy;&amp;acy;&amp;zcy;&amp;ocy;&amp;vcy;&amp;acy;&amp;ncy;&amp;icy;&amp;iecy;, &amp;ucy;&amp;ncy;&amp;icy;&amp;vcy;&amp;iecy;&amp;rcy;&amp;scy;&amp;icy;&amp;tcy;&amp;iecy;&amp;tcy;"/>
          <p:cNvPicPr>
            <a:picLocks noChangeAspect="1" noChangeArrowheads="1"/>
          </p:cNvPicPr>
          <p:nvPr/>
        </p:nvPicPr>
        <p:blipFill>
          <a:blip r:embed="rId3" cstate="print"/>
          <a:srcRect/>
          <a:stretch>
            <a:fillRect/>
          </a:stretch>
        </p:blipFill>
        <p:spPr bwMode="auto">
          <a:xfrm>
            <a:off x="0" y="908720"/>
            <a:ext cx="9144000" cy="5949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899592" y="188640"/>
            <a:ext cx="7416824" cy="523220"/>
          </a:xfrm>
          <a:prstGeom prst="rect">
            <a:avLst/>
          </a:prstGeom>
          <a:noFill/>
        </p:spPr>
        <p:txBody>
          <a:bodyPr wrap="square" rtlCol="0">
            <a:spAutoFit/>
          </a:bodyPr>
          <a:lstStyle/>
          <a:p>
            <a:pPr>
              <a:buFont typeface="Arial" pitchFamily="34" charset="0"/>
              <a:buChar char="•"/>
            </a:pPr>
            <a:r>
              <a:rPr lang="en-US" sz="2800" dirty="0" smtClean="0"/>
              <a:t> </a:t>
            </a:r>
            <a:r>
              <a:rPr lang="en-US" sz="2800" b="1" dirty="0" smtClean="0">
                <a:solidFill>
                  <a:srgbClr val="FFC000"/>
                </a:solidFill>
                <a:latin typeface="Times New Roman" pitchFamily="18" charset="0"/>
                <a:cs typeface="Times New Roman" pitchFamily="18" charset="0"/>
              </a:rPr>
              <a:t>Kazan Federal University</a:t>
            </a:r>
            <a:r>
              <a:rPr lang="en-US" sz="2800" b="1" dirty="0" smtClean="0">
                <a:solidFill>
                  <a:srgbClr val="FFC000"/>
                </a:solidFill>
                <a:latin typeface="Times New Roman"/>
                <a:cs typeface="Times New Roman"/>
              </a:rPr>
              <a:t>;</a:t>
            </a:r>
            <a:endParaRPr lang="ru-RU" sz="2800" b="1" dirty="0">
              <a:solidFill>
                <a:srgbClr val="FFC000"/>
              </a:solidFill>
              <a:latin typeface="Times New Roman" pitchFamily="18" charset="0"/>
              <a:cs typeface="Times New Roman" pitchFamily="18" charset="0"/>
            </a:endParaRPr>
          </a:p>
        </p:txBody>
      </p:sp>
      <p:pic>
        <p:nvPicPr>
          <p:cNvPr id="74754" name="Picture 2" descr="&amp;Tcy;&amp;Ocy;&amp;Pcy;-10 &amp;lcy;&amp;ucy;&amp;chcy;&amp;shcy;&amp;icy;&amp;khcy; &amp;ucy;&amp;ncy;&amp;icy;&amp;vcy;&amp;iecy;&amp;rcy;&amp;scy;&amp;icy;&amp;tcy;&amp;iecy;&amp;tcy;&amp;ocy;&amp;vcy; &amp;Rcy;&amp;ocy;&amp;scy;&amp;scy;&amp;icy;&amp;icy; &amp;ocy;&amp;bcy;&amp;rcy;&amp;acy;&amp;zcy;&amp;ocy;&amp;vcy;&amp;acy;&amp;ncy;&amp;icy;&amp;iecy;, &amp;ucy;&amp;ncy;&amp;icy;&amp;vcy;&amp;iecy;&amp;rcy;&amp;scy;&amp;icy;&amp;tcy;&amp;iecy;&amp;tcy;"/>
          <p:cNvPicPr>
            <a:picLocks noChangeAspect="1" noChangeArrowheads="1"/>
          </p:cNvPicPr>
          <p:nvPr/>
        </p:nvPicPr>
        <p:blipFill>
          <a:blip r:embed="rId3" cstate="print"/>
          <a:srcRect/>
          <a:stretch>
            <a:fillRect/>
          </a:stretch>
        </p:blipFill>
        <p:spPr bwMode="auto">
          <a:xfrm>
            <a:off x="0" y="908720"/>
            <a:ext cx="9144000" cy="5949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1115616" y="260648"/>
            <a:ext cx="7344816" cy="523220"/>
          </a:xfrm>
          <a:prstGeom prst="rect">
            <a:avLst/>
          </a:prstGeom>
          <a:noFill/>
        </p:spPr>
        <p:txBody>
          <a:bodyPr wrap="square" rtlCol="0">
            <a:spAutoFit/>
          </a:bodyPr>
          <a:lstStyle/>
          <a:p>
            <a:pPr>
              <a:buFont typeface="Arial" pitchFamily="34" charset="0"/>
              <a:buChar char="•"/>
            </a:pPr>
            <a:r>
              <a:rPr lang="en-US" sz="2800" dirty="0" smtClean="0"/>
              <a:t> </a:t>
            </a:r>
            <a:r>
              <a:rPr lang="en-US" sz="2800" b="1" dirty="0" smtClean="0">
                <a:solidFill>
                  <a:srgbClr val="FFC000"/>
                </a:solidFill>
                <a:latin typeface="Times New Roman" pitchFamily="18" charset="0"/>
                <a:cs typeface="Times New Roman" pitchFamily="18" charset="0"/>
              </a:rPr>
              <a:t>Russian University of Peoples' Friendship;</a:t>
            </a:r>
            <a:endParaRPr lang="ru-RU" sz="2800" b="1" dirty="0">
              <a:solidFill>
                <a:srgbClr val="FFC000"/>
              </a:solidFill>
              <a:latin typeface="Times New Roman" pitchFamily="18" charset="0"/>
              <a:cs typeface="Times New Roman" pitchFamily="18" charset="0"/>
            </a:endParaRPr>
          </a:p>
        </p:txBody>
      </p:sp>
      <p:pic>
        <p:nvPicPr>
          <p:cNvPr id="75778" name="Picture 2" descr="&amp;Tcy;&amp;Ocy;&amp;Pcy;-10 &amp;lcy;&amp;ucy;&amp;chcy;&amp;shcy;&amp;icy;&amp;khcy; &amp;ucy;&amp;ncy;&amp;icy;&amp;vcy;&amp;iecy;&amp;rcy;&amp;scy;&amp;icy;&amp;tcy;&amp;iecy;&amp;tcy;&amp;ocy;&amp;vcy; &amp;Rcy;&amp;ocy;&amp;scy;&amp;scy;&amp;icy;&amp;icy; &amp;ocy;&amp;bcy;&amp;rcy;&amp;acy;&amp;zcy;&amp;ocy;&amp;vcy;&amp;acy;&amp;ncy;&amp;icy;&amp;iecy;, &amp;ucy;&amp;ncy;&amp;icy;&amp;vcy;&amp;iecy;&amp;rcy;&amp;scy;&amp;icy;&amp;tcy;&amp;iecy;&amp;tcy;"/>
          <p:cNvPicPr>
            <a:picLocks noChangeAspect="1" noChangeArrowheads="1"/>
          </p:cNvPicPr>
          <p:nvPr/>
        </p:nvPicPr>
        <p:blipFill>
          <a:blip r:embed="rId3" cstate="print"/>
          <a:srcRect/>
          <a:stretch>
            <a:fillRect/>
          </a:stretch>
        </p:blipFill>
        <p:spPr bwMode="auto">
          <a:xfrm>
            <a:off x="0" y="1412775"/>
            <a:ext cx="9144000" cy="5445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827584" y="404664"/>
            <a:ext cx="7560840" cy="523220"/>
          </a:xfrm>
          <a:prstGeom prst="rect">
            <a:avLst/>
          </a:prstGeom>
          <a:noFill/>
        </p:spPr>
        <p:txBody>
          <a:bodyPr wrap="square" rtlCol="0">
            <a:spAutoFit/>
          </a:bodyPr>
          <a:lstStyle/>
          <a:p>
            <a:pPr>
              <a:buFont typeface="Arial" pitchFamily="34" charset="0"/>
              <a:buChar char="•"/>
            </a:pPr>
            <a:r>
              <a:rPr lang="en-US" sz="2800" dirty="0" smtClean="0"/>
              <a:t> </a:t>
            </a:r>
            <a:r>
              <a:rPr lang="en-US" sz="2800" b="1" dirty="0" smtClean="0">
                <a:solidFill>
                  <a:srgbClr val="FFC000"/>
                </a:solidFill>
                <a:latin typeface="Times New Roman" pitchFamily="18" charset="0"/>
                <a:cs typeface="Times New Roman" pitchFamily="18" charset="0"/>
              </a:rPr>
              <a:t>Ural State University</a:t>
            </a:r>
            <a:r>
              <a:rPr lang="en-US" sz="2800" b="1" dirty="0" smtClean="0">
                <a:solidFill>
                  <a:srgbClr val="FFC000"/>
                </a:solidFill>
                <a:latin typeface="Times New Roman"/>
                <a:cs typeface="Times New Roman"/>
              </a:rPr>
              <a:t>.</a:t>
            </a:r>
            <a:endParaRPr lang="ru-RU" sz="2800" b="1" dirty="0">
              <a:solidFill>
                <a:srgbClr val="FFC000"/>
              </a:solidFill>
              <a:latin typeface="Times New Roman" pitchFamily="18" charset="0"/>
              <a:cs typeface="Times New Roman" pitchFamily="18" charset="0"/>
            </a:endParaRPr>
          </a:p>
        </p:txBody>
      </p:sp>
      <p:pic>
        <p:nvPicPr>
          <p:cNvPr id="88066" name="Picture 2" descr="&amp;Tcy;&amp;Ocy;&amp;Pcy;-10 &amp;lcy;&amp;ucy;&amp;chcy;&amp;shcy;&amp;icy;&amp;khcy; &amp;ucy;&amp;ncy;&amp;icy;&amp;vcy;&amp;iecy;&amp;rcy;&amp;scy;&amp;icy;&amp;tcy;&amp;iecy;&amp;tcy;&amp;ocy;&amp;vcy; &amp;Rcy;&amp;ocy;&amp;scy;&amp;scy;&amp;icy;&amp;icy; &amp;ocy;&amp;bcy;&amp;rcy;&amp;acy;&amp;zcy;&amp;ocy;&amp;vcy;&amp;acy;&amp;ncy;&amp;icy;&amp;iecy;, &amp;ucy;&amp;ncy;&amp;icy;&amp;vcy;&amp;iecy;&amp;rcy;&amp;scy;&amp;icy;&amp;tcy;&amp;iecy;&amp;tcy;"/>
          <p:cNvPicPr>
            <a:picLocks noChangeAspect="1" noChangeArrowheads="1"/>
          </p:cNvPicPr>
          <p:nvPr/>
        </p:nvPicPr>
        <p:blipFill>
          <a:blip r:embed="rId3" cstate="print"/>
          <a:srcRect/>
          <a:stretch>
            <a:fillRect/>
          </a:stretch>
        </p:blipFill>
        <p:spPr bwMode="auto">
          <a:xfrm>
            <a:off x="0" y="1196752"/>
            <a:ext cx="9144000" cy="5661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827584" y="404664"/>
            <a:ext cx="7992888" cy="923330"/>
          </a:xfrm>
          <a:prstGeom prst="rect">
            <a:avLst/>
          </a:prstGeom>
          <a:noFill/>
        </p:spPr>
        <p:txBody>
          <a:bodyPr wrap="square" lIns="91440" tIns="45720" rIns="91440" bIns="45720">
            <a:spAutoFit/>
          </a:bodyPr>
          <a:lstStyle/>
          <a:p>
            <a:pPr algn="ct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Education in </a:t>
            </a:r>
            <a:r>
              <a:rPr lang="en-US" sz="54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russia</a:t>
            </a:r>
            <a:endParaRPr lang="ru-RU" sz="5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68610" name="AutoShape 2" descr="https://im2-tub-ua.yandex.net/i?id=cbfe59c00c7fcd2d9ca8b5017f359b35&amp;n=33&amp;h=215&amp;w=32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8612" name="Picture 4" descr="http://1.bp.blogspot.com/-qE_VLwcveCI/TtNu17DBp5I/AAAAAAAAHOw/Enb3a_dGTUA/s1600/global_education_reading_1600_clr.png"/>
          <p:cNvPicPr>
            <a:picLocks noChangeAspect="1" noChangeArrowheads="1"/>
          </p:cNvPicPr>
          <p:nvPr/>
        </p:nvPicPr>
        <p:blipFill>
          <a:blip r:embed="rId3" cstate="print"/>
          <a:srcRect/>
          <a:stretch>
            <a:fillRect/>
          </a:stretch>
        </p:blipFill>
        <p:spPr bwMode="auto">
          <a:xfrm>
            <a:off x="611560" y="1340768"/>
            <a:ext cx="7704856" cy="5517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1115616" y="548680"/>
            <a:ext cx="7344816" cy="1015663"/>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Education in Russia</a:t>
            </a:r>
            <a:r>
              <a:rPr lang="en-US" sz="32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is multifaceted and, as we have seen, pays a lot of attention.</a:t>
            </a:r>
            <a:endParaRPr lang="ru-RU" sz="2800" dirty="0">
              <a:latin typeface="Times New Roman" pitchFamily="18" charset="0"/>
              <a:cs typeface="Times New Roman" pitchFamily="18" charset="0"/>
            </a:endParaRPr>
          </a:p>
        </p:txBody>
      </p:sp>
      <p:sp>
        <p:nvSpPr>
          <p:cNvPr id="6" name="TextBox 5"/>
          <p:cNvSpPr txBox="1"/>
          <p:nvPr/>
        </p:nvSpPr>
        <p:spPr>
          <a:xfrm>
            <a:off x="1187624" y="1556792"/>
            <a:ext cx="7200800" cy="1015663"/>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Quality education </a:t>
            </a:r>
            <a:r>
              <a:rPr lang="en-US" sz="2800" dirty="0" smtClean="0">
                <a:latin typeface="Times New Roman" pitchFamily="18" charset="0"/>
                <a:cs typeface="Times New Roman" pitchFamily="18" charset="0"/>
              </a:rPr>
              <a:t>is the future of the state, a resource of sustainable development of society.</a:t>
            </a:r>
            <a:endParaRPr lang="ru-RU" sz="2800" dirty="0">
              <a:latin typeface="Times New Roman" pitchFamily="18" charset="0"/>
              <a:cs typeface="Times New Roman" pitchFamily="18" charset="0"/>
            </a:endParaRPr>
          </a:p>
        </p:txBody>
      </p:sp>
      <p:pic>
        <p:nvPicPr>
          <p:cNvPr id="2049" name="Picture 1" descr="C:\Users\HP\Desktop\Новый точечный рисунок (4).bmp"/>
          <p:cNvPicPr>
            <a:picLocks noChangeAspect="1" noChangeArrowheads="1"/>
          </p:cNvPicPr>
          <p:nvPr/>
        </p:nvPicPr>
        <p:blipFill>
          <a:blip r:embed="rId3" cstate="print"/>
          <a:srcRect/>
          <a:stretch>
            <a:fillRect/>
          </a:stretch>
        </p:blipFill>
        <p:spPr bwMode="auto">
          <a:xfrm>
            <a:off x="0" y="3140968"/>
            <a:ext cx="3779912" cy="3717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1" name="Picture 3" descr="http://storage_01.startwish.ru/images/60/04/3374/01259280ef66e0de9726eff015cd8926cd8e_o.jpg"/>
          <p:cNvPicPr>
            <a:picLocks noChangeAspect="1" noChangeArrowheads="1"/>
          </p:cNvPicPr>
          <p:nvPr/>
        </p:nvPicPr>
        <p:blipFill>
          <a:blip r:embed="rId4" cstate="print"/>
          <a:srcRect/>
          <a:stretch>
            <a:fillRect/>
          </a:stretch>
        </p:blipFill>
        <p:spPr bwMode="auto">
          <a:xfrm>
            <a:off x="4211960" y="3068960"/>
            <a:ext cx="4932039" cy="3789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0" y="0"/>
            <a:ext cx="8820472" cy="1446550"/>
          </a:xfrm>
          <a:prstGeom prst="rect">
            <a:avLst/>
          </a:prstGeom>
          <a:noFill/>
        </p:spPr>
        <p:txBody>
          <a:bodyPr wrap="square" rtlCol="0">
            <a:spAutoFit/>
          </a:bodyPr>
          <a:lstStyle/>
          <a:p>
            <a:r>
              <a:rPr lang="en-US" sz="6600" b="1" dirty="0" smtClean="0">
                <a:solidFill>
                  <a:srgbClr val="FF0000"/>
                </a:solidFill>
                <a:latin typeface="Times New Roman" pitchFamily="18" charset="0"/>
                <a:cs typeface="Times New Roman" pitchFamily="18" charset="0"/>
              </a:rPr>
              <a:t>           </a:t>
            </a:r>
            <a:r>
              <a:rPr lang="en-US" sz="8800" b="1" dirty="0" smtClean="0">
                <a:solidFill>
                  <a:srgbClr val="FF0000"/>
                </a:solidFill>
                <a:latin typeface="Times New Roman" pitchFamily="18" charset="0"/>
                <a:cs typeface="Times New Roman" pitchFamily="18" charset="0"/>
              </a:rPr>
              <a:t>The End</a:t>
            </a:r>
            <a:endParaRPr lang="ru-RU" sz="8800" b="1" dirty="0">
              <a:solidFill>
                <a:srgbClr val="FF0000"/>
              </a:solidFill>
              <a:latin typeface="Times New Roman" pitchFamily="18" charset="0"/>
              <a:cs typeface="Times New Roman" pitchFamily="18" charset="0"/>
            </a:endParaRPr>
          </a:p>
        </p:txBody>
      </p:sp>
      <p:pic>
        <p:nvPicPr>
          <p:cNvPr id="81922" name="Picture 2" descr="http://susanin.udm.ru/upload/iblock/41e/41ec131bdeb9f47ea12af3ab96784724.jpg"/>
          <p:cNvPicPr>
            <a:picLocks noChangeAspect="1" noChangeArrowheads="1"/>
          </p:cNvPicPr>
          <p:nvPr/>
        </p:nvPicPr>
        <p:blipFill>
          <a:blip r:embed="rId3" cstate="print"/>
          <a:srcRect/>
          <a:stretch>
            <a:fillRect/>
          </a:stretch>
        </p:blipFill>
        <p:spPr bwMode="auto">
          <a:xfrm>
            <a:off x="395536" y="1556792"/>
            <a:ext cx="8424936" cy="5301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1475656" y="0"/>
            <a:ext cx="6336704" cy="1477328"/>
          </a:xfrm>
          <a:prstGeom prst="rect">
            <a:avLst/>
          </a:prstGeom>
          <a:noFill/>
        </p:spPr>
        <p:txBody>
          <a:bodyPr wrap="square" rtlCol="0">
            <a:spAutoFit/>
          </a:bodyPr>
          <a:lstStyle/>
          <a:p>
            <a:endParaRPr lang="en-US" dirty="0" smtClean="0"/>
          </a:p>
          <a:p>
            <a:r>
              <a:rPr lang="en-US" sz="7200" b="1" dirty="0" smtClean="0">
                <a:solidFill>
                  <a:srgbClr val="FF0000"/>
                </a:solidFill>
                <a:latin typeface="Times New Roman" pitchFamily="18" charset="0"/>
                <a:cs typeface="Times New Roman" pitchFamily="18" charset="0"/>
              </a:rPr>
              <a:t>    Questions</a:t>
            </a:r>
            <a:endParaRPr lang="en-US" sz="7200" b="1" dirty="0">
              <a:solidFill>
                <a:srgbClr val="FF0000"/>
              </a:solidFill>
              <a:latin typeface="Times New Roman" pitchFamily="18" charset="0"/>
              <a:cs typeface="Times New Roman" pitchFamily="18" charset="0"/>
            </a:endParaRPr>
          </a:p>
        </p:txBody>
      </p:sp>
      <p:sp>
        <p:nvSpPr>
          <p:cNvPr id="8" name="TextBox 7"/>
          <p:cNvSpPr txBox="1"/>
          <p:nvPr/>
        </p:nvSpPr>
        <p:spPr>
          <a:xfrm>
            <a:off x="611560" y="1700808"/>
            <a:ext cx="7560840" cy="4154984"/>
          </a:xfrm>
          <a:prstGeom prst="rect">
            <a:avLst/>
          </a:prstGeom>
          <a:noFill/>
        </p:spPr>
        <p:txBody>
          <a:bodyPr wrap="square" rtlCol="0">
            <a:spAutoFit/>
          </a:bodyPr>
          <a:lstStyle/>
          <a:p>
            <a:pPr marL="514350" indent="-514350">
              <a:buFont typeface="+mj-lt"/>
              <a:buAutoNum type="arabicPeriod"/>
            </a:pPr>
            <a:r>
              <a:rPr lang="en-US" sz="2400" dirty="0" smtClean="0">
                <a:latin typeface="Times New Roman" pitchFamily="18" charset="0"/>
                <a:cs typeface="Times New Roman" pitchFamily="18" charset="0"/>
              </a:rPr>
              <a:t> When did the first school appear in Russia?</a:t>
            </a:r>
          </a:p>
          <a:p>
            <a:pPr marL="514350" indent="-514350">
              <a:buFont typeface="+mj-lt"/>
              <a:buAutoNum type="arabicPeriod"/>
            </a:pPr>
            <a:r>
              <a:rPr lang="en-US" sz="2400" dirty="0" smtClean="0">
                <a:latin typeface="Times New Roman" pitchFamily="18" charset="0"/>
                <a:cs typeface="Times New Roman" pitchFamily="18" charset="0"/>
              </a:rPr>
              <a:t>When was the first school opened?</a:t>
            </a:r>
          </a:p>
          <a:p>
            <a:pPr marL="514350" indent="-514350">
              <a:buFont typeface="+mj-lt"/>
              <a:buAutoNum type="arabicPeriod"/>
            </a:pPr>
            <a:r>
              <a:rPr lang="en-US" sz="2400" dirty="0" smtClean="0">
                <a:latin typeface="Times New Roman" pitchFamily="18" charset="0"/>
                <a:cs typeface="Times New Roman" pitchFamily="18" charset="0"/>
              </a:rPr>
              <a:t>What is the language of instruction?</a:t>
            </a:r>
          </a:p>
          <a:p>
            <a:pPr marL="514350" indent="-514350">
              <a:buFont typeface="+mj-lt"/>
              <a:buAutoNum type="arabicPeriod"/>
            </a:pPr>
            <a:r>
              <a:rPr lang="en-US" sz="2400" dirty="0" smtClean="0">
                <a:latin typeface="Times New Roman" pitchFamily="18" charset="0"/>
                <a:cs typeface="Times New Roman" pitchFamily="18" charset="0"/>
              </a:rPr>
              <a:t> Is education in schools of Russia free of change?</a:t>
            </a:r>
          </a:p>
          <a:p>
            <a:pPr marL="514350" indent="-514350">
              <a:buFont typeface="+mj-lt"/>
              <a:buAutoNum type="arabicPeriod"/>
            </a:pPr>
            <a:r>
              <a:rPr lang="en-US" sz="2400" dirty="0" smtClean="0">
                <a:latin typeface="Times New Roman" pitchFamily="18" charset="0"/>
                <a:cs typeface="Times New Roman" pitchFamily="18" charset="0"/>
              </a:rPr>
              <a:t> How many all educational establishments are in Russia?</a:t>
            </a:r>
          </a:p>
          <a:p>
            <a:pPr marL="514350" indent="-514350">
              <a:buFont typeface="+mj-lt"/>
              <a:buAutoNum type="arabicPeriod"/>
            </a:pPr>
            <a:r>
              <a:rPr lang="en-US" sz="2400" dirty="0" smtClean="0">
                <a:latin typeface="Times New Roman" pitchFamily="18" charset="0"/>
                <a:cs typeface="Times New Roman" pitchFamily="18" charset="0"/>
              </a:rPr>
              <a:t> Are schools multinational in Russia?</a:t>
            </a:r>
          </a:p>
          <a:p>
            <a:pPr marL="514350" indent="-514350">
              <a:buFont typeface="+mj-lt"/>
              <a:buAutoNum type="arabicPeriod"/>
            </a:pPr>
            <a:r>
              <a:rPr lang="en-US" sz="2400" dirty="0" smtClean="0">
                <a:latin typeface="Times New Roman" pitchFamily="18" charset="0"/>
                <a:cs typeface="Times New Roman" pitchFamily="18" charset="0"/>
              </a:rPr>
              <a:t> Why is sport paid much attention?</a:t>
            </a:r>
          </a:p>
          <a:p>
            <a:pPr marL="514350" indent="-514350">
              <a:buFont typeface="+mj-lt"/>
              <a:buAutoNum type="arabicPeriod"/>
            </a:pPr>
            <a:r>
              <a:rPr lang="en-US" sz="2400" dirty="0" smtClean="0">
                <a:latin typeface="Times New Roman" pitchFamily="18" charset="0"/>
                <a:cs typeface="Times New Roman" pitchFamily="18" charset="0"/>
              </a:rPr>
              <a:t> How many years do children go to in school in Russia?</a:t>
            </a:r>
          </a:p>
          <a:p>
            <a:pPr marL="514350" indent="-514350">
              <a:buFont typeface="+mj-lt"/>
              <a:buAutoNum type="arabicPeriod"/>
            </a:pPr>
            <a:r>
              <a:rPr lang="en-US" sz="2400" dirty="0" smtClean="0">
                <a:latin typeface="Times New Roman" pitchFamily="18" charset="0"/>
                <a:cs typeface="Times New Roman" pitchFamily="18" charset="0"/>
              </a:rPr>
              <a:t> What is the school education?</a:t>
            </a:r>
          </a:p>
          <a:p>
            <a:pPr marL="514350" indent="-514350">
              <a:buFont typeface="+mj-lt"/>
              <a:buAutoNum type="arabicPeriod"/>
            </a:pPr>
            <a:r>
              <a:rPr lang="en-US" sz="2400" dirty="0" smtClean="0">
                <a:latin typeface="Times New Roman" pitchFamily="18" charset="0"/>
                <a:cs typeface="Times New Roman" pitchFamily="18" charset="0"/>
              </a:rPr>
              <a:t> When the school year starts in Russia?</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4994" name="Picture 2" descr="http://svitppt.com.ua/images/41/40441/960/img18.jpg"/>
          <p:cNvPicPr>
            <a:picLocks noChangeAspect="1" noChangeArrowheads="1"/>
          </p:cNvPicPr>
          <p:nvPr/>
        </p:nvPicPr>
        <p:blipFill>
          <a:blip r:embed="rId3" cstate="print"/>
          <a:srcRect/>
          <a:stretch>
            <a:fillRect/>
          </a:stretch>
        </p:blipFill>
        <p:spPr bwMode="auto">
          <a:xfrm>
            <a:off x="539552" y="332656"/>
            <a:ext cx="8160907" cy="6120681"/>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251520" y="0"/>
            <a:ext cx="8892480" cy="2185214"/>
          </a:xfrm>
          <a:prstGeom prst="rect">
            <a:avLst/>
          </a:prstGeom>
          <a:noFill/>
        </p:spPr>
        <p:txBody>
          <a:bodyPr wrap="square" rtlCol="0">
            <a:spAutoFit/>
          </a:bodyPr>
          <a:lstStyle/>
          <a:p>
            <a:r>
              <a:rPr lang="en-US" sz="4800" b="1" dirty="0" smtClean="0">
                <a:solidFill>
                  <a:srgbClr val="FF0000"/>
                </a:solidFill>
                <a:latin typeface="Times New Roman" pitchFamily="18" charset="0"/>
                <a:cs typeface="Times New Roman" pitchFamily="18" charset="0"/>
              </a:rPr>
              <a:t>Education is the face of mind.</a:t>
            </a:r>
          </a:p>
          <a:p>
            <a:pPr algn="r"/>
            <a:r>
              <a:rPr lang="en-US" sz="4400" dirty="0" smtClean="0">
                <a:latin typeface="Times New Roman" pitchFamily="18" charset="0"/>
                <a:cs typeface="Times New Roman" pitchFamily="18" charset="0"/>
              </a:rPr>
              <a:t>                                                                                                                                            Kay-</a:t>
            </a:r>
            <a:r>
              <a:rPr lang="en-US" sz="4400" dirty="0" err="1" smtClean="0">
                <a:latin typeface="Times New Roman" pitchFamily="18" charset="0"/>
                <a:cs typeface="Times New Roman" pitchFamily="18" charset="0"/>
              </a:rPr>
              <a:t>Cavus</a:t>
            </a:r>
            <a:endParaRPr lang="ru-RU" sz="4400" dirty="0">
              <a:latin typeface="Times New Roman" pitchFamily="18" charset="0"/>
              <a:cs typeface="Times New Roman" pitchFamily="18" charset="0"/>
            </a:endParaRPr>
          </a:p>
        </p:txBody>
      </p:sp>
      <p:pic>
        <p:nvPicPr>
          <p:cNvPr id="80900" name="Picture 4" descr="http://7lafa.com/biofamous/kei-kavys_al-maali.jpg"/>
          <p:cNvPicPr>
            <a:picLocks noChangeAspect="1" noChangeArrowheads="1"/>
          </p:cNvPicPr>
          <p:nvPr/>
        </p:nvPicPr>
        <p:blipFill>
          <a:blip r:embed="rId3" cstate="print"/>
          <a:srcRect/>
          <a:stretch>
            <a:fillRect/>
          </a:stretch>
        </p:blipFill>
        <p:spPr bwMode="auto">
          <a:xfrm>
            <a:off x="0" y="1340768"/>
            <a:ext cx="6138342" cy="5517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0" y="188640"/>
            <a:ext cx="8820472" cy="1754326"/>
          </a:xfrm>
          <a:prstGeom prst="rect">
            <a:avLst/>
          </a:prstGeom>
          <a:noFill/>
        </p:spPr>
        <p:txBody>
          <a:bodyPr wrap="square" lIns="91440" tIns="45720" rIns="91440" bIns="45720">
            <a:spAutoFit/>
          </a:bodyPr>
          <a:lstStyle/>
          <a:p>
            <a:pPr algn="ctr"/>
            <a:r>
              <a:rPr lang="ru-RU"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Т</a:t>
            </a: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he history of education in </a:t>
            </a:r>
            <a:r>
              <a:rPr lang="en-US" sz="54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russia</a:t>
            </a:r>
            <a:endParaRPr lang="ru-RU" sz="5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71684" name="Picture 4" descr="http://zamanula.ru/pict/kultura-i-obra%E2%80%A6nadcatogo-veka0.jpg"/>
          <p:cNvPicPr>
            <a:picLocks noChangeAspect="1" noChangeArrowheads="1"/>
          </p:cNvPicPr>
          <p:nvPr/>
        </p:nvPicPr>
        <p:blipFill>
          <a:blip r:embed="rId3" cstate="print"/>
          <a:srcRect/>
          <a:stretch>
            <a:fillRect/>
          </a:stretch>
        </p:blipFill>
        <p:spPr bwMode="auto">
          <a:xfrm>
            <a:off x="467544" y="1988840"/>
            <a:ext cx="8208912" cy="4869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HP\Desktop\Новый точечный рисунок (19).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Прямоугольник 6"/>
          <p:cNvSpPr/>
          <p:nvPr/>
        </p:nvSpPr>
        <p:spPr>
          <a:xfrm>
            <a:off x="395536" y="260648"/>
            <a:ext cx="8208911" cy="923330"/>
          </a:xfrm>
          <a:prstGeom prst="rect">
            <a:avLst/>
          </a:prstGeom>
          <a:noFill/>
        </p:spPr>
        <p:txBody>
          <a:bodyPr wrap="square" lIns="91440" tIns="45720" rIns="91440" bIns="45720">
            <a:spAutoFit/>
          </a:bodyPr>
          <a:lstStyle/>
          <a:p>
            <a:pPr algn="ctr"/>
            <a:r>
              <a:rPr lang="ru-RU"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Т</a:t>
            </a: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he first school in </a:t>
            </a:r>
            <a:r>
              <a:rPr lang="en-US" sz="54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rus</a:t>
            </a:r>
            <a:endParaRPr lang="ru-RU" sz="5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10" name="TextBox 9"/>
          <p:cNvSpPr txBox="1"/>
          <p:nvPr/>
        </p:nvSpPr>
        <p:spPr>
          <a:xfrm>
            <a:off x="611560" y="1196752"/>
            <a:ext cx="8064896" cy="1815882"/>
          </a:xfrm>
          <a:prstGeom prst="rect">
            <a:avLst/>
          </a:prstGeom>
          <a:noFill/>
        </p:spPr>
        <p:txBody>
          <a:bodyPr wrap="square" rtlCol="0">
            <a:spAutoFit/>
          </a:bodyPr>
          <a:lstStyle/>
          <a:p>
            <a:r>
              <a:rPr lang="en-US" sz="2800" dirty="0" smtClean="0"/>
              <a:t>The first school in </a:t>
            </a:r>
            <a:r>
              <a:rPr lang="en-US" sz="2800" dirty="0" err="1" smtClean="0"/>
              <a:t>Rus</a:t>
            </a:r>
            <a:r>
              <a:rPr lang="en-US" sz="2800" dirty="0" smtClean="0"/>
              <a:t> was opened the 10th century by the order of Prince Vladimir. Schools were opened in monasteries and parish churches. Taught children of chiefs and priests.</a:t>
            </a:r>
            <a:endParaRPr lang="ru-RU" sz="2800" dirty="0">
              <a:latin typeface="Times New Roman" pitchFamily="18" charset="0"/>
              <a:cs typeface="Times New Roman" pitchFamily="18" charset="0"/>
            </a:endParaRPr>
          </a:p>
        </p:txBody>
      </p:sp>
      <p:pic>
        <p:nvPicPr>
          <p:cNvPr id="1026" name="Picture 2" descr="C:\Users\HP\Desktop\Новый точечный рисунок (7).bmp"/>
          <p:cNvPicPr>
            <a:picLocks noChangeAspect="1" noChangeArrowheads="1"/>
          </p:cNvPicPr>
          <p:nvPr/>
        </p:nvPicPr>
        <p:blipFill>
          <a:blip r:embed="rId3" cstate="print"/>
          <a:srcRect/>
          <a:stretch>
            <a:fillRect/>
          </a:stretch>
        </p:blipFill>
        <p:spPr bwMode="auto">
          <a:xfrm>
            <a:off x="467544" y="2924944"/>
            <a:ext cx="7776864" cy="3933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1733</TotalTime>
  <Words>1959</Words>
  <Application>Microsoft Office PowerPoint</Application>
  <PresentationFormat>Экран (4:3)</PresentationFormat>
  <Paragraphs>163</Paragraphs>
  <Slides>63</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63</vt:i4>
      </vt:variant>
    </vt:vector>
  </HeadingPairs>
  <TitlesOfParts>
    <vt:vector size="64"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HP</dc:creator>
  <cp:lastModifiedBy>HP</cp:lastModifiedBy>
  <cp:revision>257</cp:revision>
  <dcterms:created xsi:type="dcterms:W3CDTF">2016-11-02T19:28:16Z</dcterms:created>
  <dcterms:modified xsi:type="dcterms:W3CDTF">2016-11-17T19:45:49Z</dcterms:modified>
</cp:coreProperties>
</file>