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1" r:id="rId4"/>
    <p:sldId id="262" r:id="rId5"/>
    <p:sldId id="263" r:id="rId6"/>
    <p:sldId id="286" r:id="rId7"/>
    <p:sldId id="288" r:id="rId8"/>
    <p:sldId id="287" r:id="rId9"/>
    <p:sldId id="316" r:id="rId10"/>
    <p:sldId id="291" r:id="rId11"/>
    <p:sldId id="293" r:id="rId12"/>
    <p:sldId id="292" r:id="rId13"/>
    <p:sldId id="265" r:id="rId14"/>
    <p:sldId id="289" r:id="rId15"/>
    <p:sldId id="266" r:id="rId16"/>
    <p:sldId id="309" r:id="rId17"/>
    <p:sldId id="294" r:id="rId18"/>
    <p:sldId id="295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99" r:id="rId28"/>
    <p:sldId id="300" r:id="rId29"/>
    <p:sldId id="275" r:id="rId30"/>
    <p:sldId id="302" r:id="rId31"/>
    <p:sldId id="303" r:id="rId32"/>
    <p:sldId id="304" r:id="rId33"/>
    <p:sldId id="305" r:id="rId34"/>
    <p:sldId id="306" r:id="rId35"/>
    <p:sldId id="307" r:id="rId36"/>
    <p:sldId id="308" r:id="rId37"/>
    <p:sldId id="276" r:id="rId38"/>
    <p:sldId id="301" r:id="rId39"/>
    <p:sldId id="297" r:id="rId40"/>
    <p:sldId id="298" r:id="rId41"/>
    <p:sldId id="277" r:id="rId42"/>
    <p:sldId id="278" r:id="rId43"/>
    <p:sldId id="279" r:id="rId44"/>
    <p:sldId id="280" r:id="rId45"/>
    <p:sldId id="281" r:id="rId46"/>
    <p:sldId id="282" r:id="rId47"/>
    <p:sldId id="283" r:id="rId48"/>
    <p:sldId id="284" r:id="rId49"/>
    <p:sldId id="285" r:id="rId50"/>
    <p:sldId id="311" r:id="rId51"/>
    <p:sldId id="312" r:id="rId52"/>
    <p:sldId id="313" r:id="rId5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49" autoAdjust="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5F11D-B507-4ABF-A35D-D83944260449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DF19A-EC99-40FC-BCC9-E9E9D515B1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5F11D-B507-4ABF-A35D-D83944260449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DF19A-EC99-40FC-BCC9-E9E9D515B1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5F11D-B507-4ABF-A35D-D83944260449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DF19A-EC99-40FC-BCC9-E9E9D515B1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5F11D-B507-4ABF-A35D-D83944260449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DF19A-EC99-40FC-BCC9-E9E9D515B1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5F11D-B507-4ABF-A35D-D83944260449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DF19A-EC99-40FC-BCC9-E9E9D515B1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5F11D-B507-4ABF-A35D-D83944260449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DF19A-EC99-40FC-BCC9-E9E9D515B1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5F11D-B507-4ABF-A35D-D83944260449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DF19A-EC99-40FC-BCC9-E9E9D515B1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5F11D-B507-4ABF-A35D-D83944260449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DF19A-EC99-40FC-BCC9-E9E9D515B1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5F11D-B507-4ABF-A35D-D83944260449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DF19A-EC99-40FC-BCC9-E9E9D515B1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5F11D-B507-4ABF-A35D-D83944260449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DF19A-EC99-40FC-BCC9-E9E9D515B1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5F11D-B507-4ABF-A35D-D83944260449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DF19A-EC99-40FC-BCC9-E9E9D515B1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85F11D-B507-4ABF-A35D-D83944260449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FDF19A-EC99-40FC-BCC9-E9E9D515B1C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34894" t="53185" r="20887" b="28089"/>
          <a:stretch>
            <a:fillRect/>
          </a:stretch>
        </p:blipFill>
        <p:spPr bwMode="auto">
          <a:xfrm>
            <a:off x="395536" y="404664"/>
            <a:ext cx="8352928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908720"/>
            <a:ext cx="8229600" cy="452596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0000" dirty="0" smtClean="0"/>
              <a:t>А</a:t>
            </a:r>
            <a:endParaRPr lang="ru-RU" sz="40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bg1"/>
                </a:solidFill>
              </a:rPr>
              <a:t>Вірус  </a:t>
            </a:r>
            <a:r>
              <a:rPr lang="en-US" dirty="0" smtClean="0">
                <a:solidFill>
                  <a:schemeClr val="bg1"/>
                </a:solidFill>
              </a:rPr>
              <a:t>Creeper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Друге випробування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>
                <a:solidFill>
                  <a:srgbClr val="C00000"/>
                </a:solidFill>
              </a:rPr>
              <a:t>    </a:t>
            </a:r>
            <a:r>
              <a:rPr lang="uk-UA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  виявилися перед воротами в королівство. Ворота на замку. Замок не  простий, а з кодом.  Розшифрувати код до замка можна, якщо кожній букві слова “ВІРУС” поставити порядковий номер в українському алфавіті, знайти суму чисел, що вийшли, а потім поставити їх у зворотному порядку. </a:t>
            </a:r>
            <a:endParaRPr lang="ru-RU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Код до замка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b="1" dirty="0"/>
              <a:t>В – </a:t>
            </a:r>
            <a:r>
              <a:rPr lang="uk-UA" b="1" dirty="0" smtClean="0"/>
              <a:t>3</a:t>
            </a:r>
            <a:endParaRPr lang="ru-RU" b="1" dirty="0"/>
          </a:p>
          <a:p>
            <a:pPr>
              <a:buNone/>
            </a:pPr>
            <a:r>
              <a:rPr lang="uk-UA" b="1" dirty="0"/>
              <a:t>І – </a:t>
            </a:r>
            <a:r>
              <a:rPr lang="uk-UA" b="1" dirty="0" smtClean="0"/>
              <a:t>12</a:t>
            </a:r>
            <a:endParaRPr lang="ru-RU" b="1" dirty="0"/>
          </a:p>
          <a:p>
            <a:pPr>
              <a:buNone/>
            </a:pPr>
            <a:r>
              <a:rPr lang="uk-UA" b="1" dirty="0"/>
              <a:t>Р – 21</a:t>
            </a:r>
            <a:endParaRPr lang="ru-RU" b="1" dirty="0"/>
          </a:p>
          <a:p>
            <a:pPr>
              <a:buNone/>
            </a:pPr>
            <a:r>
              <a:rPr lang="uk-UA" b="1" dirty="0"/>
              <a:t>У – 24</a:t>
            </a:r>
            <a:endParaRPr lang="ru-RU" b="1" dirty="0"/>
          </a:p>
          <a:p>
            <a:pPr>
              <a:buNone/>
            </a:pPr>
            <a:r>
              <a:rPr lang="uk-UA" b="1" dirty="0"/>
              <a:t>С – </a:t>
            </a:r>
            <a:r>
              <a:rPr lang="uk-UA" b="1" dirty="0" smtClean="0"/>
              <a:t>22</a:t>
            </a:r>
            <a:endParaRPr lang="ru-RU" b="1" dirty="0"/>
          </a:p>
          <a:p>
            <a:pPr>
              <a:buNone/>
            </a:pPr>
            <a:endParaRPr lang="ru-RU" dirty="0">
              <a:solidFill>
                <a:schemeClr val="bg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0" y="3105834"/>
            <a:ext cx="4572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dirty="0" smtClean="0"/>
              <a:t>Наш код: 28</a:t>
            </a:r>
            <a:endParaRPr lang="ru-RU" sz="4800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2000" r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uk-UA" sz="57100" dirty="0" smtClean="0"/>
              <a:t>Б</a:t>
            </a:r>
            <a:endParaRPr lang="ru-RU" sz="571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dirty="0" err="1" smtClean="0">
                <a:solidFill>
                  <a:schemeClr val="bg1"/>
                </a:solidFill>
              </a:rPr>
              <a:t>Вірус</a:t>
            </a:r>
            <a:r>
              <a:rPr lang="ru-RU" sz="7200" dirty="0" smtClean="0">
                <a:solidFill>
                  <a:schemeClr val="bg1"/>
                </a:solidFill>
              </a:rPr>
              <a:t> </a:t>
            </a:r>
            <a:r>
              <a:rPr lang="ru-RU" sz="7200" b="1" dirty="0" err="1" smtClean="0">
                <a:solidFill>
                  <a:schemeClr val="bg1"/>
                </a:solidFill>
              </a:rPr>
              <a:t>Brain</a:t>
            </a:r>
            <a:endParaRPr lang="ru-RU" sz="7200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ЗАГАДКИ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>
              <a:buNone/>
            </a:pPr>
            <a:r>
              <a:rPr lang="ru-RU" dirty="0"/>
              <a:t>Я малюю </a:t>
            </a:r>
            <a:r>
              <a:rPr lang="ru-RU" dirty="0" err="1"/>
              <a:t>діаграми</a:t>
            </a:r>
            <a:r>
              <a:rPr lang="ru-RU" dirty="0"/>
              <a:t>, </a:t>
            </a:r>
          </a:p>
          <a:p>
            <a:pPr algn="r">
              <a:buNone/>
            </a:pPr>
            <a:r>
              <a:rPr lang="ru-RU" dirty="0"/>
              <a:t>Знаю </a:t>
            </a:r>
            <a:r>
              <a:rPr lang="ru-RU" dirty="0" err="1"/>
              <a:t>формули</a:t>
            </a:r>
            <a:r>
              <a:rPr lang="ru-RU" dirty="0"/>
              <a:t> </a:t>
            </a:r>
            <a:r>
              <a:rPr lang="ru-RU" dirty="0" err="1"/>
              <a:t>й</a:t>
            </a:r>
            <a:r>
              <a:rPr lang="ru-RU" dirty="0"/>
              <a:t> </a:t>
            </a:r>
            <a:r>
              <a:rPr lang="ru-RU" dirty="0" err="1"/>
              <a:t>доданки</a:t>
            </a:r>
            <a:r>
              <a:rPr lang="ru-RU" dirty="0"/>
              <a:t>.</a:t>
            </a:r>
          </a:p>
          <a:p>
            <a:pPr algn="r">
              <a:buNone/>
            </a:pPr>
            <a:r>
              <a:rPr lang="ru-RU" dirty="0" err="1"/>
              <a:t>Підрахую</a:t>
            </a:r>
            <a:r>
              <a:rPr lang="ru-RU" dirty="0"/>
              <a:t> як годиться – </a:t>
            </a:r>
          </a:p>
          <a:p>
            <a:pPr algn="r">
              <a:buNone/>
            </a:pPr>
            <a:r>
              <a:rPr lang="ru-RU" dirty="0" err="1"/>
              <a:t>Електронна</a:t>
            </a:r>
            <a:r>
              <a:rPr lang="ru-RU" dirty="0"/>
              <a:t>  я ……………… </a:t>
            </a:r>
            <a:endParaRPr lang="ru-RU" dirty="0" smtClean="0"/>
          </a:p>
          <a:p>
            <a:pPr algn="r">
              <a:buNone/>
            </a:pPr>
            <a:r>
              <a:rPr lang="ru-RU" dirty="0" smtClean="0"/>
              <a:t>(</a:t>
            </a:r>
            <a:r>
              <a:rPr lang="ru-RU" dirty="0" err="1"/>
              <a:t>таблиця</a:t>
            </a:r>
            <a:r>
              <a:rPr lang="ru-RU" dirty="0"/>
              <a:t>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endParaRPr lang="ru-RU" sz="1400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260648"/>
            <a:ext cx="79208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Мета:</a:t>
            </a:r>
            <a:endParaRPr lang="ru-RU" sz="96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1628800"/>
            <a:ext cx="8280920" cy="45391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>
              <a:lnSpc>
                <a:spcPct val="150000"/>
              </a:lnSpc>
              <a:buFont typeface="Wingdings" pitchFamily="2" charset="2"/>
              <a:buChar char="v"/>
            </a:pPr>
            <a:r>
              <a:rPr lang="uk-UA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повторити поняття </a:t>
            </a:r>
            <a: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cap="all" spc="0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комп’ютерний</a:t>
            </a:r>
            <a: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cap="all" spc="0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вірус</a:t>
            </a:r>
            <a: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uk-UA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ознайомитися з </a:t>
            </a:r>
            <a:r>
              <a:rPr lang="ru-RU" sz="2400" b="1" cap="all" spc="0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видами, </a:t>
            </a:r>
            <a:r>
              <a:rPr lang="ru-RU" sz="2400" b="1" cap="all" spc="0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засобами</a:t>
            </a:r>
            <a: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cap="all" spc="0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захисту</a:t>
            </a:r>
            <a: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cap="all" spc="0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вірусів</a:t>
            </a:r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Розвивати</a:t>
            </a:r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логічне</a:t>
            </a:r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cap="all" spc="0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мислення</a:t>
            </a:r>
            <a: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cap="all" spc="0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увагу</a:t>
            </a:r>
            <a: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cap="all" spc="0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уяву</a:t>
            </a:r>
            <a: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cap="all" spc="0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кмітливість</a:t>
            </a:r>
            <a: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cap="all" spc="0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мовлення</a:t>
            </a:r>
            <a: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пам’ять</a:t>
            </a:r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виховувати</a:t>
            </a:r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cap="all" spc="0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вміння</a:t>
            </a:r>
            <a: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cap="all" spc="0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співпрацювати</a:t>
            </a:r>
            <a: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cap="all" spc="0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Поважати</a:t>
            </a:r>
            <a: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думку </a:t>
            </a:r>
            <a:r>
              <a:rPr lang="ru-RU" sz="2400" b="1" cap="all" spc="0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інших</a:t>
            </a:r>
            <a: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cap="all" spc="0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виявляти</a:t>
            </a:r>
            <a: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cap="all" spc="0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ініціативу</a:t>
            </a:r>
            <a:r>
              <a:rPr lang="ru-RU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>
              <a:buNone/>
            </a:pPr>
            <a:r>
              <a:rPr lang="ru-RU" dirty="0"/>
              <a:t>Я пишу </a:t>
            </a:r>
            <a:r>
              <a:rPr lang="ru-RU" dirty="0" err="1"/>
              <a:t>листи</a:t>
            </a:r>
            <a:r>
              <a:rPr lang="ru-RU" dirty="0"/>
              <a:t> </a:t>
            </a:r>
            <a:r>
              <a:rPr lang="ru-RU" dirty="0" err="1"/>
              <a:t>і</a:t>
            </a:r>
            <a:r>
              <a:rPr lang="ru-RU" dirty="0"/>
              <a:t> </a:t>
            </a:r>
            <a:r>
              <a:rPr lang="ru-RU" dirty="0" err="1"/>
              <a:t>вірші</a:t>
            </a:r>
            <a:r>
              <a:rPr lang="ru-RU" dirty="0"/>
              <a:t>,</a:t>
            </a:r>
          </a:p>
          <a:p>
            <a:pPr algn="r">
              <a:buNone/>
            </a:pPr>
            <a:r>
              <a:rPr lang="ru-RU" dirty="0" err="1"/>
              <a:t>Мої</a:t>
            </a:r>
            <a:r>
              <a:rPr lang="ru-RU" dirty="0"/>
              <a:t> </a:t>
            </a:r>
            <a:r>
              <a:rPr lang="ru-RU" dirty="0" err="1"/>
              <a:t>тексти</a:t>
            </a:r>
            <a:r>
              <a:rPr lang="ru-RU" dirty="0"/>
              <a:t> </a:t>
            </a:r>
            <a:r>
              <a:rPr lang="ru-RU" dirty="0" err="1"/>
              <a:t>найгарніші</a:t>
            </a:r>
            <a:r>
              <a:rPr lang="ru-RU" dirty="0"/>
              <a:t>.</a:t>
            </a:r>
          </a:p>
          <a:p>
            <a:pPr algn="r">
              <a:buNone/>
            </a:pPr>
            <a:r>
              <a:rPr lang="ru-RU" dirty="0"/>
              <a:t>Хай </a:t>
            </a:r>
            <a:r>
              <a:rPr lang="ru-RU" dirty="0" err="1"/>
              <a:t>підтвердить</a:t>
            </a:r>
            <a:r>
              <a:rPr lang="ru-RU" dirty="0"/>
              <a:t> весь народ,</a:t>
            </a:r>
          </a:p>
          <a:p>
            <a:pPr algn="r">
              <a:buNone/>
            </a:pPr>
            <a:r>
              <a:rPr lang="ru-RU" dirty="0"/>
              <a:t>Як </a:t>
            </a:r>
            <a:r>
              <a:rPr lang="ru-RU" dirty="0" err="1"/>
              <a:t>усім</a:t>
            </a:r>
            <a:r>
              <a:rPr lang="ru-RU" dirty="0"/>
              <a:t> </a:t>
            </a:r>
            <a:r>
              <a:rPr lang="ru-RU" dirty="0" err="1"/>
              <a:t>потрібен</a:t>
            </a:r>
            <a:r>
              <a:rPr lang="ru-RU" dirty="0"/>
              <a:t> ………….. </a:t>
            </a:r>
            <a:endParaRPr lang="ru-RU" dirty="0" smtClean="0"/>
          </a:p>
          <a:p>
            <a:pPr algn="r">
              <a:buNone/>
            </a:pPr>
            <a:r>
              <a:rPr lang="ru-RU" dirty="0" smtClean="0"/>
              <a:t>(</a:t>
            </a:r>
            <a:r>
              <a:rPr lang="en-US" dirty="0"/>
              <a:t>Word</a:t>
            </a:r>
            <a:r>
              <a:rPr lang="ru-RU" dirty="0"/>
              <a:t>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>
              <a:buNone/>
            </a:pPr>
            <a:r>
              <a:rPr lang="ru-RU" dirty="0"/>
              <a:t>Коли треба </a:t>
            </a:r>
            <a:r>
              <a:rPr lang="ru-RU" dirty="0" err="1"/>
              <a:t>показати</a:t>
            </a:r>
            <a:endParaRPr lang="ru-RU" dirty="0"/>
          </a:p>
          <a:p>
            <a:pPr algn="r">
              <a:buNone/>
            </a:pPr>
            <a:r>
              <a:rPr lang="ru-RU" dirty="0" err="1"/>
              <a:t>Слайди</a:t>
            </a:r>
            <a:r>
              <a:rPr lang="ru-RU" dirty="0"/>
              <a:t> про </a:t>
            </a:r>
            <a:r>
              <a:rPr lang="ru-RU" dirty="0" err="1"/>
              <a:t>усі</a:t>
            </a:r>
            <a:r>
              <a:rPr lang="ru-RU" dirty="0"/>
              <a:t> </a:t>
            </a:r>
            <a:r>
              <a:rPr lang="ru-RU" dirty="0" err="1"/>
              <a:t>формати</a:t>
            </a:r>
            <a:r>
              <a:rPr lang="ru-RU" dirty="0"/>
              <a:t> –  </a:t>
            </a:r>
          </a:p>
          <a:p>
            <a:pPr algn="r">
              <a:buNone/>
            </a:pPr>
            <a:r>
              <a:rPr lang="ru-RU" dirty="0"/>
              <a:t>В </a:t>
            </a:r>
            <a:r>
              <a:rPr lang="ru-RU" dirty="0" err="1"/>
              <a:t>допомозі</a:t>
            </a:r>
            <a:r>
              <a:rPr lang="ru-RU" dirty="0"/>
              <a:t> не </a:t>
            </a:r>
            <a:r>
              <a:rPr lang="ru-RU" dirty="0" err="1"/>
              <a:t>відмовить</a:t>
            </a:r>
            <a:endParaRPr lang="ru-RU" dirty="0"/>
          </a:p>
          <a:p>
            <a:pPr algn="r">
              <a:buNone/>
            </a:pPr>
            <a:r>
              <a:rPr lang="ru-RU" dirty="0"/>
              <a:t>Вам </a:t>
            </a:r>
            <a:r>
              <a:rPr lang="ru-RU" dirty="0" err="1"/>
              <a:t>ніколи</a:t>
            </a:r>
            <a:r>
              <a:rPr lang="ru-RU" dirty="0"/>
              <a:t> …………… </a:t>
            </a:r>
            <a:endParaRPr lang="ru-RU" dirty="0" smtClean="0"/>
          </a:p>
          <a:p>
            <a:pPr algn="r">
              <a:buNone/>
            </a:pPr>
            <a:r>
              <a:rPr lang="ru-RU" dirty="0" smtClean="0"/>
              <a:t>(</a:t>
            </a:r>
            <a:r>
              <a:rPr lang="en-US" dirty="0"/>
              <a:t>Power Point</a:t>
            </a:r>
            <a:r>
              <a:rPr lang="ru-RU" dirty="0"/>
              <a:t>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>
              <a:buNone/>
            </a:pPr>
            <a:r>
              <a:rPr lang="ru-RU" dirty="0"/>
              <a:t>А, Б, В, Г, Д </a:t>
            </a:r>
            <a:r>
              <a:rPr lang="ru-RU" dirty="0" err="1"/>
              <a:t>і</a:t>
            </a:r>
            <a:r>
              <a:rPr lang="ru-RU" dirty="0"/>
              <a:t> кома –</a:t>
            </a:r>
          </a:p>
          <a:p>
            <a:pPr algn="r">
              <a:buNone/>
            </a:pPr>
            <a:r>
              <a:rPr lang="ru-RU" dirty="0" err="1"/>
              <a:t>Всім</a:t>
            </a:r>
            <a:r>
              <a:rPr lang="ru-RU" dirty="0"/>
              <a:t> </a:t>
            </a:r>
            <a:r>
              <a:rPr lang="ru-RU" dirty="0" err="1"/>
              <a:t>мабуть</a:t>
            </a:r>
            <a:r>
              <a:rPr lang="ru-RU" dirty="0"/>
              <a:t> уже </a:t>
            </a:r>
            <a:r>
              <a:rPr lang="ru-RU" dirty="0" err="1"/>
              <a:t>відома</a:t>
            </a:r>
            <a:endParaRPr lang="ru-RU" dirty="0"/>
          </a:p>
          <a:p>
            <a:pPr algn="r">
              <a:buNone/>
            </a:pPr>
            <a:r>
              <a:rPr lang="ru-RU" dirty="0" err="1"/>
              <a:t>Така</a:t>
            </a:r>
            <a:r>
              <a:rPr lang="ru-RU" dirty="0"/>
              <a:t> </a:t>
            </a:r>
            <a:r>
              <a:rPr lang="ru-RU" dirty="0" err="1"/>
              <a:t>клавішна</a:t>
            </a:r>
            <a:r>
              <a:rPr lang="ru-RU" dirty="0"/>
              <a:t> структура.</a:t>
            </a:r>
          </a:p>
          <a:p>
            <a:pPr algn="r">
              <a:buNone/>
            </a:pPr>
            <a:r>
              <a:rPr lang="ru-RU" dirty="0" err="1"/>
              <a:t>Звісно</a:t>
            </a:r>
            <a:r>
              <a:rPr lang="ru-RU" dirty="0"/>
              <a:t> ж, </a:t>
            </a:r>
            <a:r>
              <a:rPr lang="ru-RU" dirty="0" err="1"/>
              <a:t>це</a:t>
            </a:r>
            <a:r>
              <a:rPr lang="ru-RU" dirty="0"/>
              <a:t> …………… </a:t>
            </a:r>
            <a:endParaRPr lang="ru-RU" dirty="0" smtClean="0"/>
          </a:p>
          <a:p>
            <a:pPr algn="r">
              <a:buNone/>
            </a:pPr>
            <a:r>
              <a:rPr lang="ru-RU" dirty="0" smtClean="0"/>
              <a:t>(</a:t>
            </a:r>
            <a:r>
              <a:rPr lang="ru-RU" dirty="0" err="1"/>
              <a:t>клавіатура</a:t>
            </a:r>
            <a:r>
              <a:rPr lang="ru-RU" dirty="0"/>
              <a:t>)</a:t>
            </a:r>
          </a:p>
          <a:p>
            <a:pPr algn="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>
              <a:buNone/>
            </a:pPr>
            <a:r>
              <a:rPr lang="ru-RU" dirty="0"/>
              <a:t>Я </a:t>
            </a:r>
            <a:r>
              <a:rPr lang="ru-RU" dirty="0" err="1"/>
              <a:t>показую</a:t>
            </a:r>
            <a:r>
              <a:rPr lang="ru-RU" dirty="0"/>
              <a:t> </a:t>
            </a:r>
            <a:r>
              <a:rPr lang="ru-RU" dirty="0" err="1"/>
              <a:t>об’єкти</a:t>
            </a:r>
            <a:r>
              <a:rPr lang="ru-RU" dirty="0"/>
              <a:t>,</a:t>
            </a:r>
          </a:p>
          <a:p>
            <a:pPr algn="r">
              <a:buNone/>
            </a:pPr>
            <a:r>
              <a:rPr lang="ru-RU" dirty="0"/>
              <a:t>Фото-, </a:t>
            </a:r>
            <a:r>
              <a:rPr lang="ru-RU" dirty="0" err="1"/>
              <a:t>відеопроекти</a:t>
            </a:r>
            <a:r>
              <a:rPr lang="ru-RU" dirty="0"/>
              <a:t>.</a:t>
            </a:r>
          </a:p>
          <a:p>
            <a:pPr algn="r">
              <a:buNone/>
            </a:pPr>
            <a:r>
              <a:rPr lang="ru-RU" dirty="0"/>
              <a:t>Я не </a:t>
            </a:r>
            <a:r>
              <a:rPr lang="ru-RU" dirty="0" err="1"/>
              <a:t>плеєр</a:t>
            </a:r>
            <a:r>
              <a:rPr lang="ru-RU" dirty="0"/>
              <a:t>, </a:t>
            </a:r>
            <a:r>
              <a:rPr lang="ru-RU" dirty="0" err="1"/>
              <a:t>не</a:t>
            </a:r>
            <a:r>
              <a:rPr lang="ru-RU" dirty="0"/>
              <a:t> мотор,</a:t>
            </a:r>
          </a:p>
          <a:p>
            <a:pPr algn="r">
              <a:buNone/>
            </a:pPr>
            <a:r>
              <a:rPr lang="ru-RU" dirty="0"/>
              <a:t>А </a:t>
            </a:r>
            <a:r>
              <a:rPr lang="ru-RU" dirty="0" err="1"/>
              <a:t>звичайний</a:t>
            </a:r>
            <a:r>
              <a:rPr lang="ru-RU" dirty="0"/>
              <a:t> - …………… </a:t>
            </a:r>
            <a:endParaRPr lang="en-US" dirty="0" smtClean="0"/>
          </a:p>
          <a:p>
            <a:pPr algn="r">
              <a:buNone/>
            </a:pPr>
            <a:r>
              <a:rPr lang="ru-RU" dirty="0" smtClean="0"/>
              <a:t>(</a:t>
            </a:r>
            <a:r>
              <a:rPr lang="ru-RU" dirty="0" err="1"/>
              <a:t>монітор</a:t>
            </a:r>
            <a:r>
              <a:rPr lang="ru-RU" dirty="0"/>
              <a:t>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>
              <a:buNone/>
            </a:pPr>
            <a:r>
              <a:rPr lang="ru-RU" dirty="0" err="1"/>
              <a:t>Якщо</a:t>
            </a:r>
            <a:r>
              <a:rPr lang="ru-RU" dirty="0"/>
              <a:t> </a:t>
            </a:r>
            <a:r>
              <a:rPr lang="ru-RU" dirty="0" err="1"/>
              <a:t>є</a:t>
            </a:r>
            <a:r>
              <a:rPr lang="ru-RU" dirty="0"/>
              <a:t> складна робота,</a:t>
            </a:r>
          </a:p>
          <a:p>
            <a:pPr algn="r">
              <a:buNone/>
            </a:pPr>
            <a:r>
              <a:rPr lang="ru-RU" dirty="0" err="1"/>
              <a:t>Мусить</a:t>
            </a:r>
            <a:r>
              <a:rPr lang="ru-RU" dirty="0"/>
              <a:t> бути </a:t>
            </a:r>
            <a:r>
              <a:rPr lang="ru-RU" dirty="0" err="1"/>
              <a:t>лиш</a:t>
            </a:r>
            <a:r>
              <a:rPr lang="ru-RU" dirty="0"/>
              <a:t> </a:t>
            </a:r>
            <a:r>
              <a:rPr lang="ru-RU" dirty="0" smtClean="0"/>
              <a:t>охота,</a:t>
            </a:r>
          </a:p>
          <a:p>
            <a:pPr algn="r">
              <a:buNone/>
            </a:pPr>
            <a:r>
              <a:rPr lang="ru-RU" dirty="0" err="1" smtClean="0"/>
              <a:t>Бо</a:t>
            </a:r>
            <a:r>
              <a:rPr lang="ru-RU" dirty="0" smtClean="0"/>
              <a:t> </a:t>
            </a:r>
            <a:r>
              <a:rPr lang="ru-RU" dirty="0" err="1" smtClean="0"/>
              <a:t>зі</a:t>
            </a:r>
            <a:r>
              <a:rPr lang="ru-RU" dirty="0" smtClean="0"/>
              <a:t> мною буде толк,</a:t>
            </a:r>
          </a:p>
          <a:p>
            <a:pPr algn="r">
              <a:buNone/>
            </a:pPr>
            <a:r>
              <a:rPr lang="ru-RU" dirty="0" err="1" smtClean="0"/>
              <a:t>Адже</a:t>
            </a:r>
            <a:r>
              <a:rPr lang="ru-RU" dirty="0" smtClean="0"/>
              <a:t> </a:t>
            </a:r>
            <a:r>
              <a:rPr lang="ru-RU" dirty="0"/>
              <a:t>я – </a:t>
            </a:r>
            <a:r>
              <a:rPr lang="ru-RU" dirty="0" err="1"/>
              <a:t>системний</a:t>
            </a:r>
            <a:r>
              <a:rPr lang="ru-RU" dirty="0"/>
              <a:t> …………. </a:t>
            </a:r>
            <a:endParaRPr lang="en-US" dirty="0" smtClean="0"/>
          </a:p>
          <a:p>
            <a:pPr algn="r">
              <a:buNone/>
            </a:pPr>
            <a:r>
              <a:rPr lang="ru-RU" dirty="0" smtClean="0"/>
              <a:t>(</a:t>
            </a:r>
            <a:r>
              <a:rPr lang="ru-RU" dirty="0"/>
              <a:t>блок)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>
              <a:buNone/>
            </a:pPr>
            <a:r>
              <a:rPr lang="ru-RU" dirty="0"/>
              <a:t>Я </a:t>
            </a:r>
            <a:r>
              <a:rPr lang="ru-RU" dirty="0" err="1"/>
              <a:t>магнітний</a:t>
            </a:r>
            <a:r>
              <a:rPr lang="ru-RU" dirty="0"/>
              <a:t> бутерброд,</a:t>
            </a:r>
          </a:p>
          <a:p>
            <a:pPr algn="r">
              <a:buNone/>
            </a:pPr>
            <a:r>
              <a:rPr lang="ru-RU" dirty="0"/>
              <a:t>Та мене не </a:t>
            </a:r>
            <a:r>
              <a:rPr lang="ru-RU" dirty="0" err="1"/>
              <a:t>з’їсть</a:t>
            </a:r>
            <a:r>
              <a:rPr lang="ru-RU" dirty="0"/>
              <a:t> ваш рот.</a:t>
            </a:r>
          </a:p>
          <a:p>
            <a:pPr algn="r">
              <a:buNone/>
            </a:pPr>
            <a:r>
              <a:rPr lang="ru-RU" dirty="0" err="1"/>
              <a:t>Файли</a:t>
            </a:r>
            <a:r>
              <a:rPr lang="ru-RU" dirty="0"/>
              <a:t> </a:t>
            </a:r>
            <a:r>
              <a:rPr lang="ru-RU" dirty="0" err="1"/>
              <a:t>й</a:t>
            </a:r>
            <a:r>
              <a:rPr lang="ru-RU" dirty="0"/>
              <a:t> папки – </a:t>
            </a:r>
            <a:r>
              <a:rPr lang="ru-RU" dirty="0" err="1"/>
              <a:t>це</a:t>
            </a:r>
            <a:r>
              <a:rPr lang="ru-RU" dirty="0"/>
              <a:t> </a:t>
            </a:r>
            <a:r>
              <a:rPr lang="ru-RU" dirty="0" err="1"/>
              <a:t>дієта</a:t>
            </a:r>
            <a:endParaRPr lang="ru-RU" dirty="0"/>
          </a:p>
          <a:p>
            <a:pPr algn="r">
              <a:buNone/>
            </a:pPr>
            <a:r>
              <a:rPr lang="ru-RU" dirty="0"/>
              <a:t>Для </a:t>
            </a:r>
            <a:r>
              <a:rPr lang="ru-RU" dirty="0" err="1"/>
              <a:t>магнітної</a:t>
            </a:r>
            <a:r>
              <a:rPr lang="ru-RU" dirty="0"/>
              <a:t> ………….. </a:t>
            </a:r>
            <a:endParaRPr lang="en-US" dirty="0" smtClean="0"/>
          </a:p>
          <a:p>
            <a:pPr algn="r">
              <a:buNone/>
            </a:pPr>
            <a:r>
              <a:rPr lang="ru-RU" dirty="0" smtClean="0"/>
              <a:t>(</a:t>
            </a:r>
            <a:r>
              <a:rPr lang="ru-RU" dirty="0" err="1"/>
              <a:t>дискети</a:t>
            </a:r>
            <a:r>
              <a:rPr lang="ru-RU" dirty="0"/>
              <a:t>)</a:t>
            </a:r>
          </a:p>
          <a:p>
            <a:pPr algn="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/>
          <a:lstStyle/>
          <a:p>
            <a:pPr algn="r">
              <a:buNone/>
            </a:pPr>
            <a:r>
              <a:rPr lang="ru-RU" dirty="0"/>
              <a:t>Я не </a:t>
            </a:r>
            <a:r>
              <a:rPr lang="ru-RU" dirty="0" err="1"/>
              <a:t>нишпорю</a:t>
            </a:r>
            <a:r>
              <a:rPr lang="ru-RU" dirty="0"/>
              <a:t> в </a:t>
            </a:r>
            <a:r>
              <a:rPr lang="ru-RU" dirty="0" err="1"/>
              <a:t>коморах</a:t>
            </a:r>
            <a:r>
              <a:rPr lang="ru-RU" dirty="0"/>
              <a:t>,</a:t>
            </a:r>
          </a:p>
          <a:p>
            <a:pPr algn="r">
              <a:buNone/>
            </a:pPr>
            <a:r>
              <a:rPr lang="ru-RU" dirty="0"/>
              <a:t>Не </a:t>
            </a:r>
            <a:r>
              <a:rPr lang="ru-RU" dirty="0" err="1"/>
              <a:t>ховаюся</a:t>
            </a:r>
            <a:r>
              <a:rPr lang="ru-RU" dirty="0"/>
              <a:t> по норах.</a:t>
            </a:r>
          </a:p>
          <a:p>
            <a:pPr algn="r">
              <a:buNone/>
            </a:pPr>
            <a:r>
              <a:rPr lang="ru-RU" dirty="0" err="1"/>
              <a:t>Ковзаю</a:t>
            </a:r>
            <a:r>
              <a:rPr lang="ru-RU" dirty="0"/>
              <a:t> по столу </a:t>
            </a:r>
            <a:r>
              <a:rPr lang="ru-RU" dirty="0" err="1"/>
              <a:t>трішки</a:t>
            </a:r>
            <a:r>
              <a:rPr lang="ru-RU" dirty="0"/>
              <a:t>,</a:t>
            </a:r>
          </a:p>
          <a:p>
            <a:pPr algn="r">
              <a:buNone/>
            </a:pPr>
            <a:r>
              <a:rPr lang="ru-RU" dirty="0" err="1"/>
              <a:t>Бо</a:t>
            </a:r>
            <a:r>
              <a:rPr lang="ru-RU" dirty="0"/>
              <a:t> </a:t>
            </a:r>
            <a:r>
              <a:rPr lang="ru-RU" dirty="0" err="1"/>
              <a:t>комп’ютерна</a:t>
            </a:r>
            <a:r>
              <a:rPr lang="ru-RU" dirty="0"/>
              <a:t> я </a:t>
            </a:r>
            <a:r>
              <a:rPr lang="ru-RU" dirty="0" smtClean="0"/>
              <a:t>…………..</a:t>
            </a:r>
            <a:endParaRPr lang="en-US" dirty="0" smtClean="0"/>
          </a:p>
          <a:p>
            <a:pPr algn="r">
              <a:buNone/>
            </a:pPr>
            <a:r>
              <a:rPr lang="ru-RU" dirty="0" smtClean="0"/>
              <a:t> </a:t>
            </a:r>
            <a:r>
              <a:rPr lang="ru-RU" dirty="0"/>
              <a:t>(мишка)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uk-UA" sz="40000" dirty="0" smtClean="0"/>
              <a:t>Р</a:t>
            </a:r>
            <a:endParaRPr lang="ru-RU" sz="400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>
            <a:normAutofit/>
          </a:bodyPr>
          <a:lstStyle/>
          <a:p>
            <a:r>
              <a:rPr lang="uk-UA" dirty="0" smtClean="0"/>
              <a:t>Вірус </a:t>
            </a:r>
            <a:br>
              <a:rPr lang="uk-UA" dirty="0" smtClean="0"/>
            </a:br>
            <a:r>
              <a:rPr lang="uk-UA" b="1" dirty="0" smtClean="0"/>
              <a:t>Черв'як Моріса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7000"/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Прислів</a:t>
            </a:r>
            <a:r>
              <a:rPr lang="en-US" sz="6000" dirty="0" smtClean="0">
                <a:solidFill>
                  <a:srgbClr val="FF0000"/>
                </a:solidFill>
              </a:rPr>
              <a:t>’</a:t>
            </a:r>
            <a:r>
              <a:rPr lang="uk-UA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</a:t>
            </a:r>
            <a:endParaRPr lang="ru-RU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400" dirty="0" smtClean="0">
                <a:solidFill>
                  <a:schemeClr val="bg1"/>
                </a:solidFill>
              </a:rPr>
              <a:t>  </a:t>
            </a:r>
            <a:r>
              <a:rPr lang="uk-UA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Потрібно </a:t>
            </a:r>
            <a:r>
              <a:rPr lang="uk-UA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прислів'я з царства Інформатики, написані на комп'ютерний лад, перекласти зрозумілою і знайомою мовою.</a:t>
            </a:r>
            <a:endParaRPr lang="ru-RU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50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/>
          <a:lstStyle/>
          <a:p>
            <a:pPr>
              <a:buNone/>
            </a:pPr>
            <a:r>
              <a:rPr lang="uk-UA" b="1" dirty="0" smtClean="0">
                <a:solidFill>
                  <a:srgbClr val="002060"/>
                </a:solidFill>
              </a:rPr>
              <a:t>    </a:t>
            </a:r>
            <a:r>
              <a:rPr lang="uk-UA" b="1" dirty="0" smtClean="0">
                <a:solidFill>
                  <a:srgbClr val="C00000"/>
                </a:solidFill>
              </a:rPr>
              <a:t>Комп’ютерний </a:t>
            </a:r>
            <a:r>
              <a:rPr lang="uk-UA" b="1" dirty="0">
                <a:solidFill>
                  <a:srgbClr val="C00000"/>
                </a:solidFill>
              </a:rPr>
              <a:t>вірус</a:t>
            </a:r>
            <a:r>
              <a:rPr lang="uk-UA" dirty="0">
                <a:solidFill>
                  <a:srgbClr val="C00000"/>
                </a:solidFill>
              </a:rPr>
              <a:t> </a:t>
            </a:r>
            <a:r>
              <a:rPr lang="uk-UA" dirty="0">
                <a:solidFill>
                  <a:srgbClr val="FFFF00"/>
                </a:solidFill>
              </a:rPr>
              <a:t>– це програма, яка виконує несанкціоновані дії, як правило, має руйнівну дію,  а також здатна до </a:t>
            </a:r>
            <a:r>
              <a:rPr lang="uk-UA" dirty="0" err="1">
                <a:solidFill>
                  <a:srgbClr val="FFFF00"/>
                </a:solidFill>
              </a:rPr>
              <a:t>саморозмноження</a:t>
            </a:r>
            <a:r>
              <a:rPr lang="uk-UA" dirty="0">
                <a:solidFill>
                  <a:srgbClr val="FFFF00"/>
                </a:solidFill>
              </a:rPr>
              <a:t> з подальшим додаванням своїх копій до файлів, системних частин комп'ютера, і також на інші комп'ютери, об'єднані в мережу.</a:t>
            </a:r>
            <a:endParaRPr lang="ru-RU" dirty="0">
              <a:solidFill>
                <a:srgbClr val="FFFF00"/>
              </a:solidFill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39752" y="404664"/>
            <a:ext cx="47011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Що таке вірус?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122" name="Picture 2" descr="C:\Users\Юля\Desktop\віруси\7795912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4581128"/>
            <a:ext cx="2438400" cy="1933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 algn="ctr">
              <a:buNone/>
            </a:pPr>
            <a:r>
              <a:rPr lang="uk-UA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Краще Корвет на столі, чим </a:t>
            </a:r>
            <a:r>
              <a:rPr lang="uk-UA" sz="44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Pentium</a:t>
            </a:r>
            <a:r>
              <a:rPr lang="uk-UA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уві сні.</a:t>
            </a:r>
          </a:p>
          <a:p>
            <a:pPr marL="514350" indent="-514350" algn="ctr">
              <a:buNone/>
            </a:pPr>
            <a:r>
              <a:rPr lang="uk-UA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4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uk-UA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Краще синиця в руках, ніж журавель в небі.</a:t>
            </a:r>
            <a:endParaRPr lang="ru-RU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uk-UA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Кожна нова програма - це добре забута стара.</a:t>
            </a:r>
          </a:p>
          <a:p>
            <a:pPr algn="ctr">
              <a:buNone/>
            </a:pPr>
            <a:endParaRPr lang="uk-UA" sz="4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uk-UA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Усе нове – давно забуте старе. </a:t>
            </a:r>
            <a:endParaRPr lang="ru-RU" sz="44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uk-UA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uk-UA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комп'ютерах зустрічають, по програмах проводжають. </a:t>
            </a:r>
          </a:p>
          <a:p>
            <a:pPr>
              <a:buNone/>
            </a:pPr>
            <a:endParaRPr lang="uk-UA" sz="44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uk-UA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Зустрічають по одягу, а проводжають по розуму.</a:t>
            </a:r>
            <a:endParaRPr lang="ru-RU" sz="44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uk-UA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uk-UA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Алгоритмам вчитися - завжди згодиться. </a:t>
            </a:r>
          </a:p>
          <a:p>
            <a:pPr algn="ctr">
              <a:buNone/>
            </a:pPr>
            <a:endParaRPr lang="uk-UA" sz="44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uk-UA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Потрібно вчиться – завжди згодиться!</a:t>
            </a:r>
            <a:endParaRPr lang="ru-RU" sz="44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uk-UA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дорога програма, дорогий алгоритм. </a:t>
            </a:r>
          </a:p>
          <a:p>
            <a:pPr algn="ctr">
              <a:buNone/>
            </a:pPr>
            <a:endParaRPr lang="uk-UA" sz="44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uk-UA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дарунок дорогий, а дорога любов.</a:t>
            </a:r>
            <a:endParaRPr lang="ru-RU" sz="44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uk-UA" sz="40000" dirty="0" smtClean="0"/>
              <a:t>У</a:t>
            </a:r>
            <a:endParaRPr lang="ru-RU" sz="40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/>
          </a:bodyPr>
          <a:lstStyle/>
          <a:p>
            <a:r>
              <a:rPr lang="uk-UA" sz="5300" dirty="0" smtClean="0">
                <a:solidFill>
                  <a:schemeClr val="bg1"/>
                </a:solidFill>
              </a:rPr>
              <a:t>Вірус </a:t>
            </a:r>
            <a:r>
              <a:rPr lang="uk-UA" dirty="0" smtClean="0">
                <a:solidFill>
                  <a:schemeClr val="bg1"/>
                </a:solidFill>
              </a:rPr>
              <a:t/>
            </a:r>
            <a:br>
              <a:rPr lang="uk-UA" dirty="0" smtClean="0">
                <a:solidFill>
                  <a:schemeClr val="bg1"/>
                </a:solidFill>
              </a:rPr>
            </a:br>
            <a:r>
              <a:rPr lang="en-US" b="1" dirty="0" smtClean="0">
                <a:solidFill>
                  <a:schemeClr val="bg1"/>
                </a:solidFill>
              </a:rPr>
              <a:t>I LOVE YOU («</a:t>
            </a:r>
            <a:r>
              <a:rPr lang="ru-RU" b="1" dirty="0" smtClean="0">
                <a:solidFill>
                  <a:schemeClr val="bg1"/>
                </a:solidFill>
              </a:rPr>
              <a:t>Лист </a:t>
            </a:r>
            <a:r>
              <a:rPr lang="ru-RU" b="1" dirty="0" err="1" smtClean="0">
                <a:solidFill>
                  <a:schemeClr val="bg1"/>
                </a:solidFill>
              </a:rPr>
              <a:t>щастя</a:t>
            </a:r>
            <a:r>
              <a:rPr lang="en-US" b="1" dirty="0" smtClean="0">
                <a:solidFill>
                  <a:schemeClr val="bg1"/>
                </a:solidFill>
              </a:rPr>
              <a:t>»)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2000" r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Музикалка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None/>
            </a:pPr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</a:t>
            </a:r>
            <a:r>
              <a:rPr lang="ru-RU" sz="5400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Назвати</a:t>
            </a:r>
            <a:r>
              <a:rPr lang="ru-RU" sz="54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слова </a:t>
            </a:r>
            <a:r>
              <a:rPr lang="ru-RU" sz="5400" b="1" spc="50" dirty="0" err="1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</a:t>
            </a:r>
            <a:r>
              <a:rPr lang="ru-RU" sz="5400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spc="50" dirty="0" err="1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інформатики</a:t>
            </a:r>
            <a:r>
              <a:rPr lang="ru-RU" sz="5400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</a:t>
            </a:r>
            <a:r>
              <a:rPr lang="ru-RU" sz="5400" b="1" spc="50" dirty="0" err="1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які</a:t>
            </a:r>
            <a:r>
              <a:rPr lang="ru-RU" sz="5400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spc="50" dirty="0" err="1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містять</a:t>
            </a:r>
            <a:r>
              <a:rPr lang="ru-RU" sz="5400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spc="50" dirty="0" err="1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ноти</a:t>
            </a:r>
            <a:r>
              <a:rPr lang="ru-RU" sz="5400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</a:t>
            </a:r>
            <a:endParaRPr lang="en-US" sz="5400" b="1" spc="50" dirty="0" smtClean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buNone/>
            </a:pPr>
            <a:r>
              <a:rPr lang="ru-RU" sz="54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</a:t>
            </a:r>
            <a:r>
              <a:rPr lang="ru-RU" sz="5400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ре, </a:t>
            </a:r>
            <a:r>
              <a:rPr lang="ru-RU" sz="5400" b="1" spc="50" dirty="0" err="1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мі</a:t>
            </a:r>
            <a:r>
              <a:rPr lang="ru-RU" sz="5400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фа, соль, ля, </a:t>
            </a:r>
            <a:r>
              <a:rPr lang="ru-RU" sz="5400" b="1" spc="50" dirty="0" err="1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сі</a:t>
            </a:r>
            <a:r>
              <a:rPr lang="ru-RU" sz="5400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</a:t>
            </a: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Слова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00600"/>
          </a:xfrm>
        </p:spPr>
        <p:txBody>
          <a:bodyPr>
            <a:normAutofit fontScale="85000" lnSpcReduction="20000"/>
          </a:bodyPr>
          <a:lstStyle/>
          <a:p>
            <a:r>
              <a:rPr lang="ru-RU" sz="3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- документ, </a:t>
            </a:r>
            <a:r>
              <a:rPr lang="ru-RU" sz="3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доріжка</a:t>
            </a:r>
            <a:r>
              <a:rPr lang="ru-RU" sz="3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доповнення</a:t>
            </a:r>
            <a:r>
              <a:rPr lang="ru-RU" sz="3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доступ, домен</a:t>
            </a:r>
          </a:p>
          <a:p>
            <a:r>
              <a:rPr lang="ru-RU" sz="3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 – дерево, </a:t>
            </a:r>
            <a:r>
              <a:rPr lang="ru-RU" sz="3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регістр</a:t>
            </a:r>
            <a:r>
              <a:rPr lang="ru-RU" sz="3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перетворення</a:t>
            </a:r>
            <a:r>
              <a:rPr lang="ru-RU" sz="3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переміщення</a:t>
            </a:r>
            <a:r>
              <a:rPr lang="ru-RU" sz="3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переповнення</a:t>
            </a:r>
            <a:r>
              <a:rPr lang="ru-RU" sz="3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адресація</a:t>
            </a:r>
            <a:r>
              <a:rPr lang="ru-RU" sz="3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ресурси</a:t>
            </a:r>
            <a:r>
              <a:rPr lang="ru-RU" sz="3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ретрансляція</a:t>
            </a:r>
            <a:endParaRPr lang="ru-RU" sz="3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</a:t>
            </a:r>
            <a:r>
              <a:rPr lang="ru-RU" sz="3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3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мікропроцесор</a:t>
            </a:r>
            <a:r>
              <a:rPr lang="ru-RU" sz="3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алгоритмізація</a:t>
            </a:r>
            <a:r>
              <a:rPr lang="ru-RU" sz="3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програміст</a:t>
            </a:r>
            <a:endParaRPr lang="ru-RU" sz="3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 - </a:t>
            </a:r>
            <a:r>
              <a:rPr lang="ru-RU" sz="3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алфавіт</a:t>
            </a:r>
            <a:r>
              <a:rPr lang="ru-RU" sz="3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файл</a:t>
            </a:r>
          </a:p>
          <a:p>
            <a:r>
              <a:rPr lang="ru-RU" sz="3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Соль – консоль</a:t>
            </a:r>
          </a:p>
          <a:p>
            <a:r>
              <a:rPr lang="ru-RU" sz="3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Ля - </a:t>
            </a:r>
            <a:r>
              <a:rPr lang="ru-RU" sz="3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компілятор</a:t>
            </a:r>
            <a:r>
              <a:rPr lang="ru-RU" sz="3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ретрансляція</a:t>
            </a:r>
            <a:r>
              <a:rPr lang="ru-RU" sz="3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маніпуляція</a:t>
            </a:r>
            <a:r>
              <a:rPr lang="ru-RU" sz="3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мікрокалькулятор</a:t>
            </a:r>
            <a:r>
              <a:rPr lang="ru-RU" sz="3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модуляція</a:t>
            </a:r>
            <a:endParaRPr lang="ru-RU" sz="3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Сі</a:t>
            </a:r>
            <a:r>
              <a:rPr lang="ru-RU" sz="3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3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інверсія</a:t>
            </a:r>
            <a:r>
              <a:rPr lang="ru-RU" sz="3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дисперсія</a:t>
            </a:r>
            <a:endParaRPr lang="ru-RU" sz="3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0" r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uk-UA" sz="40000" dirty="0" smtClean="0"/>
              <a:t>Д</a:t>
            </a:r>
            <a:endParaRPr lang="ru-RU" sz="400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Середовище </a:t>
            </a:r>
            <a:br>
              <a:rPr lang="uk-UA" dirty="0" smtClean="0">
                <a:solidFill>
                  <a:srgbClr val="FF0000"/>
                </a:solidFill>
              </a:rPr>
            </a:br>
            <a:r>
              <a:rPr lang="uk-UA" dirty="0" smtClean="0">
                <a:solidFill>
                  <a:srgbClr val="FF0000"/>
                </a:solidFill>
              </a:rPr>
              <a:t>розповсюдження вірусу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16832"/>
            <a:ext cx="7715200" cy="4209331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Завантажувальні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розповсюджуються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завантажувальний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сектор диска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системний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завантажувач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вінчестера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містить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системні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файли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uk-UA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b="1" dirty="0" err="1" smtClean="0">
                <a:solidFill>
                  <a:srgbClr val="002060"/>
                </a:solidFill>
              </a:rPr>
              <a:t>Файлові</a:t>
            </a:r>
            <a:r>
              <a:rPr lang="ru-RU" sz="2800" b="1" dirty="0" smtClean="0">
                <a:solidFill>
                  <a:srgbClr val="002060"/>
                </a:solidFill>
              </a:rPr>
              <a:t> - </a:t>
            </a:r>
            <a:r>
              <a:rPr lang="ru-RU" sz="2800" b="1" dirty="0" err="1" smtClean="0">
                <a:solidFill>
                  <a:srgbClr val="002060"/>
                </a:solidFill>
              </a:rPr>
              <a:t>упроваджуються</a:t>
            </a:r>
            <a:r>
              <a:rPr lang="ru-RU" sz="2800" b="1" dirty="0" smtClean="0">
                <a:solidFill>
                  <a:srgbClr val="002060"/>
                </a:solidFill>
              </a:rPr>
              <a:t> у </a:t>
            </a:r>
            <a:r>
              <a:rPr lang="ru-RU" sz="2800" b="1" dirty="0" err="1" smtClean="0">
                <a:solidFill>
                  <a:srgbClr val="002060"/>
                </a:solidFill>
              </a:rPr>
              <a:t>виконувані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файли</a:t>
            </a:r>
            <a:r>
              <a:rPr lang="ru-RU" sz="2800" b="1" dirty="0" smtClean="0">
                <a:solidFill>
                  <a:srgbClr val="002060"/>
                </a:solidFill>
              </a:rPr>
              <a:t>.</a:t>
            </a:r>
          </a:p>
          <a:p>
            <a:pPr lvl="0">
              <a:buNone/>
            </a:pP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3075" name="Picture 3" descr="C:\Users\Юля\Desktop\віруси\14557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71792" y="179512"/>
            <a:ext cx="1692696" cy="1692696"/>
          </a:xfrm>
          <a:prstGeom prst="rect">
            <a:avLst/>
          </a:prstGeom>
          <a:noFill/>
        </p:spPr>
      </p:pic>
      <p:pic>
        <p:nvPicPr>
          <p:cNvPr id="3076" name="Picture 4" descr="C:\Users\Юля\Desktop\віруси\332988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898475"/>
            <a:ext cx="1944216" cy="1959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sz="6000" dirty="0" smtClean="0">
                <a:solidFill>
                  <a:schemeClr val="bg1"/>
                </a:solidFill>
              </a:rPr>
              <a:t>Вірус </a:t>
            </a:r>
            <a:br>
              <a:rPr lang="uk-UA" sz="6000" dirty="0" smtClean="0">
                <a:solidFill>
                  <a:schemeClr val="bg1"/>
                </a:solidFill>
              </a:rPr>
            </a:br>
            <a:r>
              <a:rPr lang="ru-RU" sz="6000" b="1" dirty="0" err="1" smtClean="0">
                <a:solidFill>
                  <a:schemeClr val="bg1"/>
                </a:solidFill>
              </a:rPr>
              <a:t>Чорнобиль</a:t>
            </a:r>
            <a:r>
              <a:rPr lang="ru-RU" sz="6000" b="1" dirty="0" smtClean="0">
                <a:solidFill>
                  <a:schemeClr val="bg1"/>
                </a:solidFill>
              </a:rPr>
              <a:t> (CIH)</a:t>
            </a:r>
            <a:r>
              <a:rPr lang="ru-RU" sz="6000" dirty="0" smtClean="0">
                <a:solidFill>
                  <a:schemeClr val="bg1"/>
                </a:solidFill>
              </a:rPr>
              <a:t/>
            </a:r>
            <a:br>
              <a:rPr lang="ru-RU" sz="6000" dirty="0" smtClean="0">
                <a:solidFill>
                  <a:schemeClr val="bg1"/>
                </a:solidFill>
              </a:rPr>
            </a:br>
            <a:endParaRPr lang="ru-RU" sz="6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bg1"/>
                </a:solidFill>
              </a:rPr>
              <a:t>Головна битва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    </a:t>
            </a:r>
            <a:r>
              <a:rPr lang="uk-UA" sz="4400" dirty="0" smtClean="0">
                <a:solidFill>
                  <a:schemeClr val="bg1"/>
                </a:solidFill>
              </a:rPr>
              <a:t>Потрібно </a:t>
            </a:r>
            <a:r>
              <a:rPr lang="uk-UA" sz="4400" dirty="0">
                <a:solidFill>
                  <a:schemeClr val="bg1"/>
                </a:solidFill>
              </a:rPr>
              <a:t>пробити сім мір захисту ВІРУСУ, і тоді він буде переможений. Щоб пробити сім мір захисту вам треба відповісти на сім складних питань. Чим більше відповідей, тим </a:t>
            </a:r>
            <a:r>
              <a:rPr lang="uk-UA" sz="4400" dirty="0" err="1" smtClean="0">
                <a:solidFill>
                  <a:schemeClr val="bg1"/>
                </a:solidFill>
              </a:rPr>
              <a:t>слабкіщий</a:t>
            </a:r>
            <a:r>
              <a:rPr lang="uk-UA" sz="4400" dirty="0" smtClean="0">
                <a:solidFill>
                  <a:schemeClr val="bg1"/>
                </a:solidFill>
              </a:rPr>
              <a:t> </a:t>
            </a:r>
            <a:r>
              <a:rPr lang="uk-UA" sz="4400" dirty="0">
                <a:solidFill>
                  <a:schemeClr val="bg1"/>
                </a:solidFill>
              </a:rPr>
              <a:t>захист ВІРУСУ.</a:t>
            </a:r>
            <a:endParaRPr lang="ru-RU" sz="4400" dirty="0">
              <a:solidFill>
                <a:schemeClr val="bg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92500" lnSpcReduction="20000"/>
          </a:bodyPr>
          <a:lstStyle/>
          <a:p>
            <a:pPr lvl="0" algn="ctr">
              <a:buNone/>
            </a:pPr>
            <a:r>
              <a:rPr lang="ru-RU" sz="4400" b="1" dirty="0" smtClean="0">
                <a:solidFill>
                  <a:srgbClr val="FF0000"/>
                </a:solidFill>
              </a:rPr>
              <a:t>Яка </a:t>
            </a:r>
            <a:r>
              <a:rPr lang="ru-RU" sz="4400" b="1" dirty="0" err="1" smtClean="0">
                <a:solidFill>
                  <a:srgbClr val="FF0000"/>
                </a:solidFill>
              </a:rPr>
              <a:t>з</a:t>
            </a:r>
            <a:r>
              <a:rPr lang="ru-RU" sz="4400" b="1" dirty="0" smtClean="0">
                <a:solidFill>
                  <a:srgbClr val="FF0000"/>
                </a:solidFill>
              </a:rPr>
              <a:t> </a:t>
            </a:r>
            <a:r>
              <a:rPr lang="ru-RU" sz="4400" b="1" dirty="0" err="1" smtClean="0">
                <a:solidFill>
                  <a:srgbClr val="FF0000"/>
                </a:solidFill>
              </a:rPr>
              <a:t>цих</a:t>
            </a:r>
            <a:r>
              <a:rPr lang="ru-RU" sz="4400" b="1" dirty="0" smtClean="0">
                <a:solidFill>
                  <a:srgbClr val="FF0000"/>
                </a:solidFill>
              </a:rPr>
              <a:t> величин – </a:t>
            </a:r>
            <a:r>
              <a:rPr lang="ru-RU" sz="4400" b="1" dirty="0" err="1" smtClean="0">
                <a:solidFill>
                  <a:srgbClr val="FF0000"/>
                </a:solidFill>
              </a:rPr>
              <a:t>з</a:t>
            </a:r>
            <a:r>
              <a:rPr lang="ru-RU" sz="4400" b="1" dirty="0" smtClean="0">
                <a:solidFill>
                  <a:srgbClr val="FF0000"/>
                </a:solidFill>
              </a:rPr>
              <a:t> </a:t>
            </a:r>
            <a:r>
              <a:rPr lang="ru-RU" sz="4400" b="1" dirty="0" err="1" smtClean="0">
                <a:solidFill>
                  <a:srgbClr val="FF0000"/>
                </a:solidFill>
              </a:rPr>
              <a:t>області</a:t>
            </a:r>
            <a:r>
              <a:rPr lang="ru-RU" sz="4400" b="1" dirty="0" smtClean="0">
                <a:solidFill>
                  <a:srgbClr val="FF0000"/>
                </a:solidFill>
              </a:rPr>
              <a:t> </a:t>
            </a:r>
            <a:r>
              <a:rPr lang="ru-RU" sz="4400" b="1" dirty="0" err="1" smtClean="0">
                <a:solidFill>
                  <a:srgbClr val="FF0000"/>
                </a:solidFill>
              </a:rPr>
              <a:t>інформатики</a:t>
            </a:r>
            <a:endParaRPr lang="ru-RU" sz="4400" b="1" dirty="0" smtClean="0">
              <a:solidFill>
                <a:srgbClr val="FF0000"/>
              </a:solidFill>
            </a:endParaRPr>
          </a:p>
          <a:p>
            <a:pPr lvl="0">
              <a:buNone/>
            </a:pPr>
            <a:endParaRPr lang="ru-RU" sz="4400" b="1" dirty="0" smtClean="0">
              <a:solidFill>
                <a:srgbClr val="CC3300"/>
              </a:solidFill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ru-RU" sz="4400" b="1" dirty="0" smtClean="0">
                <a:solidFill>
                  <a:srgbClr val="0070C0"/>
                </a:solidFill>
              </a:rPr>
              <a:t>А. </a:t>
            </a:r>
            <a:r>
              <a:rPr lang="ru-RU" sz="4400" b="1" dirty="0" err="1" smtClean="0">
                <a:solidFill>
                  <a:srgbClr val="0070C0"/>
                </a:solidFill>
              </a:rPr>
              <a:t>Кіловат</a:t>
            </a:r>
            <a:endParaRPr lang="ru-RU" sz="4400" b="1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ru-RU" sz="4400" b="1" dirty="0" smtClean="0">
                <a:solidFill>
                  <a:srgbClr val="0070C0"/>
                </a:solidFill>
              </a:rPr>
              <a:t>Б. </a:t>
            </a:r>
            <a:r>
              <a:rPr lang="ru-RU" sz="4400" b="1" dirty="0" err="1" smtClean="0">
                <a:solidFill>
                  <a:srgbClr val="0070C0"/>
                </a:solidFill>
              </a:rPr>
              <a:t>Кілобайт</a:t>
            </a:r>
            <a:endParaRPr lang="ru-RU" sz="4400" b="1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ru-RU" sz="4400" b="1" dirty="0" smtClean="0">
                <a:solidFill>
                  <a:srgbClr val="0070C0"/>
                </a:solidFill>
              </a:rPr>
              <a:t>В. </a:t>
            </a:r>
            <a:r>
              <a:rPr lang="ru-RU" sz="4400" b="1" dirty="0" err="1" smtClean="0">
                <a:solidFill>
                  <a:srgbClr val="0070C0"/>
                </a:solidFill>
              </a:rPr>
              <a:t>Кілобар</a:t>
            </a:r>
            <a:endParaRPr lang="ru-RU" sz="4400" b="1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ru-RU" sz="4400" b="1" dirty="0" smtClean="0">
                <a:solidFill>
                  <a:srgbClr val="0070C0"/>
                </a:solidFill>
              </a:rPr>
              <a:t>Г. </a:t>
            </a:r>
            <a:r>
              <a:rPr lang="ru-RU" sz="4400" b="1" dirty="0" err="1" smtClean="0">
                <a:solidFill>
                  <a:srgbClr val="0070C0"/>
                </a:solidFill>
              </a:rPr>
              <a:t>Кіловольт</a:t>
            </a:r>
            <a:endParaRPr lang="ru-RU" sz="4400" b="1" dirty="0" smtClean="0">
              <a:solidFill>
                <a:srgbClr val="0070C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 lvl="0" algn="ctr">
              <a:buNone/>
            </a:pPr>
            <a:r>
              <a:rPr lang="uk-UA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 називається людина на комп'ютерній мові</a:t>
            </a:r>
            <a:r>
              <a:rPr lang="uk-UA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pPr lvl="0">
              <a:buNone/>
            </a:pPr>
            <a:endParaRPr lang="ru-RU" sz="4400" dirty="0"/>
          </a:p>
          <a:p>
            <a:pPr>
              <a:buNone/>
            </a:pPr>
            <a:r>
              <a:rPr lang="uk-UA" sz="4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 Користувач.	 </a:t>
            </a:r>
            <a:endParaRPr lang="ru-RU" sz="4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uk-UA" sz="4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Б. Клієнт </a:t>
            </a:r>
            <a:endParaRPr lang="ru-RU" sz="4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uk-UA" sz="4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 Пацієнт </a:t>
            </a:r>
            <a:endParaRPr lang="ru-RU" sz="4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uk-UA" sz="4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Замовник</a:t>
            </a:r>
            <a:endParaRPr lang="ru-RU" sz="4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400" dirty="0" smtClean="0"/>
              <a:t> </a:t>
            </a:r>
            <a:r>
              <a:rPr lang="uk-UA" sz="4400" dirty="0">
                <a:solidFill>
                  <a:srgbClr val="FF0000"/>
                </a:solidFill>
              </a:rPr>
              <a:t>Який </a:t>
            </a:r>
            <a:r>
              <a:rPr lang="uk-UA" sz="4400" dirty="0" err="1">
                <a:solidFill>
                  <a:srgbClr val="FF0000"/>
                </a:solidFill>
              </a:rPr>
              <a:t>“апетитний”</a:t>
            </a:r>
            <a:r>
              <a:rPr lang="uk-UA" sz="4400" dirty="0">
                <a:solidFill>
                  <a:srgbClr val="FF0000"/>
                </a:solidFill>
              </a:rPr>
              <a:t> пристрій є в </a:t>
            </a:r>
            <a:r>
              <a:rPr lang="uk-UA" sz="4400" dirty="0" smtClean="0">
                <a:solidFill>
                  <a:srgbClr val="FF0000"/>
                </a:solidFill>
              </a:rPr>
              <a:t>ПК?</a:t>
            </a:r>
          </a:p>
          <a:p>
            <a:pPr>
              <a:buNone/>
            </a:pPr>
            <a:endParaRPr lang="ru-RU" sz="4400" dirty="0" smtClean="0"/>
          </a:p>
          <a:p>
            <a:pPr>
              <a:buNone/>
            </a:pPr>
            <a:r>
              <a:rPr lang="uk-UA" sz="4400" dirty="0" smtClean="0">
                <a:solidFill>
                  <a:srgbClr val="0070C0"/>
                </a:solidFill>
              </a:rPr>
              <a:t>А</a:t>
            </a:r>
            <a:r>
              <a:rPr lang="uk-UA" sz="4400" dirty="0">
                <a:solidFill>
                  <a:srgbClr val="0070C0"/>
                </a:solidFill>
              </a:rPr>
              <a:t>. </a:t>
            </a:r>
            <a:r>
              <a:rPr lang="uk-UA" sz="4400" dirty="0" smtClean="0">
                <a:solidFill>
                  <a:srgbClr val="0070C0"/>
                </a:solidFill>
              </a:rPr>
              <a:t>Харчоблок </a:t>
            </a:r>
            <a:endParaRPr lang="ru-RU" sz="4400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uk-UA" sz="4400" dirty="0" smtClean="0">
                <a:solidFill>
                  <a:srgbClr val="0070C0"/>
                </a:solidFill>
              </a:rPr>
              <a:t>Б</a:t>
            </a:r>
            <a:r>
              <a:rPr lang="uk-UA" sz="4400" dirty="0">
                <a:solidFill>
                  <a:srgbClr val="0070C0"/>
                </a:solidFill>
              </a:rPr>
              <a:t>. Блок живлення </a:t>
            </a:r>
            <a:endParaRPr lang="ru-RU" sz="4400" dirty="0">
              <a:solidFill>
                <a:srgbClr val="0070C0"/>
              </a:solidFill>
            </a:endParaRPr>
          </a:p>
          <a:p>
            <a:pPr>
              <a:buNone/>
            </a:pPr>
            <a:r>
              <a:rPr lang="uk-UA" sz="4400" dirty="0" smtClean="0">
                <a:solidFill>
                  <a:srgbClr val="0070C0"/>
                </a:solidFill>
              </a:rPr>
              <a:t>В</a:t>
            </a:r>
            <a:r>
              <a:rPr lang="uk-UA" sz="4400" dirty="0">
                <a:solidFill>
                  <a:srgbClr val="0070C0"/>
                </a:solidFill>
              </a:rPr>
              <a:t>. Польова кухня </a:t>
            </a:r>
            <a:endParaRPr lang="ru-RU" sz="4400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uk-UA" sz="4400" dirty="0" smtClean="0">
                <a:solidFill>
                  <a:srgbClr val="0070C0"/>
                </a:solidFill>
              </a:rPr>
              <a:t>Г</a:t>
            </a:r>
            <a:r>
              <a:rPr lang="uk-UA" sz="4400" dirty="0">
                <a:solidFill>
                  <a:srgbClr val="0070C0"/>
                </a:solidFill>
              </a:rPr>
              <a:t>. Кафе</a:t>
            </a:r>
            <a:endParaRPr lang="ru-RU" sz="4400" dirty="0">
              <a:solidFill>
                <a:srgbClr val="0070C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 algn="ctr">
              <a:buNone/>
            </a:pPr>
            <a:r>
              <a:rPr lang="uk-UA" dirty="0" smtClean="0"/>
              <a:t> </a:t>
            </a:r>
            <a:r>
              <a:rPr lang="uk-UA" sz="4400" dirty="0">
                <a:solidFill>
                  <a:srgbClr val="FF0000"/>
                </a:solidFill>
              </a:rPr>
              <a:t>Де живе мишка комп'ютера</a:t>
            </a:r>
            <a:r>
              <a:rPr lang="uk-UA" sz="4400" dirty="0" smtClean="0">
                <a:solidFill>
                  <a:srgbClr val="FF0000"/>
                </a:solidFill>
              </a:rPr>
              <a:t>?</a:t>
            </a:r>
          </a:p>
          <a:p>
            <a:pPr>
              <a:buNone/>
            </a:pPr>
            <a:endParaRPr lang="ru-RU" sz="4400" dirty="0"/>
          </a:p>
          <a:p>
            <a:pPr>
              <a:buNone/>
            </a:pPr>
            <a:r>
              <a:rPr lang="uk-UA" sz="4400" dirty="0">
                <a:solidFill>
                  <a:srgbClr val="0070C0"/>
                </a:solidFill>
              </a:rPr>
              <a:t>А. У клітці </a:t>
            </a:r>
            <a:endParaRPr lang="ru-RU" sz="4400" dirty="0">
              <a:solidFill>
                <a:srgbClr val="0070C0"/>
              </a:solidFill>
            </a:endParaRPr>
          </a:p>
          <a:p>
            <a:pPr>
              <a:buNone/>
            </a:pPr>
            <a:r>
              <a:rPr lang="uk-UA" sz="4400" dirty="0">
                <a:solidFill>
                  <a:srgbClr val="0070C0"/>
                </a:solidFill>
              </a:rPr>
              <a:t>Б. У акваріумі </a:t>
            </a:r>
            <a:endParaRPr lang="ru-RU" sz="4400" dirty="0">
              <a:solidFill>
                <a:srgbClr val="0070C0"/>
              </a:solidFill>
            </a:endParaRPr>
          </a:p>
          <a:p>
            <a:pPr>
              <a:buNone/>
            </a:pPr>
            <a:r>
              <a:rPr lang="uk-UA" sz="4400" dirty="0">
                <a:solidFill>
                  <a:srgbClr val="0070C0"/>
                </a:solidFill>
              </a:rPr>
              <a:t>В. На килимку </a:t>
            </a:r>
            <a:endParaRPr lang="ru-RU" sz="4400" dirty="0">
              <a:solidFill>
                <a:srgbClr val="0070C0"/>
              </a:solidFill>
            </a:endParaRPr>
          </a:p>
          <a:p>
            <a:pPr>
              <a:buNone/>
            </a:pPr>
            <a:r>
              <a:rPr lang="uk-UA" sz="4400" dirty="0">
                <a:solidFill>
                  <a:srgbClr val="0070C0"/>
                </a:solidFill>
              </a:rPr>
              <a:t>Г. В мишоловці</a:t>
            </a:r>
            <a:endParaRPr lang="ru-RU" sz="4400" dirty="0">
              <a:solidFill>
                <a:srgbClr val="0070C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 algn="ctr">
              <a:buNone/>
            </a:pPr>
            <a:r>
              <a:rPr lang="uk-UA" dirty="0" smtClean="0"/>
              <a:t> </a:t>
            </a:r>
            <a:r>
              <a:rPr lang="uk-UA" sz="4400" dirty="0" smtClean="0">
                <a:solidFill>
                  <a:srgbClr val="FF0000"/>
                </a:solidFill>
              </a:rPr>
              <a:t>Як часто називають клавіатуру персонального комп'ютера?</a:t>
            </a:r>
          </a:p>
          <a:p>
            <a:pPr>
              <a:buNone/>
            </a:pPr>
            <a:endParaRPr lang="ru-RU" sz="4400" dirty="0"/>
          </a:p>
          <a:p>
            <a:pPr>
              <a:buNone/>
            </a:pPr>
            <a:r>
              <a:rPr lang="uk-UA" sz="4400" dirty="0">
                <a:solidFill>
                  <a:srgbClr val="0070C0"/>
                </a:solidFill>
              </a:rPr>
              <a:t>А. </a:t>
            </a:r>
            <a:r>
              <a:rPr lang="uk-UA" sz="4400" dirty="0" err="1">
                <a:solidFill>
                  <a:srgbClr val="0070C0"/>
                </a:solidFill>
              </a:rPr>
              <a:t>Фекла</a:t>
            </a:r>
            <a:r>
              <a:rPr lang="uk-UA" sz="4400" dirty="0">
                <a:solidFill>
                  <a:srgbClr val="0070C0"/>
                </a:solidFill>
              </a:rPr>
              <a:t> </a:t>
            </a:r>
            <a:endParaRPr lang="ru-RU" sz="4400" dirty="0">
              <a:solidFill>
                <a:srgbClr val="0070C0"/>
              </a:solidFill>
            </a:endParaRPr>
          </a:p>
          <a:p>
            <a:pPr>
              <a:buNone/>
            </a:pPr>
            <a:r>
              <a:rPr lang="uk-UA" sz="4400" dirty="0">
                <a:solidFill>
                  <a:srgbClr val="0070C0"/>
                </a:solidFill>
              </a:rPr>
              <a:t>Б. Марфа </a:t>
            </a:r>
            <a:endParaRPr lang="ru-RU" sz="4400" dirty="0">
              <a:solidFill>
                <a:srgbClr val="0070C0"/>
              </a:solidFill>
            </a:endParaRPr>
          </a:p>
          <a:p>
            <a:pPr>
              <a:buNone/>
            </a:pPr>
            <a:r>
              <a:rPr lang="uk-UA" sz="4400" dirty="0">
                <a:solidFill>
                  <a:srgbClr val="0070C0"/>
                </a:solidFill>
              </a:rPr>
              <a:t>В. Клава </a:t>
            </a:r>
            <a:endParaRPr lang="ru-RU" sz="4400" dirty="0">
              <a:solidFill>
                <a:srgbClr val="0070C0"/>
              </a:solidFill>
            </a:endParaRPr>
          </a:p>
          <a:p>
            <a:pPr>
              <a:buNone/>
            </a:pPr>
            <a:r>
              <a:rPr lang="uk-UA" sz="4400" dirty="0">
                <a:solidFill>
                  <a:srgbClr val="0070C0"/>
                </a:solidFill>
              </a:rPr>
              <a:t>Г. Дуня</a:t>
            </a:r>
            <a:endParaRPr lang="ru-RU" sz="4400" dirty="0">
              <a:solidFill>
                <a:srgbClr val="0070C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26469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400" dirty="0" smtClean="0"/>
              <a:t> </a:t>
            </a:r>
            <a:r>
              <a:rPr lang="uk-UA" sz="4400" dirty="0" smtClean="0">
                <a:solidFill>
                  <a:srgbClr val="FF0000"/>
                </a:solidFill>
              </a:rPr>
              <a:t>Під </a:t>
            </a:r>
            <a:r>
              <a:rPr lang="uk-UA" sz="4400" dirty="0">
                <a:solidFill>
                  <a:srgbClr val="FF0000"/>
                </a:solidFill>
              </a:rPr>
              <a:t>який елемент персонального комп'ютера зазвичай підкладають килимок</a:t>
            </a:r>
            <a:r>
              <a:rPr lang="uk-UA" sz="4400" dirty="0" smtClean="0">
                <a:solidFill>
                  <a:srgbClr val="FF0000"/>
                </a:solidFill>
              </a:rPr>
              <a:t>?</a:t>
            </a:r>
          </a:p>
          <a:p>
            <a:pPr>
              <a:buNone/>
            </a:pPr>
            <a:endParaRPr lang="ru-RU" sz="4400" dirty="0"/>
          </a:p>
          <a:p>
            <a:pPr>
              <a:buNone/>
            </a:pPr>
            <a:r>
              <a:rPr lang="uk-UA" sz="4400" dirty="0">
                <a:solidFill>
                  <a:srgbClr val="0070C0"/>
                </a:solidFill>
              </a:rPr>
              <a:t>А. Монітор </a:t>
            </a:r>
            <a:endParaRPr lang="ru-RU" sz="4400" dirty="0">
              <a:solidFill>
                <a:srgbClr val="0070C0"/>
              </a:solidFill>
            </a:endParaRPr>
          </a:p>
          <a:p>
            <a:pPr>
              <a:buNone/>
            </a:pPr>
            <a:r>
              <a:rPr lang="uk-UA" sz="4400" dirty="0">
                <a:solidFill>
                  <a:srgbClr val="0070C0"/>
                </a:solidFill>
              </a:rPr>
              <a:t>Б. Клавіатура </a:t>
            </a:r>
            <a:endParaRPr lang="ru-RU" sz="4400" dirty="0">
              <a:solidFill>
                <a:srgbClr val="0070C0"/>
              </a:solidFill>
            </a:endParaRPr>
          </a:p>
          <a:p>
            <a:pPr>
              <a:buNone/>
            </a:pPr>
            <a:r>
              <a:rPr lang="uk-UA" sz="4400" dirty="0">
                <a:solidFill>
                  <a:srgbClr val="0070C0"/>
                </a:solidFill>
              </a:rPr>
              <a:t>В. Миша </a:t>
            </a:r>
            <a:endParaRPr lang="ru-RU" sz="4400" dirty="0">
              <a:solidFill>
                <a:srgbClr val="0070C0"/>
              </a:solidFill>
            </a:endParaRPr>
          </a:p>
          <a:p>
            <a:pPr>
              <a:buNone/>
            </a:pPr>
            <a:r>
              <a:rPr lang="uk-UA" sz="4400" dirty="0">
                <a:solidFill>
                  <a:srgbClr val="0070C0"/>
                </a:solidFill>
              </a:rPr>
              <a:t>Г. Користувач</a:t>
            </a:r>
            <a:endParaRPr lang="ru-RU" sz="4400" dirty="0">
              <a:solidFill>
                <a:srgbClr val="0070C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400" dirty="0" smtClean="0">
                <a:solidFill>
                  <a:srgbClr val="FF0000"/>
                </a:solidFill>
              </a:rPr>
              <a:t>Як </a:t>
            </a:r>
            <a:r>
              <a:rPr lang="uk-UA" sz="4400" dirty="0">
                <a:solidFill>
                  <a:srgbClr val="FF0000"/>
                </a:solidFill>
              </a:rPr>
              <a:t>називається натиснення кнопки миші</a:t>
            </a:r>
            <a:r>
              <a:rPr lang="uk-UA" sz="4400" dirty="0" smtClean="0">
                <a:solidFill>
                  <a:srgbClr val="FF0000"/>
                </a:solidFill>
              </a:rPr>
              <a:t>?</a:t>
            </a:r>
          </a:p>
          <a:p>
            <a:pPr algn="ctr">
              <a:buNone/>
            </a:pPr>
            <a:endParaRPr lang="ru-RU" sz="4400" dirty="0"/>
          </a:p>
          <a:p>
            <a:pPr>
              <a:buNone/>
            </a:pPr>
            <a:r>
              <a:rPr lang="uk-UA" sz="4400" dirty="0">
                <a:solidFill>
                  <a:srgbClr val="0070C0"/>
                </a:solidFill>
              </a:rPr>
              <a:t>А. Щипок</a:t>
            </a:r>
            <a:endParaRPr lang="ru-RU" sz="4400" dirty="0">
              <a:solidFill>
                <a:srgbClr val="0070C0"/>
              </a:solidFill>
            </a:endParaRPr>
          </a:p>
          <a:p>
            <a:pPr>
              <a:buNone/>
            </a:pPr>
            <a:r>
              <a:rPr lang="uk-UA" sz="4400" dirty="0" smtClean="0">
                <a:solidFill>
                  <a:srgbClr val="0070C0"/>
                </a:solidFill>
              </a:rPr>
              <a:t>Б</a:t>
            </a:r>
            <a:r>
              <a:rPr lang="uk-UA" sz="4400" dirty="0">
                <a:solidFill>
                  <a:srgbClr val="0070C0"/>
                </a:solidFill>
              </a:rPr>
              <a:t>. Поштовх</a:t>
            </a:r>
            <a:endParaRPr lang="ru-RU" sz="4400" dirty="0">
              <a:solidFill>
                <a:srgbClr val="0070C0"/>
              </a:solidFill>
            </a:endParaRPr>
          </a:p>
          <a:p>
            <a:pPr>
              <a:buNone/>
            </a:pPr>
            <a:r>
              <a:rPr lang="uk-UA" sz="4400" dirty="0" smtClean="0">
                <a:solidFill>
                  <a:srgbClr val="0070C0"/>
                </a:solidFill>
              </a:rPr>
              <a:t>В</a:t>
            </a:r>
            <a:r>
              <a:rPr lang="uk-UA" sz="4400" dirty="0">
                <a:solidFill>
                  <a:srgbClr val="0070C0"/>
                </a:solidFill>
              </a:rPr>
              <a:t>. Тичок </a:t>
            </a:r>
            <a:endParaRPr lang="ru-RU" sz="4400" dirty="0">
              <a:solidFill>
                <a:srgbClr val="0070C0"/>
              </a:solidFill>
            </a:endParaRPr>
          </a:p>
          <a:p>
            <a:pPr>
              <a:buNone/>
            </a:pPr>
            <a:r>
              <a:rPr lang="uk-UA" sz="4400" dirty="0">
                <a:solidFill>
                  <a:srgbClr val="0070C0"/>
                </a:solidFill>
              </a:rPr>
              <a:t>Г. </a:t>
            </a:r>
            <a:r>
              <a:rPr lang="uk-UA" sz="4400" dirty="0" err="1">
                <a:solidFill>
                  <a:srgbClr val="0070C0"/>
                </a:solidFill>
              </a:rPr>
              <a:t>Щелчок</a:t>
            </a:r>
            <a:endParaRPr lang="ru-RU" sz="4400" dirty="0">
              <a:solidFill>
                <a:srgbClr val="0070C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uk-UA" sz="40000" dirty="0" smtClean="0"/>
              <a:t>Ж</a:t>
            </a:r>
            <a:endParaRPr lang="ru-RU" sz="40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Середовище </a:t>
            </a:r>
            <a:br>
              <a:rPr lang="uk-UA" dirty="0" smtClean="0">
                <a:solidFill>
                  <a:srgbClr val="FF0000"/>
                </a:solidFill>
              </a:rPr>
            </a:br>
            <a:r>
              <a:rPr lang="uk-UA" dirty="0" smtClean="0">
                <a:solidFill>
                  <a:srgbClr val="FF0000"/>
                </a:solidFill>
              </a:rPr>
              <a:t>розповсюдження вірусу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ru-RU" sz="3600" b="1" dirty="0" smtClean="0">
                <a:solidFill>
                  <a:srgbClr val="0070C0"/>
                </a:solidFill>
              </a:rPr>
              <a:t>    </a:t>
            </a:r>
            <a:r>
              <a:rPr lang="ru-RU" sz="3600" b="1" dirty="0" err="1" smtClean="0">
                <a:solidFill>
                  <a:srgbClr val="0070C0"/>
                </a:solidFill>
              </a:rPr>
              <a:t>Мережні</a:t>
            </a:r>
            <a:r>
              <a:rPr lang="ru-RU" sz="3600" b="1" dirty="0" smtClean="0">
                <a:solidFill>
                  <a:srgbClr val="0070C0"/>
                </a:solidFill>
              </a:rPr>
              <a:t> - </a:t>
            </a:r>
            <a:r>
              <a:rPr lang="ru-RU" sz="3600" b="1" dirty="0" err="1" smtClean="0">
                <a:solidFill>
                  <a:srgbClr val="0070C0"/>
                </a:solidFill>
              </a:rPr>
              <a:t>віруси</a:t>
            </a:r>
            <a:r>
              <a:rPr lang="ru-RU" sz="3600" b="1" dirty="0" smtClean="0">
                <a:solidFill>
                  <a:srgbClr val="0070C0"/>
                </a:solidFill>
              </a:rPr>
              <a:t> </a:t>
            </a:r>
            <a:r>
              <a:rPr lang="ru-RU" sz="3600" b="1" dirty="0" err="1" smtClean="0">
                <a:solidFill>
                  <a:srgbClr val="0070C0"/>
                </a:solidFill>
              </a:rPr>
              <a:t>розповсюджуються</a:t>
            </a:r>
            <a:r>
              <a:rPr lang="ru-RU" sz="3600" b="1" dirty="0" smtClean="0">
                <a:solidFill>
                  <a:srgbClr val="0070C0"/>
                </a:solidFill>
              </a:rPr>
              <a:t> по </a:t>
            </a:r>
            <a:r>
              <a:rPr lang="ru-RU" sz="3600" b="1" dirty="0" err="1" smtClean="0">
                <a:solidFill>
                  <a:srgbClr val="0070C0"/>
                </a:solidFill>
              </a:rPr>
              <a:t>комп'ютерній</a:t>
            </a:r>
            <a:r>
              <a:rPr lang="ru-RU" sz="3600" b="1" dirty="0" smtClean="0">
                <a:solidFill>
                  <a:srgbClr val="0070C0"/>
                </a:solidFill>
              </a:rPr>
              <a:t> </a:t>
            </a:r>
            <a:r>
              <a:rPr lang="ru-RU" sz="3600" b="1" dirty="0" err="1" smtClean="0">
                <a:solidFill>
                  <a:srgbClr val="0070C0"/>
                </a:solidFill>
              </a:rPr>
              <a:t>сітці</a:t>
            </a:r>
            <a:r>
              <a:rPr lang="ru-RU" sz="3600" b="1" dirty="0" smtClean="0">
                <a:solidFill>
                  <a:srgbClr val="0070C0"/>
                </a:solidFill>
              </a:rPr>
              <a:t>.</a:t>
            </a:r>
          </a:p>
          <a:p>
            <a:pPr lvl="0">
              <a:buNone/>
            </a:pPr>
            <a:r>
              <a:rPr lang="uk-UA" sz="3600" b="1" dirty="0" smtClean="0">
                <a:solidFill>
                  <a:srgbClr val="0070C0"/>
                </a:solidFill>
              </a:rPr>
              <a:t>   </a:t>
            </a:r>
            <a:r>
              <a:rPr lang="uk-UA" sz="3600" b="1" dirty="0" err="1" smtClean="0">
                <a:solidFill>
                  <a:srgbClr val="0070C0"/>
                </a:solidFill>
              </a:rPr>
              <a:t>Макровіруси</a:t>
            </a:r>
            <a:r>
              <a:rPr lang="uk-UA" sz="3600" b="1" dirty="0" smtClean="0">
                <a:solidFill>
                  <a:srgbClr val="0070C0"/>
                </a:solidFill>
              </a:rPr>
              <a:t> розміщуються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uk-UA" sz="3600" b="1" dirty="0" smtClean="0">
                <a:solidFill>
                  <a:srgbClr val="0070C0"/>
                </a:solidFill>
              </a:rPr>
              <a:t>у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uk-UA" sz="3600" b="1" dirty="0" smtClean="0">
                <a:solidFill>
                  <a:srgbClr val="0070C0"/>
                </a:solidFill>
              </a:rPr>
              <a:t>файлах документів із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uk-UA" sz="3600" b="1" dirty="0" err="1" smtClean="0">
                <a:solidFill>
                  <a:srgbClr val="0070C0"/>
                </a:solidFill>
              </a:rPr>
              <a:t>маркомсами</a:t>
            </a:r>
            <a:r>
              <a:rPr lang="uk-UA" sz="3600" b="1" dirty="0" smtClean="0">
                <a:solidFill>
                  <a:srgbClr val="0070C0"/>
                </a:solidFill>
              </a:rPr>
              <a:t> (невеликі програми,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uk-UA" sz="3600" b="1" dirty="0" smtClean="0">
                <a:solidFill>
                  <a:srgbClr val="0070C0"/>
                </a:solidFill>
              </a:rPr>
              <a:t>написані мовою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uk-UA" sz="3600" b="1" dirty="0" smtClean="0">
                <a:solidFill>
                  <a:srgbClr val="0070C0"/>
                </a:solidFill>
              </a:rPr>
              <a:t>програмування,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uk-UA" sz="3600" b="1" dirty="0" smtClean="0">
                <a:solidFill>
                  <a:srgbClr val="0070C0"/>
                </a:solidFill>
              </a:rPr>
              <a:t>наприклад, </a:t>
            </a:r>
            <a:r>
              <a:rPr lang="en-US" sz="3600" b="1" dirty="0" smtClean="0">
                <a:solidFill>
                  <a:srgbClr val="0070C0"/>
                </a:solidFill>
              </a:rPr>
              <a:t>Visual Basic</a:t>
            </a:r>
            <a:r>
              <a:rPr lang="uk-UA" sz="3600" b="1" dirty="0" smtClean="0">
                <a:solidFill>
                  <a:srgbClr val="0070C0"/>
                </a:solidFill>
              </a:rPr>
              <a:t>)</a:t>
            </a:r>
            <a:endParaRPr lang="ru-RU" sz="3600" b="1" dirty="0" smtClean="0">
              <a:solidFill>
                <a:srgbClr val="0070C0"/>
              </a:solidFill>
            </a:endParaRPr>
          </a:p>
          <a:p>
            <a:endParaRPr lang="ru-RU" dirty="0"/>
          </a:p>
        </p:txBody>
      </p:sp>
      <p:pic>
        <p:nvPicPr>
          <p:cNvPr id="4098" name="Picture 2" descr="C:\Users\Юля\Desktop\віруси\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5661248"/>
            <a:ext cx="1901378" cy="1008112"/>
          </a:xfrm>
          <a:prstGeom prst="rect">
            <a:avLst/>
          </a:prstGeom>
          <a:noFill/>
        </p:spPr>
      </p:pic>
      <p:pic>
        <p:nvPicPr>
          <p:cNvPr id="4099" name="Picture 3" descr="C:\Users\Юля\Desktop\віруси\viru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88640"/>
            <a:ext cx="1430015" cy="1417285"/>
          </a:xfrm>
          <a:prstGeom prst="rect">
            <a:avLst/>
          </a:prstGeom>
          <a:noFill/>
        </p:spPr>
      </p:pic>
      <p:pic>
        <p:nvPicPr>
          <p:cNvPr id="4100" name="Picture 4" descr="C:\Users\Юля\Desktop\віруси\2222222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43800" y="188640"/>
            <a:ext cx="1548680" cy="1418557"/>
          </a:xfrm>
          <a:prstGeom prst="rect">
            <a:avLst/>
          </a:prstGeom>
          <a:noFill/>
        </p:spPr>
      </p:pic>
      <p:pic>
        <p:nvPicPr>
          <p:cNvPr id="4101" name="Picture 5" descr="C:\Users\Юля\Desktop\віруси\virus (1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240" y="5085184"/>
            <a:ext cx="1728192" cy="15382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507288" cy="5865515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uk-UA" sz="15000" dirty="0" smtClean="0">
                <a:solidFill>
                  <a:schemeClr val="bg1"/>
                </a:solidFill>
              </a:rPr>
              <a:t>ДРУЖБА</a:t>
            </a:r>
            <a:endParaRPr lang="ru-RU" sz="15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Домашнє завдання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uk-UA" b="1" i="1" dirty="0" smtClean="0"/>
              <a:t> </a:t>
            </a:r>
            <a:r>
              <a:rPr lang="uk-UA" sz="4400" b="1" i="1" dirty="0" smtClean="0"/>
              <a:t>с. 128-135 прочитати, побудувати схему «Класифікація вірусів».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15000" dirty="0" smtClean="0">
                <a:solidFill>
                  <a:srgbClr val="FF0000"/>
                </a:solidFill>
              </a:rPr>
              <a:t>Дякую за увагу!!!</a:t>
            </a:r>
            <a:endParaRPr lang="ru-RU" sz="15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99792" y="332656"/>
            <a:ext cx="397480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Королівство </a:t>
            </a:r>
            <a:br>
              <a:rPr lang="uk-UA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uk-UA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Інформатика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4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Перше випробування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uk-UA" i="1" dirty="0" smtClean="0">
                <a:solidFill>
                  <a:srgbClr val="7030A0"/>
                </a:solidFill>
              </a:rPr>
              <a:t>    </a:t>
            </a:r>
            <a:r>
              <a:rPr lang="uk-UA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ВІРУС закодував міст через річку, Інформація, яка протікає довкола комп'ютерної країни та  веде до королівства. Інформація. Для того, щоб розкодувати міст і перейти через нього, потрібно відгадати чарівне слово, яке утворюється в жирних клітках кросворду. Як тільки вгадаєте слово треба підняти руку і його вголос та дати визначення цього поняття.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92500" lnSpcReduction="10000"/>
          </a:bodyPr>
          <a:lstStyle/>
          <a:p>
            <a:pPr lvl="0" algn="ctr">
              <a:buNone/>
            </a:pPr>
            <a:endParaRPr lang="uk-UA" dirty="0" smtClean="0"/>
          </a:p>
          <a:p>
            <a:pPr lvl="0" algn="ctr">
              <a:buNone/>
            </a:pPr>
            <a:r>
              <a:rPr lang="uk-UA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Запитанна</a:t>
            </a: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 кросворду:</a:t>
            </a:r>
          </a:p>
          <a:p>
            <a:pPr lvl="0">
              <a:buNone/>
            </a:pP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Як ще називають жорсткий магнітний диск?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Програму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здійснює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діалог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із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користувачем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керує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роботою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комп'ютера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його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ресурсами,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запускає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інші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програми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називають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… системою?</a:t>
            </a:r>
          </a:p>
          <a:p>
            <a:pPr lvl="0">
              <a:buNone/>
            </a:pP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r>
              <a:rPr lang="uk-UA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Неозначуване</a:t>
            </a: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понятя</a:t>
            </a: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інформатиці.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Людина,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працює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комп’ютером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називається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…</a:t>
            </a:r>
          </a:p>
          <a:p>
            <a:pPr lvl="0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Як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називається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пристрій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для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читання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дискет?</a:t>
            </a: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36000" t="60887" r="22419" b="15769"/>
          <a:stretch>
            <a:fillRect/>
          </a:stretch>
        </p:blipFill>
        <p:spPr bwMode="auto">
          <a:xfrm>
            <a:off x="5076056" y="188641"/>
            <a:ext cx="3852936" cy="1969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</TotalTime>
  <Words>922</Words>
  <Application>Microsoft Office PowerPoint</Application>
  <PresentationFormat>Экран (4:3)</PresentationFormat>
  <Paragraphs>162</Paragraphs>
  <Slides>52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3" baseType="lpstr">
      <vt:lpstr>Тема Office</vt:lpstr>
      <vt:lpstr>Слайд 1</vt:lpstr>
      <vt:lpstr> </vt:lpstr>
      <vt:lpstr>Слайд 3</vt:lpstr>
      <vt:lpstr>Середовище  розповсюдження вірусу</vt:lpstr>
      <vt:lpstr>Середовище  розповсюдження вірусу</vt:lpstr>
      <vt:lpstr>Слайд 6</vt:lpstr>
      <vt:lpstr>Слайд 7</vt:lpstr>
      <vt:lpstr>Перше випробування</vt:lpstr>
      <vt:lpstr>Слайд 9</vt:lpstr>
      <vt:lpstr>Слайд 10</vt:lpstr>
      <vt:lpstr>Слайд 11</vt:lpstr>
      <vt:lpstr>Вірус  Creeper</vt:lpstr>
      <vt:lpstr>Слайд 13</vt:lpstr>
      <vt:lpstr>Друге випробування</vt:lpstr>
      <vt:lpstr>Код до замка</vt:lpstr>
      <vt:lpstr>Слайд 16</vt:lpstr>
      <vt:lpstr>Слайд 17</vt:lpstr>
      <vt:lpstr>Вірус Brain</vt:lpstr>
      <vt:lpstr>ЗАГАДКИ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Вірус  Черв'як Моріса</vt:lpstr>
      <vt:lpstr>Прислів’я </vt:lpstr>
      <vt:lpstr>Слайд 30</vt:lpstr>
      <vt:lpstr>Слайд 31</vt:lpstr>
      <vt:lpstr>Слайд 32</vt:lpstr>
      <vt:lpstr>Слайд 33</vt:lpstr>
      <vt:lpstr>Слайд 34</vt:lpstr>
      <vt:lpstr>Слайд 35</vt:lpstr>
      <vt:lpstr>Вірус  I LOVE YOU («Лист щастя»)</vt:lpstr>
      <vt:lpstr>Музикалка</vt:lpstr>
      <vt:lpstr>Слова</vt:lpstr>
      <vt:lpstr>Слайд 39</vt:lpstr>
      <vt:lpstr> Вірус  Чорнобиль (CIH) </vt:lpstr>
      <vt:lpstr>Головна битва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Домашнє завдання</vt:lpstr>
      <vt:lpstr>Слайд 52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Юля</dc:creator>
  <cp:lastModifiedBy>Юля</cp:lastModifiedBy>
  <cp:revision>81</cp:revision>
  <dcterms:created xsi:type="dcterms:W3CDTF">2012-12-01T19:55:54Z</dcterms:created>
  <dcterms:modified xsi:type="dcterms:W3CDTF">2016-03-14T19:48:43Z</dcterms:modified>
</cp:coreProperties>
</file>