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72" r:id="rId4"/>
    <p:sldId id="271" r:id="rId5"/>
    <p:sldId id="268" r:id="rId6"/>
    <p:sldId id="280" r:id="rId7"/>
    <p:sldId id="298" r:id="rId8"/>
    <p:sldId id="285" r:id="rId9"/>
    <p:sldId id="273" r:id="rId10"/>
    <p:sldId id="269" r:id="rId11"/>
    <p:sldId id="257" r:id="rId12"/>
    <p:sldId id="260" r:id="rId13"/>
    <p:sldId id="283" r:id="rId14"/>
    <p:sldId id="267" r:id="rId15"/>
    <p:sldId id="258" r:id="rId16"/>
    <p:sldId id="289" r:id="rId17"/>
    <p:sldId id="256" r:id="rId18"/>
    <p:sldId id="291" r:id="rId19"/>
    <p:sldId id="287" r:id="rId20"/>
    <p:sldId id="259" r:id="rId21"/>
    <p:sldId id="290" r:id="rId22"/>
    <p:sldId id="264" r:id="rId23"/>
    <p:sldId id="284" r:id="rId24"/>
    <p:sldId id="281" r:id="rId25"/>
    <p:sldId id="295" r:id="rId26"/>
    <p:sldId id="265" r:id="rId27"/>
    <p:sldId id="261" r:id="rId28"/>
    <p:sldId id="262" r:id="rId29"/>
    <p:sldId id="266" r:id="rId30"/>
    <p:sldId id="277" r:id="rId31"/>
    <p:sldId id="278" r:id="rId32"/>
    <p:sldId id="299" r:id="rId33"/>
    <p:sldId id="300" r:id="rId34"/>
    <p:sldId id="279" r:id="rId35"/>
    <p:sldId id="292" r:id="rId36"/>
    <p:sldId id="293" r:id="rId37"/>
    <p:sldId id="274" r:id="rId38"/>
    <p:sldId id="288" r:id="rId39"/>
    <p:sldId id="276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9" autoAdjust="0"/>
    <p:restoredTop sz="94660"/>
  </p:normalViewPr>
  <p:slideViewPr>
    <p:cSldViewPr>
      <p:cViewPr varScale="1">
        <p:scale>
          <a:sx n="69" d="100"/>
          <a:sy n="69" d="100"/>
        </p:scale>
        <p:origin x="-8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lib2.znaimo.com.ua/tw_files2/urls_4/1002/d-1001047/1001047_html_6232ee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336401" cy="69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99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439" y="1484784"/>
            <a:ext cx="45475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Голодні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1932–1933 роки не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назвеш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неврожайними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Продаж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вивезення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зерна за кордон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протягом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голодних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становили 3 млн. т.. Таким чином,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могло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принципово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продовольчий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баланс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Голод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закінчився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1934 р.. Не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у 1936 р., коли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врожай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15–20%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1932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1933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2530" name="Picture 2" descr="http://novosti.cn.ua/wp-content/uploads/2014/11/8l01s2yjx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76" y="3868438"/>
            <a:ext cx="4589124" cy="2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pravo-wmeste.ru/wp-content/uploads/2015/04/Borba-s-golodom-v-Povolz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963313"/>
            <a:ext cx="39719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764" y="116632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Зараз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досл</a:t>
            </a: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дники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впевненістю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стверджують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голод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був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заздалегідь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спланований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державою в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особі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Й.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Сталіна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його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однодумців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був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акт геноциду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проти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українського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народу і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пройшов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ряд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етапів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5183560" y="2564904"/>
            <a:ext cx="3960440" cy="2376264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3)​ 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штучне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створення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умов для голодомору як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засобу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упокорення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селян;</a:t>
            </a:r>
          </a:p>
          <a:p>
            <a:pPr algn="ctr"/>
            <a:endParaRPr lang="ru-RU" sz="20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2092646" y="4481736"/>
            <a:ext cx="4221387" cy="2376264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2)​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примусова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суцільна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колективізація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0" y="2564904"/>
            <a:ext cx="4185293" cy="2448272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1)​ 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впровадження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продовольчої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розкладки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</a:p>
          <a:p>
            <a:pPr algn="ctr"/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8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31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7647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Наприкінці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1933 р. голод на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набув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велетенських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розмірів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Люди в селах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мишей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щурів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горобців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траву,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кісткове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борошно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кору дерев.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Намагаючись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урятуватися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селян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ішли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навесні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скасували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хлібні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карточки і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купити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хліб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Проте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сільським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жителям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хліб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продавали. Дороги,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 до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блоковані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проте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селян усе ж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пробиралися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туди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та, не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знаходячи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порятунку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вмирали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прямо на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вулицях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4578" name="Picture 2" descr="http://gdb.rferl.org/943E99DF-BF48-4FCF-A86E-FB746725A54B_mw800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72" y="25761"/>
            <a:ext cx="3448828" cy="240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badan.files.wordpress.com/2009/08/rusi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123999"/>
            <a:ext cx="3600400" cy="24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09" y="4149080"/>
            <a:ext cx="2967891" cy="273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0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304800"/>
            <a:ext cx="8229600" cy="5826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  - Заборона виїзду за межі України </a:t>
            </a:r>
            <a:r>
              <a:rPr lang="en-US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“</a:t>
            </a: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за хлібом</a:t>
            </a:r>
            <a:r>
              <a:rPr lang="en-US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”</a:t>
            </a:r>
            <a:endParaRPr lang="uk-UA" altLang="ru-RU" b="1" i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  - Таких заходів більше НІДЕ І НІКОЛИ не застосовувались в СРСР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altLang="ru-RU" b="1" i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В результаті зумисних дій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влади більшість мешканців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України були приречені на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голодну смерть.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Смертність </a:t>
            </a:r>
            <a:r>
              <a:rPr lang="uk-UA" altLang="ru-RU" b="1" i="1" dirty="0" err="1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продовжува-</a:t>
            </a:r>
            <a:endParaRPr lang="uk-UA" altLang="ru-RU" b="1" i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err="1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лась</a:t>
            </a: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 фактично до нового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b="1" i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</a:rPr>
              <a:t>врожаю.</a:t>
            </a:r>
            <a:endParaRPr lang="ru-RU" altLang="ru-RU" b="1" i="1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2290" name="Picture 2" descr="http://img1.liveinternet.ru/images/attach/c/1/45/663/45663603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99" y="1700808"/>
            <a:ext cx="3717020" cy="49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44" y="428178"/>
            <a:ext cx="46440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1933 р.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Найчорніший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в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зафіксовано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голоду,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подібного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тому,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долю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однієї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родючіших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найблагородніших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Тривалий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1933 р.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одним з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найсприятливіших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радянській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А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навесні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цього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 року в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помирало 25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людей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щодня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1000–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щогодини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17–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щохвилини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жертвами голоду за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неповними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стало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 до 10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мільйонів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чоловік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них 3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мільйони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8436" name="Picture 4" descr="http://3.bp.blogspot.com/-uTzuEkaDbK0/UmYwvuEYGCI/AAAAAAAADsU/ZMssChab8KQ/s640/HolodomorKid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94" y="505271"/>
            <a:ext cx="3810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"/>
            <a:ext cx="9180512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657" y="1412776"/>
            <a:ext cx="86018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.​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Сталін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землю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відібрав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руки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відірвав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2.​ Буксир ходить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людей усе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3.​ Буксир добре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старається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мужик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тином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валяється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4.​ 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Чечевицю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горох,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картоплю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буряки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–все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беруть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буксирники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хай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здихають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мужики.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5.​ Голод, холод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їсти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ніде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0657" y="476672"/>
            <a:ext cx="89219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err="1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Прислів’я</a:t>
            </a:r>
            <a:r>
              <a:rPr lang="ru-RU" sz="4400" b="1" u="sng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4400" b="1" u="sng" dirty="0" err="1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приказки</a:t>
            </a:r>
            <a:r>
              <a:rPr lang="ru-RU" sz="4400" b="1" u="sng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того пер</a:t>
            </a:r>
            <a:r>
              <a:rPr lang="uk-UA" sz="4400" b="1" u="sng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sz="4400" b="1" u="sng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оду:</a:t>
            </a:r>
          </a:p>
        </p:txBody>
      </p:sp>
      <p:pic>
        <p:nvPicPr>
          <p:cNvPr id="23556" name="Picture 4" descr="https://xxivek.net/res/img/uploads/67a24f9d5f3147fa5b3aa8a08e75fa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4" y="4521319"/>
            <a:ext cx="3528392" cy="23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dg52.mycdn.me/getImage?photoId=771884127891&amp;photoType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521319"/>
            <a:ext cx="3864051" cy="22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1" y="0"/>
            <a:ext cx="91632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olodomorKhark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478" y="6021288"/>
            <a:ext cx="93128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alt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Жертви</a:t>
            </a:r>
            <a:r>
              <a:rPr lang="ru-RU" alt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голоду на </a:t>
            </a:r>
            <a:r>
              <a:rPr lang="ru-RU" alt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вулицях</a:t>
            </a:r>
            <a:r>
              <a:rPr lang="ru-RU" alt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Харкова</a:t>
            </a:r>
            <a:r>
              <a:rPr lang="ru-RU" alt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1933</a:t>
            </a:r>
          </a:p>
        </p:txBody>
      </p:sp>
    </p:spTree>
    <p:extLst>
      <p:ext uri="{BB962C8B-B14F-4D97-AF65-F5344CB8AC3E}">
        <p14:creationId xmlns:p14="http://schemas.microsoft.com/office/powerpoint/2010/main" val="7005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404664"/>
            <a:ext cx="7887820" cy="557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Голод ламає людину </a:t>
            </a:r>
            <a:b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особистість, </a:t>
            </a:r>
            <a:b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організмі відбуваються фізіологічні і психологічні  зміни,    </a:t>
            </a:r>
            <a:b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деформується емоційна  </a:t>
            </a:r>
            <a:b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сфера, спотворюється  </a:t>
            </a:r>
            <a:b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мораль. 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4" descr="C:\Users\Ольга\Desktop\голодомор\голодомор_ді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3500390"/>
            <a:ext cx="2786082" cy="335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Ольга\Desktop\голодомор\гол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42852"/>
            <a:ext cx="278608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7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Ольга\Desktop\голодомор\Black_Background_3_by_sjun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126697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913"/>
            <a:ext cx="4752653" cy="33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287313_8fc129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5184254" cy="390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ДОКУМЕНТИ ДОКУМЕНТИ\Викладачі, майстри\Джерелейко Р. П.\голодомор\India-famine-family-crop-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2562" y="2492896"/>
            <a:ext cx="4031409" cy="3464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5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_Picture_file_path_7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40762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99992" y="428178"/>
            <a:ext cx="4644008" cy="6001643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Голодне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лихоліття</a:t>
            </a:r>
            <a:r>
              <a:rPr kumimoji="0" lang="ru-RU" altLang="ru-RU" sz="2400" i="0" u="none" strike="noStrike" normalizeH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дослідники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називають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по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різному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: голод, великий голод, голодомор,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людомор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. Але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це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швидше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емоціональні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позначення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бо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не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відтворюють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історико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–правового аспекту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національної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трагедії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Найвичерпнішою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категорією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для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з’ясування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причин та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наслідків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голоду є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термін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геноцид,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що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за нормами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міжнародного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права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означає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повне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або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часткове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винищення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національної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етнічної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расової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чи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релігійної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групи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6386" name="Picture 2" descr="http://www.doodoo.ru/uploads/posts/2012-09/nisheta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049022" cy="38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alia.ge/alia_ad/editor/uploads/images/09%20%2810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1910"/>
            <a:ext cx="3794787" cy="28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01041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254097"/>
            <a:ext cx="4392488" cy="31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hertv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63" y="3424955"/>
            <a:ext cx="4609207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И ДОКУМЕНТИ\Викладачі, майстри\Пантелеевна\голодомор\famine-victi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6876"/>
            <a:ext cx="4420732" cy="3212976"/>
          </a:xfrm>
          <a:prstGeom prst="rect">
            <a:avLst/>
          </a:prstGeom>
          <a:noFill/>
        </p:spPr>
      </p:pic>
      <p:pic>
        <p:nvPicPr>
          <p:cNvPr id="9" name="Picture 5" descr="zhertvy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4097"/>
            <a:ext cx="4188221" cy="29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9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Ольга\Desktop\голодомор\Black_Background_3_by_sjun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8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8" y="295641"/>
            <a:ext cx="4032572" cy="51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64088" y="404813"/>
            <a:ext cx="3779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Голодні</a:t>
            </a:r>
            <a:r>
              <a:rPr lang="ru-RU" alt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діти</a:t>
            </a:r>
            <a:r>
              <a:rPr lang="ru-RU" alt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будинку</a:t>
            </a:r>
            <a:r>
              <a:rPr lang="ru-RU" alt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дитини</a:t>
            </a:r>
            <a:r>
              <a:rPr lang="ru-RU" alt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чекають</a:t>
            </a:r>
            <a:r>
              <a:rPr lang="ru-RU" alt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alt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їжу</a:t>
            </a:r>
            <a:endParaRPr lang="ru-RU" alt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4" descr="golodomor_m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6075"/>
            <a:ext cx="3553374" cy="51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251520" y="1700808"/>
            <a:ext cx="4093840" cy="4114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доповіді Є. М.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Андреєва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«Демографічна історія Російської Федерації» повідомляє, що кількість росіян збільшилася з 74 072 тис. в 1926 до 85 361 тис. у 1937р., тобто на 15%, а кількість українців відповідно, зменшилася з 7 873 тис. до 3 085, тобто на 61 %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609600" y="-17140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Демографічні наслідки</a:t>
            </a:r>
            <a:endParaRPr lang="uk-UA" sz="48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85" y="1556792"/>
            <a:ext cx="4259341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04048" y="5536767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uk-UA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</a:t>
            </a:r>
            <a:r>
              <a:rPr lang="uk-UA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воспрещается</a:t>
            </a:r>
            <a:r>
              <a:rPr lang="uk-UA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</a:t>
            </a:r>
            <a:r>
              <a:rPr lang="uk-UA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похорон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ы»</a:t>
            </a:r>
            <a:endParaRPr lang="uk-UA" sz="2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252536" y="-99392"/>
            <a:ext cx="9396536" cy="3920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uk-UA" altLang="ru-RU" sz="3900" i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Найбільше постраждали</a:t>
            </a:r>
          </a:p>
          <a:p>
            <a:pPr algn="ctr"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       </a:t>
            </a: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Найбільше постраждали від Голодомору тодішні Харківська та Київська області </a:t>
            </a:r>
            <a:r>
              <a:rPr lang="ru-RU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altLang="ru-RU" sz="2800" i="1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теперішн</a:t>
            </a: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і Полтавська, Сумська, Харківська, Черкаська, Київська, Житомирська ).</a:t>
            </a:r>
          </a:p>
          <a:p>
            <a:pPr algn="ctr"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     Смертність населення у 1932-1933рр. </a:t>
            </a: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тут </a:t>
            </a:r>
            <a:r>
              <a:rPr lang="uk-UA" altLang="ru-RU" sz="2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перевищувала середній рівень попередніх років  8-9 і більше разів. У нинішніх Вінницькій, Одеській, Дніпропетровській областях рівень смертності був вищий у 5-6 разів, на Донбасі – у 3-4 рази.</a:t>
            </a:r>
            <a:endParaRPr lang="ru-RU" altLang="ru-RU" sz="2800" i="1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266" name="Picture 2" descr="http://siver.com.ua/_nw/134/72432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3333"/>
            <a:ext cx="48523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krainianvancouver.com/wp-content/uploads/2013/02/Holodom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1"/>
            <a:ext cx="259056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76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270285" y="60686"/>
            <a:ext cx="9414285" cy="5749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uk-UA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        Такі дії влади є злочином і відповідають визначенню геноциду у Конвенції ООН від 9 грудня 1948 року.</a:t>
            </a:r>
          </a:p>
          <a:p>
            <a:pPr algn="ctr">
              <a:buFont typeface="Wingdings" pitchFamily="2" charset="2"/>
              <a:buNone/>
            </a:pPr>
            <a:r>
              <a:rPr lang="uk-UA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       На цій основі 28 листопада 2006р Верховна Рада України за ініціативою Президента України Віктора Ющенка прийняли Закон </a:t>
            </a:r>
            <a:r>
              <a:rPr lang="en-US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uk-UA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Про Голодомор 1932 – 1933 років в Україні</a:t>
            </a:r>
            <a:r>
              <a:rPr lang="en-US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”</a:t>
            </a:r>
            <a:r>
              <a:rPr lang="uk-UA" alt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, яким Голодомор визнано геноцидом Українського народу.</a:t>
            </a:r>
            <a:endParaRPr lang="ru-RU" alt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5" descr="39767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3526119" cy="25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i.ytimg.com/vi/24iTY8xQtEM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396921" cy="25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Країни, що визнали Голодомор 1932-1933 рр. геноцидом українського народу</a:t>
            </a:r>
            <a:endParaRPr lang="ru-RU" alt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6" descr="800px-World_recogn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824992"/>
            <a:ext cx="6783635" cy="48338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6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609600" y="1412776"/>
            <a:ext cx="7862664" cy="20448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</a:t>
            </a:r>
            <a:r>
              <a:rPr lang="x-none" sz="2000" b="1" i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1930-х рр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 заборони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кореспондентам іноземних видань в’їзд в Україну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адже боялась розголошення таємниці.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 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голодо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повідомляли такі журналісти,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x-none" sz="2000" b="1" i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Томас Малькольм Маґґеридж, Ґарет Ричард Воен Джоунс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ін.</a:t>
            </a:r>
            <a:endParaRPr lang="uk-U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38034"/>
            <a:ext cx="2520280" cy="291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71600" y="6027003"/>
            <a:ext cx="28803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x-none" sz="24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x-none" sz="2400" b="1" i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Малькольм</a:t>
            </a:r>
            <a:r>
              <a:rPr lang="uk-UA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x-none" sz="2400" b="1" i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аґґеридж</a:t>
            </a:r>
            <a:endParaRPr lang="uk-UA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2" y="3112930"/>
            <a:ext cx="3685784" cy="291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519936" y="5875264"/>
            <a:ext cx="230425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x-none" sz="24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Ґарет Ричард Воен Джоунс</a:t>
            </a:r>
            <a:endParaRPr lang="uk-UA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5555" y="2370"/>
            <a:ext cx="717292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голодомор в пресі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5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609600" y="-17140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голодомору</a:t>
            </a:r>
            <a:endParaRPr lang="uk-UA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395536" y="1124744"/>
            <a:ext cx="4392488" cy="5544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uk-UA" sz="2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Майже </a:t>
            </a:r>
            <a:r>
              <a:rPr lang="uk-UA" sz="22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ро­ків </a:t>
            </a:r>
            <a:r>
              <a:rPr lang="uk-UA" sz="2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дослідження було накладене табу в радянській історіографії, бо сам факт голо­домору на початку 1930-х років ставив під су­мнів досягнення та переваги соціалістичної системи й, врешті решт, монополію КПРС на владу.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Звичайно, були намагання  українських істориків викрити справжні причини та наслідки голодомору, але за часів СРСР це часто прирівнювали до смертного вироку.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22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www.museodelcomunismo.it/images/g-cannibalismo/cannibali-carestia-e-vitti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11" y="980728"/>
            <a:ext cx="418371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323528" y="1538788"/>
            <a:ext cx="3924944" cy="51305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x-none" sz="240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вересня 1990 р. під егідою товариства 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sz="240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x-none" sz="240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було проведено міжнародний симпозіум 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sz="240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 – 33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x-none" sz="240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і після симпозіуму в багатьох регіонах України в пам'ять жертв голоду були проведені різного роду заходи та відслужені панахиди по померлих жертвах геноциду</a:t>
            </a:r>
            <a:r>
              <a:rPr lang="uk-UA" sz="2400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683568" y="-243408"/>
            <a:ext cx="7994848" cy="1786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u="sng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Увічнення пам'яті жертв голодомору </a:t>
            </a:r>
            <a:endParaRPr lang="uk-UA" b="1" u="sng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92" y="2644072"/>
            <a:ext cx="3620604" cy="3873612"/>
          </a:xfrm>
          <a:prstGeom prst="rect">
            <a:avLst/>
          </a:prstGeom>
        </p:spPr>
      </p:pic>
      <p:pic>
        <p:nvPicPr>
          <p:cNvPr id="26626" name="Picture 2" descr="http://www.infoportal.pp.ua/_nw/51/223399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80477"/>
            <a:ext cx="32766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1" y="0"/>
            <a:ext cx="91632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09600" y="13467"/>
            <a:ext cx="7994848" cy="1354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u="sng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Вшанування пам'яті жертв голодомору </a:t>
            </a:r>
            <a:endParaRPr lang="uk-UA" sz="4800" b="1" u="sng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51520" y="1916832"/>
            <a:ext cx="3888432" cy="411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Гідний внесок в </a:t>
            </a:r>
            <a:r>
              <a:rPr lang="uk-UA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увічнення пам'яті жертв </a:t>
            </a: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робить створена 27 червня 1992 р. </a:t>
            </a:r>
            <a:r>
              <a:rPr lang="x-none" sz="2400" i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 дослідників голоду-геноциду 1932-1933 </a:t>
            </a: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років в Україні</a:t>
            </a:r>
            <a:r>
              <a:rPr lang="uk-UA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яка у </a:t>
            </a: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1998 р.</a:t>
            </a:r>
            <a:r>
              <a:rPr lang="uk-UA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була </a:t>
            </a: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перейменована на Асоціацію дослідників</a:t>
            </a:r>
            <a:r>
              <a:rPr lang="uk-UA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голодоморів в Україні.</a:t>
            </a:r>
            <a:endParaRPr lang="uk-UA" sz="2400" dirty="0" smtClean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uk-UA" sz="2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25" y="1916832"/>
            <a:ext cx="4179621" cy="334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932040" y="5062136"/>
            <a:ext cx="352839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Ушинський - директор Асоціації дослідників голодоморів в Україні</a:t>
            </a:r>
            <a:endParaRPr lang="uk-UA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0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9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04664"/>
            <a:ext cx="4572000" cy="6370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Доказом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геноциду є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свідоме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створення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владою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таких умов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життя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що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призвели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до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масової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смерті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мільйонів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українських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селян.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Зокрема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постанова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Раднаркому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УРСР “Про заходи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підсилення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хлібозаготівлі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”, яку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було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ухвалено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20 листопада 1932 р., за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своїм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змістом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нагадувала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смертний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вирок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: ”З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оголошенням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цієї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постанови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припинили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видачу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будь–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яких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натуральних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авансів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по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всіх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колгоспах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що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незадовільно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виконували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плани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хлібозаготівель</a:t>
            </a:r>
            <a:r>
              <a:rPr lang="ru-RU" alt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”.</a:t>
            </a:r>
          </a:p>
        </p:txBody>
      </p:sp>
      <p:pic>
        <p:nvPicPr>
          <p:cNvPr id="20484" name="Picture 4" descr="https://refdb.ru/images/668/1334750/691bc4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12" y="188640"/>
            <a:ext cx="3096344" cy="43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vitppt.com.ua/images/8/7610/960/img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14" y="4221088"/>
            <a:ext cx="3471685" cy="26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И ДОКУМЕНТИ\Викладачі, майстри\Пантелеевна\голодомор\Flame_from_a_Burning_Can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56947" y="5414432"/>
            <a:ext cx="381642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Національний Музей-Архів </a:t>
            </a:r>
          </a:p>
          <a:p>
            <a:pPr algn="ctr"/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Чикаго</a:t>
            </a:r>
            <a:endParaRPr lang="uk-UA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274638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Пам'ятники Жертвам голодомору в світі</a:t>
            </a:r>
            <a:endParaRPr lang="uk-UA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9552" y="1700808"/>
            <a:ext cx="4248472" cy="46085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x-none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айперший у світі пам'ятник жертвам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 встановлений </a:t>
            </a:r>
            <a:r>
              <a:rPr lang="x-none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Канаді в </a:t>
            </a:r>
            <a:r>
              <a:rPr lang="x-none" sz="2000" i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м.Едмонтоні</a:t>
            </a:r>
            <a:r>
              <a:rPr lang="x-none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жовтні 1983 р. - до 50-річчя голоду-геноциду.</a:t>
            </a:r>
            <a:endParaRPr lang="uk-UA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постаменті пам'ятника напис  «…</a:t>
            </a:r>
            <a:r>
              <a:rPr lang="x-none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Пам'ятаючи цю велику трагедію, ми переконані, що цей нелюдяний вчинок ніколи не відійде в забуття, і це небувале страхіття ніколи не повториться в історії людства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146159" cy="456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29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И ДОКУМЕНТИ\Викладачі, майстри\Пантелеевна\голодомор\Flame_from_a_Burning_Can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" y="33194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Пам'ятники Жертвам голодомору в світі</a:t>
            </a:r>
            <a:endParaRPr lang="uk-UA" sz="5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611560" y="1484784"/>
            <a:ext cx="2522240" cy="8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Австралія, Мельбурн</a:t>
            </a:r>
            <a:endParaRPr lang="uk-UA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3635896" y="1626139"/>
            <a:ext cx="2592288" cy="639119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endParaRPr lang="uk-UA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1514569"/>
            <a:ext cx="1944216" cy="104644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Канада, </a:t>
            </a:r>
            <a:r>
              <a:rPr lang="uk-UA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Вінніпег</a:t>
            </a:r>
          </a:p>
          <a:p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1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94" y="2519271"/>
            <a:ext cx="2808311" cy="406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6" y="2928709"/>
            <a:ext cx="2843336" cy="328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" y="2519271"/>
            <a:ext cx="3644608" cy="432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6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Ольга\Desktop\голодомор\Black_Background_3_by_sjun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Ольга\Desktop\Польщ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85" y="273051"/>
            <a:ext cx="3681153" cy="4286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63888" y="273051"/>
            <a:ext cx="5294392" cy="128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Польщі </a:t>
            </a:r>
            <a:r>
              <a:rPr lang="uk-UA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пам</a:t>
            </a:r>
            <a:r>
              <a:rPr lang="uk-UA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Symbol"/>
              </a:rPr>
              <a:t>ятник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Symbol"/>
              </a:rPr>
              <a:t> жертвам Голодомору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1932-33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рр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</a:p>
          <a:p>
            <a:pPr algn="ctr">
              <a:buFont typeface="Arial" pitchFamily="34" charset="0"/>
              <a:buNone/>
            </a:pP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4" descr="C:\Users\Ольга\Desktop\Торон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5" y="1700515"/>
            <a:ext cx="3526594" cy="480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6"/>
          <p:cNvSpPr txBox="1">
            <a:spLocks/>
          </p:cNvSpPr>
          <p:nvPr/>
        </p:nvSpPr>
        <p:spPr>
          <a:xfrm>
            <a:off x="-2201" y="4703976"/>
            <a:ext cx="5294281" cy="215402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В </a:t>
            </a:r>
            <a:r>
              <a:rPr lang="uk-UA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Торонто </a:t>
            </a:r>
            <a:r>
              <a:rPr lang="uk-UA" sz="28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пам</a:t>
            </a:r>
            <a:r>
              <a:rPr lang="uk-UA" sz="28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Symbol"/>
              </a:rPr>
              <a:t>ятник</a:t>
            </a:r>
            <a:r>
              <a:rPr lang="uk-UA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Symbol"/>
              </a:rPr>
              <a:t> жертвам Голодомору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Україні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1932-33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рр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4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"/>
            <a:ext cx="9180512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Будапешт</a:t>
            </a:r>
            <a:r>
              <a:rPr lang="uk-UA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(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Угорщина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) -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Свічка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пам'яті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меморіал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пам'яті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жертв Голодомору в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Україні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1932-33 </a:t>
            </a:r>
            <a:r>
              <a:rPr lang="ru-RU" sz="32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рр</a:t>
            </a:r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32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4" descr="C:\Users\Ольга\Desktop\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1772816"/>
            <a:ext cx="500062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Ольга\Desktop\Угорщ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86034"/>
            <a:ext cx="528638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9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-66700" y="181371"/>
            <a:ext cx="6615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</a:t>
            </a:r>
            <a:r>
              <a:rPr lang="uk-UA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ятник</a:t>
            </a:r>
            <a:r>
              <a:rPr lang="uk-UA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 жертвам </a:t>
            </a:r>
            <a:br>
              <a:rPr lang="uk-UA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</a:br>
            <a:r>
              <a:rPr lang="uk-UA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Голодомору в Києві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2" descr="C:\Users\Ольга\Desktop\голодомор\г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542925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D:\ДОКУМЕНТИ ДОКУМЕНТИ\Викладачі, майстри\Пантелеевна\голодомор\в 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044952"/>
            <a:ext cx="4071966" cy="281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Users\Ольга\Desktop\голодомор\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42852"/>
            <a:ext cx="300039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00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Меморіальний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комплекс </a:t>
            </a:r>
            <a:r>
              <a:rPr lang="ru-RU" sz="4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пам'яті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жертв Голодомору в </a:t>
            </a:r>
            <a:r>
              <a:rPr lang="ru-RU" sz="4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Харкові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3" descr="D:\ДОКУМЕНТИ ДОКУМЕНТИ\Викладачі, майстри\Пантелеевна\голодомор\220px-Molba_o_spasenii_ot_gol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01250"/>
            <a:ext cx="3643337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одзаголовок 5"/>
          <p:cNvSpPr txBox="1">
            <a:spLocks/>
          </p:cNvSpPr>
          <p:nvPr/>
        </p:nvSpPr>
        <p:spPr>
          <a:xfrm>
            <a:off x="0" y="5714992"/>
            <a:ext cx="4040188" cy="11430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err="1" smtClean="0"/>
              <a:t>Благання</a:t>
            </a:r>
            <a:r>
              <a:rPr lang="ru-RU" b="1" dirty="0" smtClean="0"/>
              <a:t> про </a:t>
            </a:r>
            <a:r>
              <a:rPr lang="ru-RU" b="1" dirty="0" err="1" smtClean="0"/>
              <a:t>порятунок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голодної</a:t>
            </a:r>
            <a:r>
              <a:rPr lang="ru-RU" b="1" dirty="0" smtClean="0"/>
              <a:t> </a:t>
            </a:r>
            <a:r>
              <a:rPr lang="ru-RU" b="1" dirty="0" err="1" smtClean="0"/>
              <a:t>смерті</a:t>
            </a:r>
            <a:endParaRPr lang="ru-RU" b="1" dirty="0"/>
          </a:p>
        </p:txBody>
      </p:sp>
      <p:pic>
        <p:nvPicPr>
          <p:cNvPr id="9" name="Picture 4" descr="D:\ДОКУМЕНТИ ДОКУМЕНТИ\Викладачі, майстри\Пантелеевна\голодомор\220px-Zaschita_sem'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01250"/>
            <a:ext cx="3643338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273824" y="5683269"/>
            <a:ext cx="3870176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Український</a:t>
            </a:r>
            <a:r>
              <a:rPr lang="ru-RU" b="1" dirty="0"/>
              <a:t> селянин, </a:t>
            </a:r>
            <a:r>
              <a:rPr lang="ru-RU" b="1" dirty="0" err="1"/>
              <a:t>символічно</a:t>
            </a:r>
            <a:r>
              <a:rPr lang="ru-RU" b="1" dirty="0"/>
              <a:t> </a:t>
            </a:r>
            <a:r>
              <a:rPr lang="ru-RU" b="1" dirty="0" err="1"/>
              <a:t>намагається</a:t>
            </a:r>
            <a:r>
              <a:rPr lang="ru-RU" b="1" dirty="0"/>
              <a:t> </a:t>
            </a:r>
            <a:r>
              <a:rPr lang="ru-RU" b="1" dirty="0" err="1"/>
              <a:t>захистити</a:t>
            </a:r>
            <a:r>
              <a:rPr lang="ru-RU" b="1" dirty="0"/>
              <a:t> свою </a:t>
            </a:r>
            <a:r>
              <a:rPr lang="ru-RU" b="1" dirty="0" err="1"/>
              <a:t>сім'ю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голоду</a:t>
            </a:r>
          </a:p>
        </p:txBody>
      </p:sp>
    </p:spTree>
    <p:extLst>
      <p:ext uri="{BB962C8B-B14F-4D97-AF65-F5344CB8AC3E}">
        <p14:creationId xmlns:p14="http://schemas.microsoft.com/office/powerpoint/2010/main" val="5714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"/>
            <a:ext cx="9180512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ДОКУМЕНТИ ДОКУМЕНТИ\Викладачі, майстри\Пантелеевна\голодомор\запоріжж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78634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ДОКУМЕНТИ ДОКУМЕНТИ\Викладачі, майстри\Пантелеевна\голодомор\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28625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</a:t>
            </a:r>
            <a:r>
              <a:rPr lang="uk-UA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Symbol"/>
              </a:rPr>
              <a:t>ятник</a:t>
            </a:r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Symbol"/>
              </a:rPr>
              <a:t> жертвам </a:t>
            </a:r>
            <a:b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Symbol"/>
              </a:rPr>
            </a:br>
            <a:r>
              <a:rPr lang="uk-UA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Symbol"/>
              </a:rPr>
              <a:t>Голодомору в Запоріжжі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9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99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0" y="147990"/>
            <a:ext cx="9145310" cy="267765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Пам’ять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–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нескінченна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книга, в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якій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записано все: і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життя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людини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, і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життя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країни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. І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сьогодні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, через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багато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років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,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жахливо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ступати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болючими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стежками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страшної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трагедії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, яка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розігралася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на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благословенній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землі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квітучого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  <a:r>
              <a:rPr kumimoji="0" lang="ru-RU" altLang="ru-RU" sz="2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українського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краю.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Указом президента В.А.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Ющенка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запроваджено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День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пам’яті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жертв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голодоморів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політичних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репресій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щороку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відзначається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четверту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суботу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листопада.</a:t>
            </a:r>
            <a:r>
              <a:rPr kumimoji="0" lang="ru-RU" alt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pic>
        <p:nvPicPr>
          <p:cNvPr id="17410" name="Picture 2" descr="http://s00.yaplakal.com/pics/pics_original/5/2/2/6312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7077"/>
            <a:ext cx="4211960" cy="34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cs624219.vk.me/v624219125/3b7dc/zpyIp6LXl3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48" y="3235417"/>
            <a:ext cx="4402476" cy="32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76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olo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98" y="44624"/>
            <a:ext cx="324036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94006" y="908720"/>
            <a:ext cx="5760640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«Голод 1932-1933 </a:t>
            </a:r>
            <a:r>
              <a:rPr lang="ru-RU" sz="2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моральна, психолог</a:t>
            </a:r>
            <a:r>
              <a:rPr lang="uk-UA" sz="2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ічна</a:t>
            </a: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біль, адже протягом майже століття про це не можна було говорити», – Н. К. </a:t>
            </a:r>
            <a:r>
              <a:rPr lang="uk-UA" sz="2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Суходольська</a:t>
            </a:r>
            <a:endParaRPr lang="uk-UA" sz="2400" b="1" dirty="0" smtClean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із народної пісні, як ніколи показують становище України в період </a:t>
            </a:r>
            <a:b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30-х рр. ХХ ст.</a:t>
            </a:r>
            <a:b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тридцять першому </a:t>
            </a:r>
            <a:r>
              <a:rPr lang="uk-UA" sz="24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вже пізнали ми біду</a:t>
            </a:r>
            <a:b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тридцять другому </a:t>
            </a:r>
            <a:r>
              <a:rPr lang="uk-UA" sz="24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їли люди лободу</a:t>
            </a:r>
            <a:b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тридцять третьому </a:t>
            </a:r>
            <a:r>
              <a:rPr lang="uk-UA" sz="2400" b="1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помирали на ходу</a:t>
            </a: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uk-UA" sz="2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 народної пісні</a:t>
            </a:r>
          </a:p>
          <a:p>
            <a:endParaRPr lang="uk-UA" sz="24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7650" name="Picture 2" descr="http://sjogodni.org.ua/_pu/303/87194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31" y="3140968"/>
            <a:ext cx="286526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82646" y="43777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400" b="1" u="sng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uk-UA" sz="4400" b="1" u="sng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u="sng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u="sng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"/>
            <a:ext cx="9180512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590" y="119314"/>
            <a:ext cx="9051598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Голод–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це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не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тільки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смерть, а й духовна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руїна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знищення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здорової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народної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моралі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втрата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ідеалів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занепад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культури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рідної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мови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традицій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.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Більшовицький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режим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вирішив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голодом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поставити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український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народ на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коліна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,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змусити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його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будувати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комунізм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.</a:t>
            </a:r>
          </a:p>
        </p:txBody>
      </p:sp>
      <p:pic>
        <p:nvPicPr>
          <p:cNvPr id="19458" name="Picture 2" descr="http://nvologda.ru/wp-content/uploads/2013/11/%D0%B3%D0%BE%D0%BB%D0%BE%D0%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" y="2437912"/>
            <a:ext cx="3682396" cy="34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s.0552.ua/s/7/section/newsInText/upload/images/news/intext/546/b7036d8984/c54b64f6d8b85f55fdc2da88e42bea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26" y="2437912"/>
            <a:ext cx="4234062" cy="30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dnister.info/wp-content/uploads/2014/11/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54" y="4581127"/>
            <a:ext cx="3595070" cy="23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hacker.com/wallpaper/flowers_red_carnations_hd-wallpaper-1970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59"/>
            <a:ext cx="9144000" cy="68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4368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8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ЗГАДУЄМО,</a:t>
            </a:r>
            <a:br>
              <a:rPr lang="uk-UA" sz="8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8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ПАМ'ЯТАЄМО,</a:t>
            </a:r>
            <a:br>
              <a:rPr lang="uk-UA" sz="8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80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ЗАБУВАЄМО …</a:t>
            </a:r>
            <a:endParaRPr lang="ru-RU" sz="8000" b="1" i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3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179512" y="117693"/>
            <a:ext cx="4531212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Підгрунтя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голодомору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було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закладено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1927 року.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Саме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тоді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радянське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керівництво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знову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повернулося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до практики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примусових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заготівель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сільськогосподарської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продукції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. Так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хлібозаготівельна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криза 1927–1928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рр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.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переборювалась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екстраординарними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засобами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: з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допомогою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обшуків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величезних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штрафів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розпродажу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майна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неплатників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податку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і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боржників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хлібозаготівель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депортації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найнепокірніших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у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віддалені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регіони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країни</a:t>
            </a:r>
            <a:r>
              <a:rPr kumimoji="0" lang="ru-RU" altLang="ru-RU" sz="2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21506" name="Picture 2" descr="http://memorialholodomors.org.ua/images/stories/photo_content/1930-the-village-udachne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9287"/>
            <a:ext cx="45243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dizionaripiu.zanichelli.it/storiadigitale/media/images/10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19" y="476672"/>
            <a:ext cx="4179045" cy="26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516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80528" y="5373499"/>
            <a:ext cx="96490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Виїзд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червоної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валки з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хлібом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Колгосп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Хвиля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пролетарської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революції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».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Харківська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область</a:t>
            </a:r>
            <a:r>
              <a:rPr lang="ru-RU" altLang="ru-RU" sz="32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altLang="ru-RU" sz="32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1932 </a:t>
            </a:r>
            <a:r>
              <a:rPr lang="ru-RU" altLang="ru-RU" sz="3200" b="1" dirty="0" err="1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рік</a:t>
            </a:r>
            <a:endParaRPr lang="ru-RU" altLang="ru-RU" sz="3200" b="1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4" descr="HolodomorVyizdVal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636"/>
            <a:ext cx="7525493" cy="53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6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Ольга\Desktop\голодомор\ser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7000924" cy="100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Ольга\Desktop\голодомор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428737"/>
            <a:ext cx="1571636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8715436" cy="5572140"/>
          </a:xfrm>
        </p:spPr>
        <p:txBody>
          <a:bodyPr>
            <a:normAutofit fontScale="85000" lnSpcReduction="20000"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   Йосип Сталін       Всеволод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</a:rPr>
              <a:t>Балицький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  Мендель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</a:rPr>
              <a:t>Хатаєвич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   Влас Чубар</a:t>
            </a: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ячеслав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Молотов  Павло Постишев     Лазар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Каганович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  Станіслав  </a:t>
            </a: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Косіор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    </a:t>
            </a:r>
            <a:endParaRPr lang="ru-RU" sz="2400" dirty="0"/>
          </a:p>
        </p:txBody>
      </p:sp>
      <p:pic>
        <p:nvPicPr>
          <p:cNvPr id="6148" name="Picture 4" descr="C:\Users\Ольга\Desktop\голодомор\Molot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929066"/>
            <a:ext cx="1571636" cy="197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Ольга\Desktop\голодомор\Балицький_Всеволод_Аполлон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428736"/>
            <a:ext cx="150019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C:\Users\Ольга\Desktop\голодомор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000504"/>
            <a:ext cx="150019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3" name="Picture 9" descr="C:\Users\Ольга\Desktop\голодомор\M_Hataevic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1357298"/>
            <a:ext cx="1285884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62" name="Picture 18" descr="C:\Users\Ольга\Desktop\голодомор\1255036186_kaganovic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000504"/>
            <a:ext cx="142876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Ольга\Desktop\голодомор\image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1357298"/>
            <a:ext cx="147637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Ольга\Desktop\голодомор\844c492c-d881-ced4-70e1-0d9eb274340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4000504"/>
            <a:ext cx="135732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99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228600"/>
            <a:ext cx="9396536" cy="590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36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" pitchFamily="18" charset="0"/>
              </a:rPr>
              <a:t>Як чинився Голодомор?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Насильне вилучення всіх продовольчих припасів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</a:t>
            </a:r>
            <a:r>
              <a:rPr lang="en-US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Закон про п</a:t>
            </a:r>
            <a:r>
              <a:rPr lang="en-US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’</a:t>
            </a: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ять</a:t>
            </a:r>
            <a:r>
              <a:rPr lang="ru-RU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колосків</a:t>
            </a:r>
            <a:r>
              <a:rPr lang="en-US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”</a:t>
            </a:r>
            <a:endParaRPr lang="uk-UA" altLang="ru-RU" sz="2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Натуральні штрафи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Блокада голодуючих мешканців окремих територій та усієї України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Занесення села на </a:t>
            </a:r>
            <a:r>
              <a:rPr lang="en-US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чорну дошку</a:t>
            </a:r>
            <a:r>
              <a:rPr lang="en-US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”</a:t>
            </a: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було рівнозначним смертному вироку мешканцям цього села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- Створено штучно десятки, сотні тисяч голодних гетто в Україні</a:t>
            </a:r>
            <a:endParaRPr lang="ru-RU" alt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42" name="Picture 2" descr="https://p.dreamwidth.org/e965247180bf/1910123-4205407/img-fotki.yandex.ru/get/3505/varjag-2007.5f/0_303ad_1a40989e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66" y="4702127"/>
            <a:ext cx="2636201" cy="21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s7066.vk.me/c7007/v7007421/1378b/nNBA0GWfdp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7667"/>
            <a:ext cx="4752528" cy="22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1" y="27383"/>
            <a:ext cx="91632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271" y="54112"/>
            <a:ext cx="9132500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u="sng" dirty="0" err="1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Співомовка</a:t>
            </a:r>
            <a:r>
              <a:rPr lang="ru-RU" sz="5400" b="1" i="1" u="sng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i="1" u="sng" dirty="0" err="1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часів</a:t>
            </a:r>
            <a:r>
              <a:rPr lang="ru-RU" sz="5400" b="1" i="1" u="sng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голодомору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9979" y="1124744"/>
            <a:ext cx="457200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Хтіли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стати господарями</a:t>
            </a:r>
          </a:p>
          <a:p>
            <a:pPr algn="ctr"/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совітській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владі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залишимось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живими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будемо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раді</a:t>
            </a: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8674" name="Picture 2" descr="http://mail.aratta.com.ua/newsua/0611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" y="3385414"/>
            <a:ext cx="4745585" cy="32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kor.ill.in.ua/m/610x0/11823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318976"/>
            <a:ext cx="3974164" cy="33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1362</Words>
  <Application>Microsoft Office PowerPoint</Application>
  <PresentationFormat>Экран (4:3)</PresentationFormat>
  <Paragraphs>105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2015-11-27T19:20:49Z</dcterms:created>
  <dcterms:modified xsi:type="dcterms:W3CDTF">2015-11-30T22:18:42Z</dcterms:modified>
</cp:coreProperties>
</file>