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5" r:id="rId18"/>
    <p:sldId id="271" r:id="rId19"/>
    <p:sldId id="272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 varScale="1">
        <p:scale>
          <a:sx n="66" d="100"/>
          <a:sy n="66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EC144-E3B1-4006-A420-2772CE102685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BE58-1DB3-4B24-8B22-42F763BEA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A66F-2286-467B-9D83-91CF2696EFC5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9D03-F6F9-4EBC-B217-64BE8955A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2352-E954-4C54-BA99-567A6306E1D2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7B4D1-6254-42BF-8A01-D9A184EEC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79F6A-04BE-4C02-BF2A-850D827BEA26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CE20-EB81-41E7-A781-D5490530B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F717-00E3-4C97-B55F-8D432D88B66E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C73E0-414F-4D8D-A11D-CFE91F06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698D-6C4B-4AD1-B4BB-322CA69F61C7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9D4C-06CC-4AE9-842E-B497CE72F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1D8A-8E4C-4D64-B651-D94CF5D4CB22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7606-28A5-4CD8-8179-9D8A8E83E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A7F8E-F316-4016-A5AE-B84863A69159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171F4-85F0-48E9-9814-718BB1EC9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66D41-39C7-4FCE-8397-996DC0122422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79D5-6269-4525-8A7C-C7F63613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4F2EE-A977-479A-9D53-0880AEB13A37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9D81-8455-4092-B954-2450F9663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4E6B3-8D6A-45D1-BE90-B77D66DDE3C4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81CF7-9A77-4963-ACE5-2D1BCC66B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CA1D0-9FDE-47A5-9876-EF22F09AB2C4}" type="datetimeFigureOut">
              <a:rPr lang="ru-RU"/>
              <a:pPr>
                <a:defRPr/>
              </a:pPr>
              <a:t>18.01.2017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3D42D-D2DA-48F7-BB6E-E75BD3D3D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uwes buech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7"/>
          <p:cNvSpPr>
            <a:spLocks noGrp="1"/>
          </p:cNvSpPr>
          <p:nvPr>
            <p:ph type="ctrTitle"/>
          </p:nvPr>
        </p:nvSpPr>
        <p:spPr>
          <a:xfrm>
            <a:off x="709298" y="1511300"/>
            <a:ext cx="6556375" cy="34417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3600" b="1" dirty="0" smtClean="0">
                <a:solidFill>
                  <a:srgbClr val="C00000"/>
                </a:solidFill>
                <a:latin typeface="Constantia" panose="02030602050306030303" pitchFamily="18" charset="0"/>
                <a:ea typeface="Times New Roman" panose="02020603050405020304" pitchFamily="18" charset="0"/>
              </a:rPr>
              <a:t>ВИЗНАЧАЛЬНІ РИСИ ПРОФЕСІЙНОЇ МАЙСТЕРНОСТІ ЖУРНАЛІСТА </a:t>
            </a:r>
            <a:endParaRPr lang="ru-RU" sz="36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3315" name="Рисунок 5" descr="attach-5002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2071688"/>
            <a:ext cx="17240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6" descr="орнамен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0"/>
            <a:ext cx="781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7" descr="орнамен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500313"/>
            <a:ext cx="781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8" descr="орнамент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048000"/>
            <a:ext cx="781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987" y="19878"/>
            <a:ext cx="7920880" cy="52075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Тематична </a:t>
            </a: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спеціалізація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його </a:t>
            </a:r>
            <a:r>
              <a:rPr lang="uk-UA" sz="32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журналістики</a:t>
            </a:r>
          </a:p>
          <a:p>
            <a:pPr marL="547688" indent="-4111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      </a:t>
            </a:r>
            <a:r>
              <a:rPr lang="uk-UA" sz="1600" b="1" i="1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“Віктор</a:t>
            </a: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Антонович – ветеран редакторського корпусу, голова</a:t>
            </a:r>
          </a:p>
          <a:p>
            <a:pPr marL="547688" indent="-4111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             засобів масової інформації Київщини. Ось уже 28 років він очолює</a:t>
            </a:r>
          </a:p>
          <a:p>
            <a:pPr marL="547688" indent="-411163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 </a:t>
            </a:r>
            <a:r>
              <a:rPr lang="uk-UA" sz="1600" b="1" i="1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Миронівську</a:t>
            </a: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районну газету. Такого редакторського стажу </a:t>
            </a:r>
          </a:p>
          <a:p>
            <a:pPr marL="547688" indent="-4111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                не має жоден з його </a:t>
            </a:r>
            <a:r>
              <a:rPr lang="uk-UA" sz="1600" b="1" i="1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колег”</a:t>
            </a: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.</a:t>
            </a:r>
          </a:p>
          <a:p>
            <a:pPr marL="547688" indent="-411163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			             </a:t>
            </a:r>
            <a:r>
              <a:rPr lang="uk-UA" sz="1600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З відгуків  начальника управління у справах преси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                                                  та</a:t>
            </a:r>
            <a:r>
              <a:rPr lang="ru-RU" sz="1600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1600" i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інформації Київської облдержадміністрації Г.В.</a:t>
            </a:r>
            <a:r>
              <a:rPr lang="uk-UA" sz="1600" i="1" dirty="0" err="1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</a:rPr>
              <a:t>Калича</a:t>
            </a:r>
            <a:endParaRPr lang="uk-UA" sz="1600" i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i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b="1" i="1" smtClean="0">
                <a:solidFill>
                  <a:srgbClr val="FF0066"/>
                </a:solidFill>
                <a:latin typeface="Constantia" pitchFamily="18" charset="0"/>
              </a:rPr>
              <a:t>Ділова</a:t>
            </a:r>
            <a:r>
              <a:rPr lang="ru-RU" b="1" i="1" dirty="0" smtClean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            	</a:t>
            </a:r>
            <a:r>
              <a:rPr lang="ru-RU" b="1" i="1" dirty="0" err="1" smtClean="0">
                <a:solidFill>
                  <a:srgbClr val="FF0066"/>
                </a:solidFill>
                <a:latin typeface="Constantia" pitchFamily="18" charset="0"/>
              </a:rPr>
              <a:t>Соціальна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endParaRPr lang="uk-UA" dirty="0" smtClean="0">
              <a:solidFill>
                <a:srgbClr val="002060"/>
              </a:solidFill>
              <a:latin typeface="Arial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rgbClr val="FF0066"/>
                </a:solidFill>
                <a:latin typeface="Constantia" pitchFamily="18" charset="0"/>
              </a:rPr>
              <a:t>Політична</a:t>
            </a:r>
            <a:r>
              <a:rPr lang="ru-RU" b="1" i="1" dirty="0" smtClean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       </a:t>
            </a:r>
            <a:r>
              <a:rPr lang="ru-RU" b="1" i="1" dirty="0" err="1" smtClean="0">
                <a:solidFill>
                  <a:srgbClr val="FF0066"/>
                </a:solidFill>
                <a:latin typeface="Constantia" pitchFamily="18" charset="0"/>
              </a:rPr>
              <a:t>Наукова</a:t>
            </a:r>
            <a:r>
              <a:rPr lang="uk-UA" b="1" i="1" dirty="0" smtClean="0">
                <a:solidFill>
                  <a:srgbClr val="FF0066"/>
                </a:solidFill>
                <a:latin typeface="Constantia" pitchFamily="18" charset="0"/>
                <a:ea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66"/>
                </a:solidFill>
                <a:latin typeface="Constantia" pitchFamily="18" charset="0"/>
              </a:rPr>
              <a:t>Спортивна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       </a:t>
            </a:r>
            <a:r>
              <a:rPr lang="ru-RU" b="1" i="1" dirty="0" err="1" smtClean="0">
                <a:solidFill>
                  <a:srgbClr val="FF0066"/>
                </a:solidFill>
                <a:latin typeface="Constantia" pitchFamily="18" charset="0"/>
              </a:rPr>
              <a:t>Медична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FF0066"/>
                </a:solidFill>
                <a:latin typeface="Constantia" pitchFamily="18" charset="0"/>
              </a:rPr>
              <a:t>Аграрна</a:t>
            </a:r>
            <a:r>
              <a:rPr lang="ru-RU" b="1" i="1" dirty="0" smtClean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            </a:t>
            </a:r>
            <a:r>
              <a:rPr lang="ru-RU" b="1" i="1" dirty="0" err="1" smtClean="0">
                <a:solidFill>
                  <a:srgbClr val="FF0066"/>
                </a:solidFill>
                <a:latin typeface="Constantia" pitchFamily="18" charset="0"/>
              </a:rPr>
              <a:t>Релігійна</a:t>
            </a:r>
            <a:r>
              <a:rPr lang="ru-RU" b="1" i="1" dirty="0" smtClean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endParaRPr lang="ru-RU" b="1" i="1" dirty="0" smtClean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6" y="4869159"/>
            <a:ext cx="9145016" cy="3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Содержимое 5" descr="attach-500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8904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-8821488" y="1124744"/>
            <a:ext cx="8229600" cy="452596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571875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260648"/>
            <a:ext cx="8072494" cy="49244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Особистий внесок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у розвиток сучасної української </a:t>
            </a:r>
            <a:r>
              <a:rPr lang="uk-UA" sz="32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журналістики</a:t>
            </a:r>
            <a:endParaRPr lang="uk-UA" sz="32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6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Наукові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праці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Віктора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Глущенка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друкуються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на 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сторінках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всесоюзного журналу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“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Журналіст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” 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  У 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республіканському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«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Журналіст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України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»</a:t>
            </a: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05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  У 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республіканському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міжвідомчому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    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науковому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виданні</a:t>
            </a: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“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Журналістика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. </a:t>
            </a:r>
            <a:endParaRPr lang="ru-RU" sz="22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 smtClean="0">
                <a:solidFill>
                  <a:srgbClr val="002060"/>
                </a:solidFill>
                <a:latin typeface="Constantia" pitchFamily="18" charset="0"/>
              </a:rPr>
              <a:t>       </a:t>
            </a:r>
            <a:r>
              <a:rPr lang="ru-RU" sz="2200" b="1" i="1" dirty="0" err="1" smtClean="0">
                <a:solidFill>
                  <a:srgbClr val="002060"/>
                </a:solidFill>
                <a:latin typeface="Constantia" pitchFamily="18" charset="0"/>
              </a:rPr>
              <a:t>Преса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200" b="1" i="1" dirty="0" err="1">
                <a:solidFill>
                  <a:srgbClr val="002060"/>
                </a:solidFill>
                <a:latin typeface="Constantia" pitchFamily="18" charset="0"/>
              </a:rPr>
              <a:t>Телебачення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”</a:t>
            </a:r>
            <a:endParaRPr lang="uk-UA" sz="22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Содержимое 5" descr="attach-500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50100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571875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8072494" cy="581697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1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Активна </a:t>
            </a:r>
            <a:r>
              <a:rPr lang="uk-UA" sz="31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життєва позиція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1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Віктора </a:t>
            </a:r>
            <a:r>
              <a:rPr lang="uk-UA" sz="3100" b="1" i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Глущенка</a:t>
            </a:r>
            <a:endParaRPr lang="uk-UA" sz="31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Талановитий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журналіст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Принциповий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редактор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Голова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постійної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комісії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питань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гласності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та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депутатської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етики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Президії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Київської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обласної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ради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Один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з організаторів і перший керівник телестудії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“Миронівка”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, яка вперше вийшла в ефір 1січня 1994 року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Виконував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ці обов’язки паралельно з обов’язками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редактора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газети до 1998 року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Голова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районного товариства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“Допомога”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Голова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районного товариства охорони пам'яток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історії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та культури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050" name="Picture 2" descr="C:\Documents and Settings\Администратор\Рабочий стол\Зленко Л.М\knigu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588" y="980728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3573016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8001056" cy="18928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Досягнення </a:t>
            </a:r>
            <a:r>
              <a:rPr lang="uk-UA" sz="3200" b="1" i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Миронівської</a:t>
            </a:r>
            <a:r>
              <a:rPr lang="uk-UA" sz="32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районної газети </a:t>
            </a:r>
            <a:r>
              <a:rPr lang="uk-UA" sz="3200" b="1" i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“Червона</a:t>
            </a: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sz="3200" b="1" i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зірка</a:t>
            </a:r>
            <a:r>
              <a:rPr lang="uk-UA" sz="3200" b="1" i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”</a:t>
            </a:r>
            <a:endParaRPr lang="uk-UA" sz="3200" b="1" i="1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32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6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293096"/>
            <a:ext cx="58579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1976 </a:t>
            </a: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– 1987 </a:t>
            </a: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роки: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8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всесоюзних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нагород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1977 - 1988 роки: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9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республіканських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нагород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1975-1990 роки:</a:t>
            </a: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21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обласна нагорода</a:t>
            </a:r>
            <a:endParaRPr lang="ru-RU" sz="20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48478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   До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редакції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прийшла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творча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цікава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людина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котра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вміє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бачити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й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давати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належну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оцінку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фактові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події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явищу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бачити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перспективу,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знає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яка газета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потрібна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читачеві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Творчість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постійний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пошук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нових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цікавих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тем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форм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роботи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– ось стиль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діяльності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колективу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редакції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чолі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Віктором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Глущенком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ru-RU" sz="2000" b="1" i="1" dirty="0" smtClean="0">
              <a:solidFill>
                <a:schemeClr val="tx2"/>
              </a:solidFill>
              <a:latin typeface="Constantia" pitchFamily="18" charset="0"/>
            </a:endParaRPr>
          </a:p>
          <a:p>
            <a:pPr>
              <a:lnSpc>
                <a:spcPct val="150000"/>
              </a:lnSpc>
            </a:pPr>
            <a:endParaRPr lang="ru-RU" sz="2000" b="1" i="1" dirty="0">
              <a:solidFill>
                <a:schemeClr val="tx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8148" y="0"/>
            <a:ext cx="8175852" cy="62093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1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Заслужене </a:t>
            </a:r>
            <a:r>
              <a:rPr lang="uk-UA" sz="31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визнання журналіста: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000" b="1" i="1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З  1977  по  2003  роки: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16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три Почесні Грамоти та три Почесні Дипломи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Спілки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журналістів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України,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Спілки журналістів СРСР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1980 - </a:t>
            </a:r>
            <a:r>
              <a:rPr lang="uk-UA" sz="2000" b="1" i="1" dirty="0" err="1">
                <a:solidFill>
                  <a:srgbClr val="FF0066"/>
                </a:solidFill>
                <a:latin typeface="Constantia" pitchFamily="18" charset="0"/>
              </a:rPr>
              <a:t>“Золоте</a:t>
            </a:r>
            <a:r>
              <a:rPr lang="uk-UA" sz="2000" b="1" i="1" dirty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uk-UA" sz="2000" b="1" i="1" dirty="0" err="1">
                <a:solidFill>
                  <a:srgbClr val="FF0066"/>
                </a:solidFill>
                <a:latin typeface="Constantia" pitchFamily="18" charset="0"/>
              </a:rPr>
              <a:t>перо”</a:t>
            </a:r>
            <a:r>
              <a:rPr lang="uk-UA" sz="2000" b="1" i="1" dirty="0">
                <a:solidFill>
                  <a:srgbClr val="FF0066"/>
                </a:solidFill>
                <a:latin typeface="Constantia" pitchFamily="18" charset="0"/>
              </a:rPr>
              <a:t> Спілки журналістів </a:t>
            </a: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України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FF0066"/>
                </a:solidFill>
                <a:latin typeface="Constantia" pitchFamily="18" charset="0"/>
              </a:rPr>
              <a:t>1984 – Почесне звання </a:t>
            </a:r>
            <a:r>
              <a:rPr lang="uk-UA" sz="2000" b="1" i="1" dirty="0" err="1">
                <a:solidFill>
                  <a:srgbClr val="FF0066"/>
                </a:solidFill>
                <a:latin typeface="Constantia" pitchFamily="18" charset="0"/>
              </a:rPr>
              <a:t>“Заслужений</a:t>
            </a:r>
            <a:r>
              <a:rPr lang="uk-UA" sz="2000" b="1" i="1" dirty="0">
                <a:solidFill>
                  <a:srgbClr val="FF0066"/>
                </a:solidFill>
                <a:latin typeface="Constantia" pitchFamily="18" charset="0"/>
              </a:rPr>
              <a:t> журналіст УРСР”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три Почесні Грамоти Київського обласного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управління у справах преси та інформації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дві Почесні Грамоти Міністерства інформації  України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Почесна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Грамота Державного комітету </a:t>
            </a: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інформаційної політики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, телебачення і </a:t>
            </a: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радіомовлення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України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26626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857625"/>
            <a:ext cx="2438400" cy="2438400"/>
          </a:xfrm>
        </p:spPr>
      </p:pic>
      <p:pic>
        <p:nvPicPr>
          <p:cNvPr id="8" name="Picture 10" descr="image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908720"/>
            <a:ext cx="1184703" cy="199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10" descr="i_52440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27650" name="Picture 2" descr="image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20621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ag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714375"/>
            <a:ext cx="2071688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image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38" y="1500188"/>
            <a:ext cx="2070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5" y="2286000"/>
            <a:ext cx="21177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image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63" y="3286125"/>
            <a:ext cx="192881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image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4551363"/>
            <a:ext cx="17145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13" y="3786188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8072494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1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Пошуково-дослідницька робота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1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Віктора </a:t>
            </a:r>
            <a:r>
              <a:rPr lang="uk-UA" sz="3100" b="1" i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Глущенка</a:t>
            </a:r>
            <a:endParaRPr lang="uk-UA" sz="31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971600" y="1196752"/>
            <a:ext cx="756084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800" i="1" dirty="0"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Краєзнавчий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нарис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про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події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пов’язані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перебуванням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Тараса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Шевченка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на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Миронівщині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Історико-краєзнавчі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матеріали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про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жахливі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сторінки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історії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українського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народу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–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війни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колективізацію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голодомор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репресії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. </a:t>
            </a: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Вивів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темряви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небуття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безпідставно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розстріляного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1937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року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уродженця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Миронівського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району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вченого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-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філолога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Миколу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Федотовича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Трохименка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Історико-краєзнавче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дослідження у двох частинах – 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“Миронівка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: сторінки 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історії”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Науково-публіцистична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документально-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краєзнавча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праця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“Шлях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крізь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сторіччя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: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роки,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події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, люди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”.</a:t>
            </a: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imag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43295">
            <a:off x="429233" y="1128161"/>
            <a:ext cx="153670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imag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8640"/>
            <a:ext cx="1525587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imag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1" y="2780928"/>
            <a:ext cx="1545511" cy="228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image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57391">
            <a:off x="7271934" y="3625315"/>
            <a:ext cx="1557337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image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104488">
            <a:off x="682975" y="3814209"/>
            <a:ext cx="14033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image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32561">
            <a:off x="2126481" y="3207023"/>
            <a:ext cx="148744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8" descr="image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40182">
            <a:off x="5557355" y="3128517"/>
            <a:ext cx="1630363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9" descr="image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547023">
            <a:off x="2070793" y="506040"/>
            <a:ext cx="1500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0" descr="image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31546">
            <a:off x="5572125" y="500063"/>
            <a:ext cx="157797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11" descr="image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345794">
            <a:off x="7313613" y="884238"/>
            <a:ext cx="153035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786188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8072494" cy="90948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1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Книги </a:t>
            </a:r>
            <a:r>
              <a:rPr lang="uk-UA" sz="31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– вершини його майстерності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0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1187624" y="692696"/>
            <a:ext cx="7146032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1993р.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“Помста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на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чотирьох”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1994р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“Така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судилася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доля”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1997р. – “І таке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буває”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“Великий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Кобзар і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Миронівщина”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1998,1999роки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“Великий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Кобзар і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Миронівщина”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             2000р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–“Шлях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крізь сторіччя: роки, події,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люди”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2001р. – “З вірою в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майбутнє”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2002р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“Весільний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народний обряд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Козельця”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2002р.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“Імена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в назвах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вулиць”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2002р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“Мелодії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Василя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Нестеренка”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2003р.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“Люди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трудової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Слави”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2003р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“Ради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, депутати,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життя”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2004р.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“Граду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ім’я даю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Козелець”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2007р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“Епізоди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життя Валентина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Рочняка”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2008р.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“Від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трагедії до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відродження”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2008р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“Три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голодомори”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2009р.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“Великий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Кобзар і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Миронівщина”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	2010р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. – “З глибини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душі”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2012р. –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“Миронівка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сторінки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історії</a:t>
            </a:r>
            <a:r>
              <a:rPr lang="uk-UA" b="1" i="1" dirty="0" err="1" smtClean="0">
                <a:solidFill>
                  <a:srgbClr val="002060"/>
                </a:solidFill>
                <a:latin typeface="Constantia" pitchFamily="18" charset="0"/>
              </a:rPr>
              <a:t>”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(двохтомник)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857625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692696"/>
            <a:ext cx="7632848" cy="532453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Особистість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Віктора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Антоновича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складається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з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двох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основних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сутностей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–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редактора-журналіста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письменника-краєзнавця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>
                <a:solidFill>
                  <a:srgbClr val="002060"/>
                </a:solidFill>
              </a:ln>
              <a:solidFill>
                <a:srgbClr val="FF0066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Його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визначальні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компетентності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-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комунікативна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мотиваційна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психологічна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та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інтелектуальна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Творчість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 -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найважливіший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регулятив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життєва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цінність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спосіб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світогляду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і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світосприйняття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журналіста</a:t>
            </a:r>
            <a:r>
              <a:rPr lang="ru-RU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ln>
                <a:solidFill>
                  <a:srgbClr val="002060"/>
                </a:solidFill>
              </a:ln>
              <a:solidFill>
                <a:srgbClr val="FF0066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Його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професіоналізм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у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філігранному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вмінні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працювати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Constantia" pitchFamily="18" charset="0"/>
              </a:rPr>
              <a:t>інформацією</a:t>
            </a:r>
            <a:r>
              <a:rPr lang="ru-RU" sz="2000" b="1" i="1" dirty="0">
                <a:solidFill>
                  <a:srgbClr val="002060"/>
                </a:solidFill>
                <a:latin typeface="Constantia" pitchFamily="18" charset="0"/>
              </a:rPr>
              <a:t>, людьми, словом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Феномен </a:t>
            </a: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особистості </a:t>
            </a: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Віктора </a:t>
            </a:r>
            <a:r>
              <a:rPr lang="uk-UA" sz="2000" b="1" i="1" dirty="0" err="1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Глущенка</a:t>
            </a: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 -  у креативності</a:t>
            </a: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, оригінальності, </a:t>
            </a:r>
            <a:endParaRPr lang="uk-UA" sz="2000" b="1" i="1" dirty="0" smtClean="0">
              <a:ln>
                <a:solidFill>
                  <a:srgbClr val="002060"/>
                </a:solidFill>
              </a:ln>
              <a:solidFill>
                <a:srgbClr val="FF0066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допитливості</a:t>
            </a:r>
            <a:r>
              <a:rPr lang="uk-UA" sz="2000" b="1" i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latin typeface="Constantia" pitchFamily="18" charset="0"/>
              </a:rPr>
              <a:t>, емоційності.</a:t>
            </a:r>
            <a:endParaRPr lang="ru-RU" sz="2000" dirty="0">
              <a:ln>
                <a:solidFill>
                  <a:srgbClr val="002060"/>
                </a:solidFill>
              </a:ln>
              <a:solidFill>
                <a:srgbClr val="FF0066"/>
              </a:solidFill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-171400"/>
            <a:ext cx="8072494" cy="9233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Висновки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0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643063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4338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786188"/>
            <a:ext cx="2438400" cy="2438400"/>
          </a:xfrm>
        </p:spPr>
      </p:pic>
      <p:sp>
        <p:nvSpPr>
          <p:cNvPr id="7" name="Прямоугольник 6"/>
          <p:cNvSpPr/>
          <p:nvPr/>
        </p:nvSpPr>
        <p:spPr>
          <a:xfrm>
            <a:off x="1115616" y="0"/>
            <a:ext cx="7858180" cy="333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Мета дослідження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З'ясувати особливості </a:t>
            </a: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творчого процесу в журналістиці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Дослідити шляхи становлення й утвердження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   особистості Віктора </a:t>
            </a:r>
            <a:r>
              <a:rPr lang="uk-UA" b="1" i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Глущенка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як журналіста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Визначити складові його творчої особистості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Систематизувати творчі досягнення </a:t>
            </a: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відомого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журналіста,    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   письменника-краєзнавця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140968"/>
            <a:ext cx="7286676" cy="25022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</a:t>
            </a: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Методи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дослідження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Опрацювання </a:t>
            </a: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відповідної 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літератури</a:t>
            </a:r>
            <a:endParaRPr lang="uk-UA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Використання  </a:t>
            </a: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електронних носіїв інформації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Збір </a:t>
            </a:r>
            <a:r>
              <a:rPr lang="uk-UA" b="1" i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і узагальнення </a:t>
            </a: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матеріалів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Опитування, анкетування</a:t>
            </a:r>
            <a:endParaRPr lang="ru-RU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43625" y="3143250"/>
            <a:ext cx="3295650" cy="3295650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1714488"/>
            <a:ext cx="8072494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72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Дякую за увагу !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sz="10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2771" name="Рисунок 5" descr="knigi-15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3786188"/>
            <a:ext cx="2438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r>
              <a:rPr lang="uk-UA" b="1" i="1" dirty="0" smtClean="0">
                <a:solidFill>
                  <a:srgbClr val="C00000"/>
                </a:solidFill>
              </a:rPr>
              <a:t/>
            </a:r>
            <a:br>
              <a:rPr lang="uk-UA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15362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786188"/>
            <a:ext cx="2438400" cy="2438400"/>
          </a:xfrm>
        </p:spPr>
      </p:pic>
      <p:sp>
        <p:nvSpPr>
          <p:cNvPr id="7" name="Прямоугольник 6"/>
          <p:cNvSpPr/>
          <p:nvPr/>
        </p:nvSpPr>
        <p:spPr>
          <a:xfrm>
            <a:off x="1000068" y="332656"/>
            <a:ext cx="8143932" cy="24745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   </a:t>
            </a: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Актуальність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роботи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Підвищений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інтерес сучасного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журналістикознавства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до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проблем творчого процесу в журналістиці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Потреба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всебічного вивчення творчості  як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невід'ємного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ідентифікатора 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особистості  журналіста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2996952"/>
            <a:ext cx="7286676" cy="30839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    </a:t>
            </a: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Новизна дослідження</a:t>
            </a:r>
            <a:endParaRPr lang="uk-UA" sz="36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Журналістська праця вимагає від людини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 творчого начала та потужного потенціалу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 для розвитку і самовдосконалення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Творчість журналіста Віктора </a:t>
            </a:r>
            <a:r>
              <a:rPr lang="uk-UA" b="1" i="1" dirty="0" err="1" smtClean="0">
                <a:solidFill>
                  <a:srgbClr val="002060"/>
                </a:solidFill>
                <a:latin typeface="Constantia" pitchFamily="18" charset="0"/>
              </a:rPr>
              <a:t>Глущенка</a:t>
            </a: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 є прикладом майстерності та професіоналізму,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 гідним для наслідування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  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643313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476672"/>
            <a:ext cx="7572428" cy="413651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      </a:t>
            </a: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Практичне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значення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Використання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матеріалів і 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висновків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дослідження у 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навчально-виховній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роботі </a:t>
            </a:r>
            <a:endParaRPr lang="uk-UA" sz="22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    загальноосвітньої школи при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викладанні </a:t>
            </a:r>
            <a:endParaRPr lang="uk-UA" sz="22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    української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мови та літератури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    історії України,філософії</a:t>
            </a:r>
            <a:endParaRPr lang="uk-UA" sz="22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2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Заняття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факультативів, курсів за вибором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uk-UA" sz="22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Constantia" pitchFamily="18" charset="0"/>
              </a:rPr>
              <a:t> Гурткова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робота</a:t>
            </a:r>
            <a:r>
              <a:rPr lang="ru-RU" sz="2200" b="1" i="1" dirty="0">
                <a:solidFill>
                  <a:srgbClr val="002060"/>
                </a:solidFill>
                <a:latin typeface="Constantia" pitchFamily="18" charset="0"/>
              </a:rPr>
              <a:t> у </a:t>
            </a:r>
            <a:r>
              <a:rPr lang="uk-UA" sz="2200" b="1" i="1" dirty="0">
                <a:solidFill>
                  <a:srgbClr val="002060"/>
                </a:solidFill>
                <a:latin typeface="Constantia" pitchFamily="18" charset="0"/>
              </a:rPr>
              <a:t>позашкільному закладі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714750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88640"/>
            <a:ext cx="7858180" cy="595547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                        Бути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журналістом – </a:t>
            </a:r>
            <a:endParaRPr lang="uk-UA" sz="3600" b="1" i="1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                    це значить:                                           </a:t>
            </a:r>
            <a:r>
              <a:rPr lang="uk-UA" sz="2000" b="1" i="1" dirty="0" smtClean="0">
                <a:solidFill>
                  <a:srgbClr val="FF0066"/>
                </a:solidFill>
                <a:latin typeface="+mn-lt"/>
              </a:rPr>
              <a:t>  </a:t>
            </a:r>
            <a:endParaRPr lang="uk-UA" sz="2000" b="1" i="1" dirty="0">
              <a:solidFill>
                <a:srgbClr val="002060"/>
              </a:solidFill>
              <a:latin typeface="+mn-lt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+mn-lt"/>
              </a:rPr>
              <a:t>  </a:t>
            </a: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володіти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світом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інформації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бути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сучасним і креативним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відчувати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свою причетність до історії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жити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цікавим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насиченим подіями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життям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спілкуватися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з найвідомішими особистостями </a:t>
            </a:r>
            <a:endParaRPr lang="uk-UA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   сучасності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подорожувати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містами і селами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України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дарувати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своє слово читачам, глядачам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отримувати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задоволення від спілкування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  заслуговувати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визнання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7411" name="Picture 2" descr="image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0"/>
            <a:ext cx="7572428" cy="602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Професійні якості </a:t>
            </a: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журналіста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Віктора </a:t>
            </a:r>
            <a:r>
              <a:rPr lang="uk-UA" sz="3600" b="1" i="1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Глущенка</a:t>
            </a:r>
            <a:endParaRPr lang="uk-UA" sz="3600" b="1" i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Уміння 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вільно та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гнучко оперувати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    інформацією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Уміння легко і цікаво подавати     інформацію</a:t>
            </a:r>
            <a:endParaRPr lang="uk-UA" sz="24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Уміння 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бути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переконливим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Комунікативні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Constantia" pitchFamily="18" charset="0"/>
              </a:rPr>
              <a:t>уміння</a:t>
            </a:r>
            <a:endParaRPr lang="ru-RU" sz="24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  <a:latin typeface="Constantia" pitchFamily="18" charset="0"/>
              </a:rPr>
              <a:t>Уміння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Constantia" pitchFamily="18" charset="0"/>
              </a:rPr>
              <a:t>працювати</a:t>
            </a:r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  <a:latin typeface="Constantia" pitchFamily="18" charset="0"/>
              </a:rPr>
              <a:t>зі</a:t>
            </a:r>
            <a:r>
              <a:rPr lang="ru-RU" sz="2400" b="1" i="1" dirty="0">
                <a:solidFill>
                  <a:srgbClr val="002060"/>
                </a:solidFill>
                <a:latin typeface="Constantia" pitchFamily="18" charset="0"/>
              </a:rPr>
              <a:t> словом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 Спеціалізація </a:t>
            </a: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у відповідній галузі,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solidFill>
                  <a:srgbClr val="002060"/>
                </a:solidFill>
                <a:latin typeface="Constantia" pitchFamily="18" charset="0"/>
              </a:rPr>
              <a:t>    темі, проблемі</a:t>
            </a:r>
          </a:p>
        </p:txBody>
      </p:sp>
      <p:pic>
        <p:nvPicPr>
          <p:cNvPr id="18434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643313"/>
            <a:ext cx="24384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48264" y="3645024"/>
            <a:ext cx="2438400" cy="2438400"/>
          </a:xfrm>
        </p:spPr>
      </p:pic>
      <p:pic>
        <p:nvPicPr>
          <p:cNvPr id="7" name="Picture 8" descr="image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32656"/>
            <a:ext cx="159240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60486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0066"/>
                </a:solidFill>
                <a:latin typeface="Constantia" pitchFamily="18" charset="0"/>
              </a:rPr>
              <a:t>Феноменальну постать</a:t>
            </a:r>
          </a:p>
          <a:p>
            <a:pPr algn="ctr"/>
            <a:r>
              <a:rPr lang="uk-UA" sz="2800" b="1" i="1" dirty="0" smtClean="0">
                <a:solidFill>
                  <a:srgbClr val="FF0066"/>
                </a:solidFill>
                <a:latin typeface="Constantia" pitchFamily="18" charset="0"/>
              </a:rPr>
              <a:t> Віктора Антоновича </a:t>
            </a:r>
            <a:r>
              <a:rPr lang="uk-UA" sz="2800" b="1" i="1" dirty="0" err="1" smtClean="0">
                <a:solidFill>
                  <a:srgbClr val="FF0066"/>
                </a:solidFill>
                <a:latin typeface="Constantia" pitchFamily="18" charset="0"/>
              </a:rPr>
              <a:t>Глущенка</a:t>
            </a:r>
            <a:r>
              <a:rPr lang="uk-UA" sz="2800" b="1" i="1" dirty="0" smtClean="0">
                <a:solidFill>
                  <a:srgbClr val="FF0066"/>
                </a:solidFill>
                <a:latin typeface="Constantia" pitchFamily="18" charset="0"/>
              </a:rPr>
              <a:t> </a:t>
            </a:r>
            <a:r>
              <a:rPr lang="uk-UA" sz="2400" b="1" i="1" dirty="0" smtClean="0">
                <a:solidFill>
                  <a:srgbClr val="002060"/>
                </a:solidFill>
                <a:latin typeface="Constantia" pitchFamily="18" charset="0"/>
              </a:rPr>
              <a:t>окреслюють </a:t>
            </a: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природні здібності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сьогодення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дає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журналісту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енергію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натхнення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стабільна працездатність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: 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роки,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події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   люди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стають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джерелом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оптимізму</a:t>
            </a:r>
            <a:endParaRPr lang="ru-RU" sz="2000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000" b="1" i="1" dirty="0" smtClean="0">
                <a:solidFill>
                  <a:srgbClr val="FF0066"/>
                </a:solidFill>
                <a:latin typeface="Constantia" pitchFamily="18" charset="0"/>
              </a:rPr>
              <a:t>неодмінне досягнення поставлених    цілей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:</a:t>
            </a:r>
          </a:p>
          <a:p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віра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у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майбутнє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додає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впевненості</a:t>
            </a:r>
            <a:endParaRPr lang="ru-RU" sz="20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14096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onstant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Він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завжди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- у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творчому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пошуку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працює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як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справжній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професіонал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.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Допомагає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 молодим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колегам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у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набутті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ними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професійних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навичок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їх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становленні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як </a:t>
            </a: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фахівців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друкованого</a:t>
            </a:r>
            <a:r>
              <a:rPr lang="ru-RU" sz="2000" b="1" i="1" dirty="0" smtClean="0">
                <a:solidFill>
                  <a:srgbClr val="002060"/>
                </a:solidFill>
                <a:latin typeface="Constantia" pitchFamily="18" charset="0"/>
              </a:rPr>
              <a:t> слова.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643313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572428" cy="529067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Творчі якості журналіста 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2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Креативність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– здатність виробляти нові ідеї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Інтуїція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– виявлення суттєвості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Оригінальність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– наявність творчої уяви та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  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нетрадиційного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підходу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uk-UA" sz="2000" b="1" i="1" dirty="0" err="1" smtClean="0">
                <a:solidFill>
                  <a:srgbClr val="002060"/>
                </a:solidFill>
                <a:latin typeface="Constantia" pitchFamily="18" charset="0"/>
              </a:rPr>
              <a:t>Дивергентність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– здатність мати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декілька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  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підходів </a:t>
            </a: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до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вирішення однієї проблеми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Допитливість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Емоційність</a:t>
            </a:r>
            <a:endParaRPr lang="uk-UA" sz="2000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000" b="1" i="1" dirty="0" smtClean="0">
                <a:solidFill>
                  <a:srgbClr val="002060"/>
                </a:solidFill>
                <a:latin typeface="Constantia" pitchFamily="18" charset="0"/>
              </a:rPr>
              <a:t>  Самооцінка </a:t>
            </a:r>
            <a:r>
              <a:rPr lang="uk-UA" sz="2000" b="1" i="1" dirty="0">
                <a:solidFill>
                  <a:srgbClr val="002060"/>
                </a:solidFill>
                <a:latin typeface="Constantia" pitchFamily="18" charset="0"/>
              </a:rPr>
              <a:t>власних творчих можливостей</a:t>
            </a:r>
          </a:p>
        </p:txBody>
      </p:sp>
      <p:pic>
        <p:nvPicPr>
          <p:cNvPr id="4" name="Содержимое 5" descr="attach-500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645024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5" descr="attach-500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75" y="3857625"/>
            <a:ext cx="2438400" cy="243840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0"/>
            <a:ext cx="7929618" cy="600164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Palatino Linotype" pitchFamily="18" charset="0"/>
              </a:rPr>
              <a:t>    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Журналістика – </a:t>
            </a:r>
            <a:r>
              <a:rPr lang="uk-UA" sz="3600" b="1" i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спосіб 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життя Віктора </a:t>
            </a:r>
            <a:r>
              <a:rPr lang="uk-UA" sz="3600" b="1" i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Глущенка</a:t>
            </a:r>
            <a:r>
              <a:rPr lang="uk-UA" sz="3600" b="1" i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sz="2200" b="1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1963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рік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-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з’являється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перша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публікація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стаття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“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Гаряча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вахта” </a:t>
            </a:r>
            <a:endParaRPr lang="ru-RU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    у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республіканській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газеті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“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Колгоспне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село”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Цікаві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публікації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в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газеті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“Комсомольское знамя»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Співпраця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з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дитячою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газетою “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Зірка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”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 </a:t>
            </a:r>
            <a:r>
              <a:rPr lang="ru-RU" b="1" i="1" dirty="0" err="1" smtClean="0">
                <a:solidFill>
                  <a:srgbClr val="002060"/>
                </a:solidFill>
                <a:latin typeface="Constantia" pitchFamily="18" charset="0"/>
              </a:rPr>
              <a:t>Кореспондент</a:t>
            </a:r>
            <a:r>
              <a:rPr lang="ru-RU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республіканської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газети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 “Наше </a:t>
            </a:r>
            <a:r>
              <a:rPr lang="ru-RU" b="1" i="1" dirty="0" err="1">
                <a:solidFill>
                  <a:srgbClr val="002060"/>
                </a:solidFill>
                <a:latin typeface="Constantia" pitchFamily="18" charset="0"/>
              </a:rPr>
              <a:t>життя</a:t>
            </a:r>
            <a:r>
              <a:rPr lang="ru-RU" b="1" i="1" dirty="0">
                <a:solidFill>
                  <a:srgbClr val="002060"/>
                </a:solidFill>
                <a:latin typeface="Constantia" pitchFamily="18" charset="0"/>
              </a:rPr>
              <a:t>”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1969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рік – отримує диплом журналіста </a:t>
            </a:r>
            <a:endParaRPr lang="uk-UA" b="1" i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   Київського державного університету</a:t>
            </a:r>
            <a:endParaRPr lang="ru-RU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1974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рік -  призначений заступником директора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b="1" i="1" dirty="0" err="1" smtClean="0">
                <a:solidFill>
                  <a:srgbClr val="002060"/>
                </a:solidFill>
                <a:latin typeface="Constantia" pitchFamily="18" charset="0"/>
              </a:rPr>
              <a:t>Миронівської</a:t>
            </a: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районної газети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“Червона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зірка”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uk-UA" b="1" i="1" dirty="0" smtClean="0">
                <a:solidFill>
                  <a:srgbClr val="002060"/>
                </a:solidFill>
                <a:latin typeface="Constantia" pitchFamily="18" charset="0"/>
              </a:rPr>
              <a:t>  1975 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- 2005 роки – на посаді редактора газети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  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“Миронівський</a:t>
            </a:r>
            <a:r>
              <a:rPr lang="uk-UA" b="1" i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uk-UA" b="1" i="1" dirty="0" err="1">
                <a:solidFill>
                  <a:srgbClr val="002060"/>
                </a:solidFill>
                <a:latin typeface="Constantia" pitchFamily="18" charset="0"/>
              </a:rPr>
              <a:t>край”</a:t>
            </a:r>
            <a:endParaRPr lang="uk-UA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" name="Содержимое 5" descr="attach-500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861048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attach-500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78904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985</Words>
  <Application>Microsoft Office PowerPoint</Application>
  <PresentationFormat>Экран (4:3)</PresentationFormat>
  <Paragraphs>235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Constantia</vt:lpstr>
      <vt:lpstr>Palatino Linotype</vt:lpstr>
      <vt:lpstr>Times New Roman</vt:lpstr>
      <vt:lpstr>Wingdings</vt:lpstr>
      <vt:lpstr>Тема Office</vt:lpstr>
      <vt:lpstr>ВИЗНАЧАЛЬНІ РИСИ ПРОФЕСІЙНОЇ МАЙСТЕРНОСТІ ЖУРНАЛІСТА </vt:lpstr>
      <vt:lpstr>   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Zxxxx</cp:lastModifiedBy>
  <cp:revision>170</cp:revision>
  <dcterms:modified xsi:type="dcterms:W3CDTF">2017-01-18T19:14:47Z</dcterms:modified>
</cp:coreProperties>
</file>