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4"/>
  </p:notesMasterIdLst>
  <p:sldIdLst>
    <p:sldId id="264" r:id="rId3"/>
    <p:sldId id="279" r:id="rId4"/>
    <p:sldId id="259" r:id="rId5"/>
    <p:sldId id="260" r:id="rId6"/>
    <p:sldId id="262" r:id="rId7"/>
    <p:sldId id="265" r:id="rId8"/>
    <p:sldId id="267" r:id="rId9"/>
    <p:sldId id="268" r:id="rId10"/>
    <p:sldId id="270" r:id="rId11"/>
    <p:sldId id="272" r:id="rId12"/>
    <p:sldId id="275" r:id="rId13"/>
    <p:sldId id="276" r:id="rId14"/>
    <p:sldId id="280" r:id="rId15"/>
    <p:sldId id="282" r:id="rId16"/>
    <p:sldId id="299" r:id="rId17"/>
    <p:sldId id="286" r:id="rId18"/>
    <p:sldId id="309" r:id="rId19"/>
    <p:sldId id="305" r:id="rId20"/>
    <p:sldId id="307" r:id="rId21"/>
    <p:sldId id="290" r:id="rId22"/>
    <p:sldId id="292" r:id="rId23"/>
    <p:sldId id="310" r:id="rId24"/>
    <p:sldId id="311" r:id="rId25"/>
    <p:sldId id="312" r:id="rId26"/>
    <p:sldId id="313" r:id="rId27"/>
    <p:sldId id="293" r:id="rId28"/>
    <p:sldId id="295" r:id="rId29"/>
    <p:sldId id="297" r:id="rId30"/>
    <p:sldId id="298" r:id="rId31"/>
    <p:sldId id="301" r:id="rId32"/>
    <p:sldId id="30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18645F-4D9C-4C7F-B464-2C1C5C223915}" type="datetimeFigureOut">
              <a:rPr lang="uk-UA" smtClean="0"/>
              <a:t>23.11.2016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EAED5-C09D-4F47-B6B5-0A592FDC17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9910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8AB47-EDB7-4146-98B8-BB71EB83BB0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122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47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896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660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30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350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7276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825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5648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2455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768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35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9.png"/><Relationship Id="rId7" Type="http://schemas.openxmlformats.org/officeDocument/2006/relationships/image" Target="../media/image23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gif"/><Relationship Id="rId11" Type="http://schemas.openxmlformats.org/officeDocument/2006/relationships/image" Target="../media/image2.png"/><Relationship Id="rId5" Type="http://schemas.openxmlformats.org/officeDocument/2006/relationships/image" Target="../media/image21.png"/><Relationship Id="rId10" Type="http://schemas.openxmlformats.org/officeDocument/2006/relationships/image" Target="../media/image26.gif"/><Relationship Id="rId4" Type="http://schemas.openxmlformats.org/officeDocument/2006/relationships/image" Target="../media/image20.png"/><Relationship Id="rId9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145"/>
            <a:ext cx="9144000" cy="68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214422"/>
            <a:ext cx="7772400" cy="1470025"/>
          </a:xfrm>
        </p:spPr>
        <p:txBody>
          <a:bodyPr>
            <a:normAutofit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71605" y="0"/>
            <a:ext cx="757239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Українська мова</a:t>
            </a:r>
            <a:br>
              <a:rPr lang="uk-UA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uk-UA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 клас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-941989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2143116"/>
            <a:ext cx="457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Прикметники-антоніми</a:t>
            </a:r>
            <a:r>
              <a:rPr lang="ru-RU" sz="32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, </a:t>
            </a:r>
          </a:p>
          <a:p>
            <a:pPr algn="ctr"/>
            <a:r>
              <a:rPr lang="ru-RU" sz="32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прикметники</a:t>
            </a:r>
            <a:r>
              <a:rPr lang="ru-RU" sz="32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 –</a:t>
            </a:r>
            <a:r>
              <a:rPr lang="ru-RU" sz="32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синоніми</a:t>
            </a:r>
            <a:r>
              <a:rPr lang="ru-RU" sz="32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.</a:t>
            </a:r>
          </a:p>
          <a:p>
            <a:pPr algn="ctr"/>
            <a:r>
              <a:rPr lang="ru-RU" sz="32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Пряме</a:t>
            </a:r>
            <a:r>
              <a:rPr lang="ru-RU" sz="32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 і </a:t>
            </a:r>
            <a:r>
              <a:rPr lang="ru-RU" sz="32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переносне</a:t>
            </a:r>
            <a:r>
              <a:rPr lang="ru-RU" sz="32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 </a:t>
            </a:r>
            <a:r>
              <a:rPr lang="ru-RU" sz="32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значення</a:t>
            </a:r>
            <a:r>
              <a:rPr lang="ru-RU" sz="32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 </a:t>
            </a:r>
            <a:r>
              <a:rPr lang="ru-RU" sz="32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прикметників</a:t>
            </a:r>
            <a:r>
              <a:rPr lang="ru-RU" sz="32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062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8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92680" y="0"/>
            <a:ext cx="6751320" cy="2636912"/>
          </a:xfrm>
        </p:spPr>
        <p:txBody>
          <a:bodyPr/>
          <a:lstStyle/>
          <a:p>
            <a:pPr>
              <a:buNone/>
            </a:pPr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Квітки у полі – білі, сині, червоні, жовті, голубі.</a:t>
            </a:r>
            <a:endParaRPr lang="ru-RU" sz="4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-774986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2346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54" y="0"/>
            <a:ext cx="8358246" cy="3645024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Хмарки у небі –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бисторкрилі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весняні, літні й зимові.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-919002" y="-39240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919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Мои документы\Фон для презентацій\bv10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36"/>
            <a:ext cx="9144000" cy="68401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2786058"/>
            <a:ext cx="3857652" cy="15001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</a:p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дослідження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143504" y="285728"/>
            <a:ext cx="3714744" cy="242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Навчитися розрізняти прикметники, вжиті в прямому і переносному значенні.</a:t>
            </a:r>
            <a:endParaRPr 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929190" y="4286256"/>
            <a:ext cx="3786214" cy="23574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Розвивати творче мислення, увагу, уяву, вміння аналізувати, порівнювати.</a:t>
            </a:r>
            <a:endParaRPr 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85720" y="4429132"/>
            <a:ext cx="4143404" cy="221457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Визначити роль прикметника в мовленні.</a:t>
            </a:r>
            <a:endParaRPr 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42844" y="214290"/>
            <a:ext cx="3500462" cy="26432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Дізнатися, чи існують прикметники – синоніми та прикметники – антоніми.</a:t>
            </a:r>
            <a:endParaRPr 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2422623" y="-166701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779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9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714348" y="1142984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Monotype Corsiva" pitchFamily="66" charset="0"/>
              </a:rPr>
              <a:t>Замурзаний 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1142984"/>
            <a:ext cx="3643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Monotype Corsiva" pitchFamily="66" charset="0"/>
              </a:rPr>
              <a:t>–</a:t>
            </a:r>
            <a:r>
              <a:rPr lang="uk-UA" dirty="0" smtClean="0">
                <a:solidFill>
                  <a:schemeClr val="bg1"/>
                </a:solidFill>
                <a:latin typeface="Monotype Corsiva" pitchFamily="66" charset="0"/>
              </a:rPr>
              <a:t>  </a:t>
            </a:r>
            <a:r>
              <a:rPr lang="uk-UA" sz="4000" dirty="0" smtClean="0">
                <a:solidFill>
                  <a:schemeClr val="bg1"/>
                </a:solidFill>
                <a:latin typeface="Monotype Corsiva" pitchFamily="66" charset="0"/>
              </a:rPr>
              <a:t>брудний, 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1142984"/>
            <a:ext cx="25843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Monotype Corsiva" pitchFamily="66" charset="0"/>
              </a:rPr>
              <a:t>заяложений.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2000240"/>
            <a:ext cx="20136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00B0F0"/>
                </a:solidFill>
                <a:latin typeface="Monotype Corsiva" pitchFamily="66" charset="0"/>
              </a:rPr>
              <a:t>Хоробрий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2000240"/>
            <a:ext cx="2507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00B0F0"/>
                </a:solidFill>
                <a:latin typeface="Monotype Corsiva" pitchFamily="66" charset="0"/>
              </a:rPr>
              <a:t>– сміливий, 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57818" y="2000240"/>
            <a:ext cx="29482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00B0F0"/>
                </a:solidFill>
                <a:latin typeface="Monotype Corsiva" pitchFamily="66" charset="0"/>
              </a:rPr>
              <a:t>безстрашний, 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2786058"/>
            <a:ext cx="22573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00B0F0"/>
                </a:solidFill>
                <a:latin typeface="Monotype Corsiva" pitchFamily="66" charset="0"/>
              </a:rPr>
              <a:t>відважний.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3643314"/>
            <a:ext cx="33863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rgbClr val="FFC000"/>
                </a:solidFill>
                <a:latin typeface="Monotype Corsiva" pitchFamily="66" charset="0"/>
              </a:rPr>
              <a:t>Жовтогарячий</a:t>
            </a:r>
            <a:endParaRPr lang="ru-RU" sz="4000" dirty="0">
              <a:solidFill>
                <a:srgbClr val="FFC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43306" y="3643314"/>
            <a:ext cx="282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FFC000"/>
                </a:solidFill>
                <a:latin typeface="Monotype Corsiva" pitchFamily="66" charset="0"/>
              </a:rPr>
              <a:t>– оранжевий, </a:t>
            </a:r>
            <a:endParaRPr lang="ru-RU" sz="4000" dirty="0">
              <a:solidFill>
                <a:srgbClr val="FFC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41255" y="3643314"/>
            <a:ext cx="30027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FFC000"/>
                </a:solidFill>
                <a:latin typeface="Monotype Corsiva" pitchFamily="66" charset="0"/>
              </a:rPr>
              <a:t>помаранчевий.</a:t>
            </a:r>
            <a:endParaRPr lang="ru-RU" sz="4000" dirty="0">
              <a:solidFill>
                <a:srgbClr val="FFC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4348" y="4572008"/>
            <a:ext cx="24785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92D050"/>
                </a:solidFill>
                <a:latin typeface="Monotype Corsiva" pitchFamily="66" charset="0"/>
              </a:rPr>
              <a:t>Старанний</a:t>
            </a:r>
            <a:r>
              <a:rPr lang="uk-UA" sz="4000" dirty="0" smtClean="0">
                <a:solidFill>
                  <a:srgbClr val="00B0F0"/>
                </a:solidFill>
                <a:latin typeface="Monotype Corsiva" pitchFamily="66" charset="0"/>
              </a:rPr>
              <a:t> 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71802" y="4572008"/>
            <a:ext cx="28039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92D050"/>
                </a:solidFill>
                <a:latin typeface="Monotype Corsiva" pitchFamily="66" charset="0"/>
              </a:rPr>
              <a:t>– ретельний, </a:t>
            </a:r>
            <a:endParaRPr lang="ru-RU" sz="4000" dirty="0">
              <a:solidFill>
                <a:srgbClr val="92D05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86446" y="4572008"/>
            <a:ext cx="20136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92D050"/>
                </a:solidFill>
                <a:latin typeface="Monotype Corsiva" pitchFamily="66" charset="0"/>
              </a:rPr>
              <a:t>пильний,</a:t>
            </a:r>
            <a:r>
              <a:rPr lang="uk-UA" sz="40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endParaRPr lang="ru-RU" sz="4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5786" y="5286388"/>
            <a:ext cx="22733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92D050"/>
                </a:solidFill>
                <a:latin typeface="Monotype Corsiva" pitchFamily="66" charset="0"/>
              </a:rPr>
              <a:t>дбайливий.</a:t>
            </a:r>
            <a:endParaRPr lang="ru-RU" sz="40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67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9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928858" y="3571876"/>
            <a:ext cx="9815554" cy="1470025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uk-UA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388" y="571480"/>
            <a:ext cx="2428892" cy="1752600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духмяний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тямущий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ніжний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чепурний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кмітливий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акуратний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привітний</a:t>
            </a:r>
          </a:p>
          <a:p>
            <a:r>
              <a:rPr lang="uk-UA" sz="3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чемний</a:t>
            </a:r>
            <a:endParaRPr lang="uk-UA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857224" y="1428736"/>
            <a:ext cx="4143404" cy="1357322"/>
          </a:xfrm>
          <a:prstGeom prst="flowChartPunched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99CC"/>
                </a:solidFill>
                <a:latin typeface="Times New Roman" pitchFamily="18" charset="0"/>
                <a:cs typeface="Times New Roman" pitchFamily="18" charset="0"/>
              </a:rPr>
              <a:t>Розумний</a:t>
            </a:r>
            <a:endParaRPr lang="ru-RU" sz="4800" b="1" dirty="0">
              <a:solidFill>
                <a:srgbClr val="FF99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1000100" y="4929198"/>
            <a:ext cx="4000528" cy="1571636"/>
          </a:xfrm>
          <a:prstGeom prst="flowChartPunched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Охайний</a:t>
            </a:r>
            <a:endParaRPr lang="ru-RU" sz="48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928662" y="3000372"/>
            <a:ext cx="4000528" cy="1571636"/>
          </a:xfrm>
          <a:prstGeom prst="flowChartPunched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Ввічливий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571480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Утвори синонімічний ряд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7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7" grpId="0" animBg="1"/>
      <p:bldP spid="8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545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 descr="7c211c9800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857760"/>
            <a:ext cx="7351712" cy="566738"/>
          </a:xfrm>
        </p:spPr>
        <p:txBody>
          <a:bodyPr>
            <a:noAutofit/>
          </a:bodyPr>
          <a:lstStyle/>
          <a:p>
            <a:r>
              <a:rPr lang="uk-UA" sz="7200" i="1" dirty="0" smtClean="0">
                <a:solidFill>
                  <a:srgbClr val="FF0000"/>
                </a:solidFill>
                <a:latin typeface="Monotype Corsiva" pitchFamily="66" charset="0"/>
              </a:rPr>
              <a:t>Вузький – широка,</a:t>
            </a:r>
            <a:endParaRPr lang="ru-RU" sz="7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2976" y="5357826"/>
            <a:ext cx="7643866" cy="804862"/>
          </a:xfrm>
        </p:spPr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  <a:latin typeface="Monotype Corsiva" pitchFamily="66" charset="0"/>
              </a:rPr>
              <a:t>мілкий – глибока</a:t>
            </a:r>
            <a:r>
              <a:rPr lang="uk-UA" sz="7200" b="1" i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  <a:p>
            <a:endParaRPr lang="ru-RU" sz="7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428604"/>
            <a:ext cx="750099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Струмку говорила ріка:</a:t>
            </a:r>
          </a:p>
          <a:p>
            <a:pPr algn="ctr"/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“Ти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вузький, а я широка.</a:t>
            </a:r>
          </a:p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Ти мілкий, а я </a:t>
            </a: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глибока”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 одне забула ріка,</a:t>
            </a:r>
          </a:p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 вона почалась із струмка.</a:t>
            </a:r>
          </a:p>
        </p:txBody>
      </p:sp>
      <p:pic>
        <p:nvPicPr>
          <p:cNvPr id="7" name="Picture 2" descr="0232127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309129">
            <a:off x="7727582" y="97313"/>
            <a:ext cx="1492250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Рисунок 8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28957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7c211c9800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5400" b="1" dirty="0" smtClean="0">
                <a:solidFill>
                  <a:srgbClr val="FF0000"/>
                </a:solidFill>
                <a:latin typeface="Georgia" pitchFamily="18" charset="0"/>
              </a:rPr>
              <a:t>Отже, …</a:t>
            </a:r>
            <a:endParaRPr lang="ru-RU" sz="54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uk-UA" sz="4000" b="1" dirty="0" smtClean="0">
                <a:solidFill>
                  <a:srgbClr val="0000FF"/>
                </a:solidFill>
                <a:latin typeface="Georgia" pitchFamily="18" charset="0"/>
              </a:rPr>
              <a:t>Синоніми   </a:t>
            </a:r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</a:rPr>
              <a:t>              </a:t>
            </a:r>
            <a:r>
              <a:rPr lang="uk-UA" sz="3600" b="1" dirty="0" smtClean="0">
                <a:latin typeface="Monotype Corsiva" pitchFamily="66" charset="0"/>
              </a:rPr>
              <a:t>слова, протилежні</a:t>
            </a:r>
            <a:endParaRPr lang="uk-UA" sz="36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</a:rPr>
              <a:t>                                              </a:t>
            </a:r>
            <a:r>
              <a:rPr lang="uk-UA" sz="3600" b="1" dirty="0" smtClean="0">
                <a:latin typeface="Monotype Corsiva" pitchFamily="66" charset="0"/>
              </a:rPr>
              <a:t>за</a:t>
            </a:r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uk-UA" sz="3600" b="1" dirty="0" smtClean="0">
                <a:latin typeface="Monotype Corsiva" pitchFamily="66" charset="0"/>
              </a:rPr>
              <a:t>значенням</a:t>
            </a:r>
          </a:p>
          <a:p>
            <a:pPr eaLnBrk="1" hangingPunct="1">
              <a:buFontTx/>
              <a:buNone/>
            </a:pPr>
            <a:r>
              <a:rPr lang="uk-UA" sz="3600" dirty="0" smtClean="0">
                <a:latin typeface="Monotype Corsiva" pitchFamily="66" charset="0"/>
              </a:rPr>
              <a:t>                                                                            </a:t>
            </a:r>
            <a:r>
              <a:rPr lang="uk-UA" sz="3600" b="1" dirty="0" smtClean="0">
                <a:latin typeface="Monotype Corsiva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uk-UA" sz="4000" b="1" dirty="0" smtClean="0">
              <a:solidFill>
                <a:srgbClr val="0000FF"/>
              </a:solidFill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uk-UA" sz="4000" b="1" dirty="0" smtClean="0">
                <a:solidFill>
                  <a:srgbClr val="0000FF"/>
                </a:solidFill>
                <a:latin typeface="Georgia" pitchFamily="18" charset="0"/>
              </a:rPr>
              <a:t>Антоніми</a:t>
            </a:r>
            <a:r>
              <a:rPr lang="uk-UA" sz="4000" b="1" dirty="0" smtClean="0">
                <a:solidFill>
                  <a:srgbClr val="FF0066"/>
                </a:solidFill>
                <a:latin typeface="Times New Roman" pitchFamily="18" charset="0"/>
              </a:rPr>
              <a:t>                    </a:t>
            </a:r>
            <a:r>
              <a:rPr lang="uk-UA" sz="3600" b="1" dirty="0" smtClean="0">
                <a:latin typeface="Monotype Corsiva" pitchFamily="66" charset="0"/>
              </a:rPr>
              <a:t>слова, близькі</a:t>
            </a:r>
          </a:p>
          <a:p>
            <a:pPr eaLnBrk="1" hangingPunct="1">
              <a:buFontTx/>
              <a:buNone/>
            </a:pPr>
            <a:r>
              <a:rPr lang="uk-UA" sz="3600" b="1" dirty="0" smtClean="0">
                <a:latin typeface="Monotype Corsiva" pitchFamily="66" charset="0"/>
              </a:rPr>
              <a:t>                                                    за значенням</a:t>
            </a:r>
          </a:p>
          <a:p>
            <a:pPr eaLnBrk="1" hangingPunct="1">
              <a:buFontTx/>
              <a:buNone/>
            </a:pPr>
            <a:r>
              <a:rPr lang="uk-UA" dirty="0" smtClean="0">
                <a:latin typeface="Monotype Corsiva" pitchFamily="66" charset="0"/>
              </a:rPr>
              <a:t>                                                                                                      </a:t>
            </a:r>
            <a:endParaRPr lang="uk-UA" b="1" dirty="0" smtClean="0">
              <a:latin typeface="Monotype Corsiva" pitchFamily="66" charset="0"/>
            </a:endParaRPr>
          </a:p>
          <a:p>
            <a:pPr eaLnBrk="1" hangingPunct="1"/>
            <a:endParaRPr lang="ru-RU" sz="2800" dirty="0" smtClean="0"/>
          </a:p>
        </p:txBody>
      </p:sp>
      <p:sp>
        <p:nvSpPr>
          <p:cNvPr id="40964" name="Line 4">
            <a:hlinkClick r:id="" action="ppaction://hlinkshowjump?jump=nextslide"/>
          </p:cNvPr>
          <p:cNvSpPr>
            <a:spLocks noChangeShapeType="1"/>
          </p:cNvSpPr>
          <p:nvPr/>
        </p:nvSpPr>
        <p:spPr bwMode="auto">
          <a:xfrm>
            <a:off x="3357554" y="2000240"/>
            <a:ext cx="2428892" cy="2286016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0965" name="Line 5">
            <a:hlinkClick r:id="" action="ppaction://hlinkshowjump?jump=nextslide"/>
          </p:cNvPr>
          <p:cNvSpPr>
            <a:spLocks noChangeShapeType="1"/>
          </p:cNvSpPr>
          <p:nvPr/>
        </p:nvSpPr>
        <p:spPr bwMode="auto">
          <a:xfrm flipV="1">
            <a:off x="3214678" y="2143116"/>
            <a:ext cx="2571769" cy="2357454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8199" name="Picture 3" descr="D:\Мои документы\Мои рисунки\Рисунок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4149725"/>
            <a:ext cx="14001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760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Фізкультхвилинка</a:t>
            </a:r>
            <a:endParaRPr lang="uk-UA" dirty="0"/>
          </a:p>
        </p:txBody>
      </p:sp>
      <p:pic>
        <p:nvPicPr>
          <p:cNvPr id="3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26190">
            <a:off x="-919002" y="-39240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31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14341" name="Picture 5" descr="Рисунок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188913"/>
            <a:ext cx="16192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9" descr="Рисунок2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688" y="1643063"/>
            <a:ext cx="3889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Рисунок20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2492375"/>
            <a:ext cx="3175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1" descr="flowers32[1]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088" y="5300663"/>
            <a:ext cx="711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2" descr="а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25" y="142875"/>
            <a:ext cx="954088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3" descr="а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3" y="500063"/>
            <a:ext cx="954087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3" descr="H:\Мои документы\detia-50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3" y="3357563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27888" y="5030788"/>
            <a:ext cx="1916112" cy="1827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9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79613" y="3573463"/>
            <a:ext cx="1639887" cy="1284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214282" y="1428736"/>
            <a:ext cx="8358246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uk-UA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uk-UA" sz="9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r>
              <a:rPr lang="uk-UA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uk-UA" sz="9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r>
              <a:rPr lang="uk-UA" sz="9600" b="1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</a:t>
            </a:r>
            <a:r>
              <a:rPr lang="uk-UA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uk-UA" sz="96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9600" b="1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526190">
            <a:off x="-1063019" y="510972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3690921"/>
      </p:ext>
    </p:extLst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2133600"/>
            <a:ext cx="7416800" cy="1470025"/>
          </a:xfrm>
        </p:spPr>
        <p:txBody>
          <a:bodyPr>
            <a:normAutofit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24075" y="4508500"/>
            <a:ext cx="4816475" cy="17526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0"/>
            <a:ext cx="8679338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 девіз :</a:t>
            </a:r>
          </a:p>
          <a:p>
            <a:pPr algn="ctr"/>
            <a:r>
              <a:rPr lang="uk-UA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Думати швидко!</a:t>
            </a:r>
          </a:p>
          <a:p>
            <a:pPr algn="ctr"/>
            <a:r>
              <a:rPr lang="uk-UA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Виконувати чітко!</a:t>
            </a:r>
          </a:p>
          <a:p>
            <a:pPr algn="ctr"/>
            <a:r>
              <a:rPr lang="uk-UA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Каліграфічно писати!</a:t>
            </a:r>
          </a:p>
          <a:p>
            <a:pPr algn="ctr"/>
            <a:r>
              <a:rPr lang="uk-UA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Творчо працювати!</a:t>
            </a:r>
          </a:p>
          <a:p>
            <a:pPr algn="ctr"/>
            <a:r>
              <a:rPr lang="uk-UA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Щоб мову рідну добре знати!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96519">
            <a:off x="-1457303" y="-369803"/>
            <a:ext cx="3711609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994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014" y="1"/>
            <a:ext cx="7117180" cy="4077072"/>
          </a:xfrm>
        </p:spPr>
        <p:txBody>
          <a:bodyPr/>
          <a:lstStyle/>
          <a:p>
            <a:pPr algn="ctr"/>
            <a:r>
              <a:rPr lang="uk-UA" dirty="0" smtClean="0"/>
              <a:t>Робота за підручником</a:t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Вправа 155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4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26190">
            <a:off x="-774986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7649" y="3965496"/>
            <a:ext cx="3500438" cy="270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273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Робота в групах на закріплення: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482671"/>
            <a:ext cx="7125112" cy="21623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dirty="0" smtClean="0"/>
              <a:t>Знайти і виписати з </a:t>
            </a:r>
            <a:r>
              <a:rPr lang="uk-UA" sz="3200" dirty="0" err="1" smtClean="0"/>
              <a:t>прислів</a:t>
            </a:r>
            <a:r>
              <a:rPr lang="en-US" sz="3200" dirty="0" smtClean="0"/>
              <a:t>’</a:t>
            </a:r>
            <a:r>
              <a:rPr lang="uk-UA" sz="3200" dirty="0" smtClean="0"/>
              <a:t>їв прикметники-антоніми.</a:t>
            </a:r>
            <a:endParaRPr lang="uk-UA" sz="3200" dirty="0"/>
          </a:p>
        </p:txBody>
      </p:sp>
      <p:pic>
        <p:nvPicPr>
          <p:cNvPr id="4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26190">
            <a:off x="-774986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Жанночка\Desktop\20995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56992"/>
            <a:ext cx="3528392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99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1 група: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 </a:t>
            </a:r>
            <a:r>
              <a:rPr lang="uk-UA" sz="2800" dirty="0" smtClean="0"/>
              <a:t>Працьовиті – ледачі;</a:t>
            </a:r>
          </a:p>
          <a:p>
            <a:pPr marL="0" indent="0">
              <a:buNone/>
            </a:pPr>
            <a:endParaRPr lang="uk-UA" sz="2800" dirty="0" smtClean="0"/>
          </a:p>
          <a:p>
            <a:pPr marL="0" indent="0">
              <a:buNone/>
            </a:pPr>
            <a:r>
              <a:rPr lang="uk-UA" sz="2800" dirty="0"/>
              <a:t> </a:t>
            </a:r>
            <a:r>
              <a:rPr lang="uk-UA" sz="2800" dirty="0" smtClean="0"/>
              <a:t> маленькі – великі.</a:t>
            </a:r>
            <a:endParaRPr lang="uk-UA" sz="2800" dirty="0"/>
          </a:p>
        </p:txBody>
      </p:sp>
      <p:pic>
        <p:nvPicPr>
          <p:cNvPr id="4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26190">
            <a:off x="-774986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Жанночка\Desktop\2588645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3068961"/>
            <a:ext cx="3456384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25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2 група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800" dirty="0" smtClean="0"/>
              <a:t>  Добрій – лихій;</a:t>
            </a:r>
          </a:p>
          <a:p>
            <a:pPr marL="0" indent="0">
              <a:buNone/>
            </a:pPr>
            <a:endParaRPr lang="uk-UA" sz="2800" dirty="0" smtClean="0"/>
          </a:p>
          <a:p>
            <a:pPr marL="0" indent="0">
              <a:buNone/>
            </a:pPr>
            <a:r>
              <a:rPr lang="uk-UA" sz="2800" dirty="0"/>
              <a:t> </a:t>
            </a:r>
            <a:r>
              <a:rPr lang="uk-UA" sz="2800" dirty="0" smtClean="0"/>
              <a:t> свій – чужий.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26190">
            <a:off x="-774986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Жанночка\Desktop\2588645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3068961"/>
            <a:ext cx="3456384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76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3 група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/>
              <a:t>  Коротким - довгим;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  нова – стара.</a:t>
            </a:r>
            <a:endParaRPr lang="uk-UA" sz="2400" dirty="0"/>
          </a:p>
        </p:txBody>
      </p:sp>
      <p:pic>
        <p:nvPicPr>
          <p:cNvPr id="4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26190">
            <a:off x="-774986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Жанночка\Desktop\2588645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3068961"/>
            <a:ext cx="3456384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38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4 група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400" dirty="0" smtClean="0"/>
              <a:t>  Погані – найкращі;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Брудна – чиста;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sz="2400" dirty="0"/>
              <a:t> </a:t>
            </a:r>
            <a:r>
              <a:rPr lang="uk-UA" sz="2400" dirty="0" smtClean="0"/>
              <a:t> Чорна – біла.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26190">
            <a:off x="-774986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Жанночка\Desktop\2588645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3068961"/>
            <a:ext cx="3456384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68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2" descr="H:\Мои документы\Фон для презентацій\bv100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86058"/>
            <a:ext cx="8229600" cy="114300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Ніжна, мила, світанкова,</a:t>
            </a:r>
            <a:b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ясна, чиста, колискова, </a:t>
            </a:r>
            <a:b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мелодійна, </a:t>
            </a:r>
            <a:r>
              <a:rPr lang="uk-UA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дзвінкотюча</a:t>
            </a: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,</a:t>
            </a:r>
            <a:r>
              <a:rPr lang="uk-UA" sz="36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дивна, радісна,співуча,</a:t>
            </a:r>
            <a:b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лагідна, жива, казкова,</a:t>
            </a:r>
            <a:b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красна, чарівна, шовкова,</a:t>
            </a:r>
            <a:b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найдорожча, добра, власна,</a:t>
            </a:r>
            <a:b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мудра, сонячна, прекрасна, </a:t>
            </a:r>
            <a:b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солов</a:t>
            </a:r>
            <a:r>
              <a:rPr lang="en-US" sz="3600" b="1" dirty="0" smtClean="0">
                <a:solidFill>
                  <a:srgbClr val="002060"/>
                </a:solidFill>
                <a:latin typeface="Monotype Corsiva" pitchFamily="66" charset="0"/>
              </a:rPr>
              <a:t>’</a:t>
            </a:r>
            <a:r>
              <a:rPr lang="uk-UA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їна</a:t>
            </a: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, барвінкова</a:t>
            </a:r>
            <a:b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українська мова!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grpSp>
        <p:nvGrpSpPr>
          <p:cNvPr id="13" name="Group 110"/>
          <p:cNvGrpSpPr>
            <a:grpSpLocks/>
          </p:cNvGrpSpPr>
          <p:nvPr/>
        </p:nvGrpSpPr>
        <p:grpSpPr bwMode="auto">
          <a:xfrm>
            <a:off x="0" y="1384300"/>
            <a:ext cx="695325" cy="5473700"/>
            <a:chOff x="-2" y="437"/>
            <a:chExt cx="438" cy="3661"/>
          </a:xfrm>
        </p:grpSpPr>
        <p:grpSp>
          <p:nvGrpSpPr>
            <p:cNvPr id="14" name="Group 97"/>
            <p:cNvGrpSpPr>
              <a:grpSpLocks/>
            </p:cNvGrpSpPr>
            <p:nvPr/>
          </p:nvGrpSpPr>
          <p:grpSpPr bwMode="auto">
            <a:xfrm rot="5400000">
              <a:off x="-835" y="1270"/>
              <a:ext cx="2101" cy="436"/>
              <a:chOff x="0" y="3840"/>
              <a:chExt cx="2174" cy="480"/>
            </a:xfrm>
          </p:grpSpPr>
          <p:pic>
            <p:nvPicPr>
              <p:cNvPr id="18" name="Picture 98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9" name="Picture 99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66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20" name="Picture 100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21" name="Picture 101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" y="3840"/>
                <a:ext cx="564" cy="480"/>
              </a:xfrm>
              <a:prstGeom prst="rect">
                <a:avLst/>
              </a:prstGeom>
              <a:noFill/>
            </p:spPr>
          </p:pic>
        </p:grpSp>
        <p:pic>
          <p:nvPicPr>
            <p:cNvPr id="15" name="Picture 103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7" y="2579"/>
              <a:ext cx="545" cy="436"/>
            </a:xfrm>
            <a:prstGeom prst="rect">
              <a:avLst/>
            </a:prstGeom>
            <a:noFill/>
          </p:spPr>
        </p:pic>
        <p:pic>
          <p:nvPicPr>
            <p:cNvPr id="16" name="Picture 104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5" y="3608"/>
              <a:ext cx="545" cy="436"/>
            </a:xfrm>
            <a:prstGeom prst="rect">
              <a:avLst/>
            </a:prstGeom>
            <a:noFill/>
          </p:spPr>
        </p:pic>
        <p:pic>
          <p:nvPicPr>
            <p:cNvPr id="17" name="Picture 105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6" y="3082"/>
              <a:ext cx="545" cy="436"/>
            </a:xfrm>
            <a:prstGeom prst="rect">
              <a:avLst/>
            </a:prstGeom>
            <a:noFill/>
          </p:spPr>
        </p:pic>
      </p:grpSp>
      <p:grpSp>
        <p:nvGrpSpPr>
          <p:cNvPr id="22" name="Group 110"/>
          <p:cNvGrpSpPr>
            <a:grpSpLocks/>
          </p:cNvGrpSpPr>
          <p:nvPr/>
        </p:nvGrpSpPr>
        <p:grpSpPr bwMode="auto">
          <a:xfrm>
            <a:off x="0" y="0"/>
            <a:ext cx="695325" cy="5473700"/>
            <a:chOff x="-2" y="437"/>
            <a:chExt cx="438" cy="3661"/>
          </a:xfrm>
        </p:grpSpPr>
        <p:grpSp>
          <p:nvGrpSpPr>
            <p:cNvPr id="23" name="Group 97"/>
            <p:cNvGrpSpPr>
              <a:grpSpLocks/>
            </p:cNvGrpSpPr>
            <p:nvPr/>
          </p:nvGrpSpPr>
          <p:grpSpPr bwMode="auto">
            <a:xfrm rot="5400000">
              <a:off x="-835" y="1270"/>
              <a:ext cx="2101" cy="436"/>
              <a:chOff x="0" y="3840"/>
              <a:chExt cx="2174" cy="480"/>
            </a:xfrm>
          </p:grpSpPr>
          <p:pic>
            <p:nvPicPr>
              <p:cNvPr id="27" name="Picture 98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28" name="Picture 99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66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29" name="Picture 100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30" name="Picture 101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" y="3840"/>
                <a:ext cx="564" cy="480"/>
              </a:xfrm>
              <a:prstGeom prst="rect">
                <a:avLst/>
              </a:prstGeom>
              <a:noFill/>
            </p:spPr>
          </p:pic>
        </p:grpSp>
        <p:pic>
          <p:nvPicPr>
            <p:cNvPr id="24" name="Picture 103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7" y="2579"/>
              <a:ext cx="545" cy="436"/>
            </a:xfrm>
            <a:prstGeom prst="rect">
              <a:avLst/>
            </a:prstGeom>
            <a:noFill/>
          </p:spPr>
        </p:pic>
        <p:pic>
          <p:nvPicPr>
            <p:cNvPr id="25" name="Picture 104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5" y="3608"/>
              <a:ext cx="545" cy="436"/>
            </a:xfrm>
            <a:prstGeom prst="rect">
              <a:avLst/>
            </a:prstGeom>
            <a:noFill/>
          </p:spPr>
        </p:pic>
        <p:pic>
          <p:nvPicPr>
            <p:cNvPr id="26" name="Picture 105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6" y="3082"/>
              <a:ext cx="545" cy="436"/>
            </a:xfrm>
            <a:prstGeom prst="rect">
              <a:avLst/>
            </a:prstGeom>
            <a:noFill/>
          </p:spPr>
        </p:pic>
      </p:grpSp>
      <p:grpSp>
        <p:nvGrpSpPr>
          <p:cNvPr id="49" name="Group 110"/>
          <p:cNvGrpSpPr>
            <a:grpSpLocks/>
          </p:cNvGrpSpPr>
          <p:nvPr/>
        </p:nvGrpSpPr>
        <p:grpSpPr bwMode="auto">
          <a:xfrm rot="5400000">
            <a:off x="2817784" y="-2389187"/>
            <a:ext cx="695325" cy="5473700"/>
            <a:chOff x="-2" y="437"/>
            <a:chExt cx="438" cy="3661"/>
          </a:xfrm>
        </p:grpSpPr>
        <p:grpSp>
          <p:nvGrpSpPr>
            <p:cNvPr id="50" name="Group 97"/>
            <p:cNvGrpSpPr>
              <a:grpSpLocks/>
            </p:cNvGrpSpPr>
            <p:nvPr/>
          </p:nvGrpSpPr>
          <p:grpSpPr bwMode="auto">
            <a:xfrm rot="5400000">
              <a:off x="-835" y="1270"/>
              <a:ext cx="2101" cy="436"/>
              <a:chOff x="0" y="3840"/>
              <a:chExt cx="2174" cy="480"/>
            </a:xfrm>
          </p:grpSpPr>
          <p:pic>
            <p:nvPicPr>
              <p:cNvPr id="54" name="Picture 98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55" name="Picture 99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66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56" name="Picture 100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57" name="Picture 101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" y="3840"/>
                <a:ext cx="564" cy="480"/>
              </a:xfrm>
              <a:prstGeom prst="rect">
                <a:avLst/>
              </a:prstGeom>
              <a:noFill/>
            </p:spPr>
          </p:pic>
        </p:grpSp>
        <p:pic>
          <p:nvPicPr>
            <p:cNvPr id="51" name="Picture 103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7" y="2579"/>
              <a:ext cx="545" cy="436"/>
            </a:xfrm>
            <a:prstGeom prst="rect">
              <a:avLst/>
            </a:prstGeom>
            <a:noFill/>
          </p:spPr>
        </p:pic>
        <p:pic>
          <p:nvPicPr>
            <p:cNvPr id="52" name="Picture 104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5" y="3608"/>
              <a:ext cx="545" cy="436"/>
            </a:xfrm>
            <a:prstGeom prst="rect">
              <a:avLst/>
            </a:prstGeom>
            <a:noFill/>
          </p:spPr>
        </p:pic>
        <p:pic>
          <p:nvPicPr>
            <p:cNvPr id="53" name="Picture 105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6" y="3082"/>
              <a:ext cx="545" cy="436"/>
            </a:xfrm>
            <a:prstGeom prst="rect">
              <a:avLst/>
            </a:prstGeom>
            <a:noFill/>
          </p:spPr>
        </p:pic>
      </p:grpSp>
      <p:grpSp>
        <p:nvGrpSpPr>
          <p:cNvPr id="76" name="Group 110"/>
          <p:cNvGrpSpPr>
            <a:grpSpLocks/>
          </p:cNvGrpSpPr>
          <p:nvPr/>
        </p:nvGrpSpPr>
        <p:grpSpPr bwMode="auto">
          <a:xfrm rot="5400000">
            <a:off x="6059487" y="-2389188"/>
            <a:ext cx="695325" cy="5473700"/>
            <a:chOff x="-2" y="437"/>
            <a:chExt cx="438" cy="3661"/>
          </a:xfrm>
        </p:grpSpPr>
        <p:grpSp>
          <p:nvGrpSpPr>
            <p:cNvPr id="77" name="Group 97"/>
            <p:cNvGrpSpPr>
              <a:grpSpLocks/>
            </p:cNvGrpSpPr>
            <p:nvPr/>
          </p:nvGrpSpPr>
          <p:grpSpPr bwMode="auto">
            <a:xfrm rot="5400000">
              <a:off x="-835" y="1270"/>
              <a:ext cx="2101" cy="436"/>
              <a:chOff x="0" y="3840"/>
              <a:chExt cx="2174" cy="480"/>
            </a:xfrm>
          </p:grpSpPr>
          <p:pic>
            <p:nvPicPr>
              <p:cNvPr id="81" name="Picture 98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82" name="Picture 99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66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83" name="Picture 100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84" name="Picture 101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" y="3840"/>
                <a:ext cx="564" cy="480"/>
              </a:xfrm>
              <a:prstGeom prst="rect">
                <a:avLst/>
              </a:prstGeom>
              <a:noFill/>
            </p:spPr>
          </p:pic>
        </p:grpSp>
        <p:pic>
          <p:nvPicPr>
            <p:cNvPr id="78" name="Picture 103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7" y="2579"/>
              <a:ext cx="545" cy="436"/>
            </a:xfrm>
            <a:prstGeom prst="rect">
              <a:avLst/>
            </a:prstGeom>
            <a:noFill/>
          </p:spPr>
        </p:pic>
        <p:pic>
          <p:nvPicPr>
            <p:cNvPr id="79" name="Picture 104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5" y="3608"/>
              <a:ext cx="545" cy="436"/>
            </a:xfrm>
            <a:prstGeom prst="rect">
              <a:avLst/>
            </a:prstGeom>
            <a:noFill/>
          </p:spPr>
        </p:pic>
        <p:pic>
          <p:nvPicPr>
            <p:cNvPr id="80" name="Picture 105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6" y="3082"/>
              <a:ext cx="545" cy="436"/>
            </a:xfrm>
            <a:prstGeom prst="rect">
              <a:avLst/>
            </a:prstGeom>
            <a:noFill/>
          </p:spPr>
        </p:pic>
      </p:grpSp>
      <p:grpSp>
        <p:nvGrpSpPr>
          <p:cNvPr id="85" name="Group 110"/>
          <p:cNvGrpSpPr>
            <a:grpSpLocks/>
          </p:cNvGrpSpPr>
          <p:nvPr/>
        </p:nvGrpSpPr>
        <p:grpSpPr bwMode="auto">
          <a:xfrm rot="10800000">
            <a:off x="8448675" y="0"/>
            <a:ext cx="695325" cy="5473700"/>
            <a:chOff x="-2" y="437"/>
            <a:chExt cx="438" cy="3661"/>
          </a:xfrm>
        </p:grpSpPr>
        <p:grpSp>
          <p:nvGrpSpPr>
            <p:cNvPr id="86" name="Group 97"/>
            <p:cNvGrpSpPr>
              <a:grpSpLocks/>
            </p:cNvGrpSpPr>
            <p:nvPr/>
          </p:nvGrpSpPr>
          <p:grpSpPr bwMode="auto">
            <a:xfrm rot="5400000">
              <a:off x="-835" y="1270"/>
              <a:ext cx="2101" cy="436"/>
              <a:chOff x="0" y="3840"/>
              <a:chExt cx="2174" cy="480"/>
            </a:xfrm>
          </p:grpSpPr>
          <p:pic>
            <p:nvPicPr>
              <p:cNvPr id="90" name="Picture 98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91" name="Picture 99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66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92" name="Picture 100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93" name="Picture 101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" y="3840"/>
                <a:ext cx="564" cy="480"/>
              </a:xfrm>
              <a:prstGeom prst="rect">
                <a:avLst/>
              </a:prstGeom>
              <a:noFill/>
            </p:spPr>
          </p:pic>
        </p:grpSp>
        <p:pic>
          <p:nvPicPr>
            <p:cNvPr id="87" name="Picture 103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7" y="2579"/>
              <a:ext cx="545" cy="436"/>
            </a:xfrm>
            <a:prstGeom prst="rect">
              <a:avLst/>
            </a:prstGeom>
            <a:noFill/>
          </p:spPr>
        </p:pic>
        <p:pic>
          <p:nvPicPr>
            <p:cNvPr id="88" name="Picture 104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5" y="3608"/>
              <a:ext cx="545" cy="436"/>
            </a:xfrm>
            <a:prstGeom prst="rect">
              <a:avLst/>
            </a:prstGeom>
            <a:noFill/>
          </p:spPr>
        </p:pic>
        <p:pic>
          <p:nvPicPr>
            <p:cNvPr id="89" name="Picture 105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6" y="3082"/>
              <a:ext cx="545" cy="436"/>
            </a:xfrm>
            <a:prstGeom prst="rect">
              <a:avLst/>
            </a:prstGeom>
            <a:noFill/>
          </p:spPr>
        </p:pic>
      </p:grpSp>
      <p:grpSp>
        <p:nvGrpSpPr>
          <p:cNvPr id="94" name="Group 110"/>
          <p:cNvGrpSpPr>
            <a:grpSpLocks/>
          </p:cNvGrpSpPr>
          <p:nvPr/>
        </p:nvGrpSpPr>
        <p:grpSpPr bwMode="auto">
          <a:xfrm rot="16200000">
            <a:off x="2389187" y="3773487"/>
            <a:ext cx="695325" cy="5473700"/>
            <a:chOff x="-2" y="437"/>
            <a:chExt cx="438" cy="3661"/>
          </a:xfrm>
        </p:grpSpPr>
        <p:grpSp>
          <p:nvGrpSpPr>
            <p:cNvPr id="95" name="Group 97"/>
            <p:cNvGrpSpPr>
              <a:grpSpLocks/>
            </p:cNvGrpSpPr>
            <p:nvPr/>
          </p:nvGrpSpPr>
          <p:grpSpPr bwMode="auto">
            <a:xfrm rot="5400000">
              <a:off x="-835" y="1270"/>
              <a:ext cx="2101" cy="436"/>
              <a:chOff x="0" y="3840"/>
              <a:chExt cx="2174" cy="480"/>
            </a:xfrm>
          </p:grpSpPr>
          <p:pic>
            <p:nvPicPr>
              <p:cNvPr id="99" name="Picture 98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00" name="Picture 99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66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01" name="Picture 100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02" name="Picture 101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" y="3840"/>
                <a:ext cx="564" cy="480"/>
              </a:xfrm>
              <a:prstGeom prst="rect">
                <a:avLst/>
              </a:prstGeom>
              <a:noFill/>
            </p:spPr>
          </p:pic>
        </p:grpSp>
        <p:pic>
          <p:nvPicPr>
            <p:cNvPr id="96" name="Picture 103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7" y="2579"/>
              <a:ext cx="545" cy="436"/>
            </a:xfrm>
            <a:prstGeom prst="rect">
              <a:avLst/>
            </a:prstGeom>
            <a:noFill/>
          </p:spPr>
        </p:pic>
        <p:pic>
          <p:nvPicPr>
            <p:cNvPr id="97" name="Picture 104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5" y="3608"/>
              <a:ext cx="545" cy="436"/>
            </a:xfrm>
            <a:prstGeom prst="rect">
              <a:avLst/>
            </a:prstGeom>
            <a:noFill/>
          </p:spPr>
        </p:pic>
        <p:pic>
          <p:nvPicPr>
            <p:cNvPr id="98" name="Picture 105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6" y="3082"/>
              <a:ext cx="545" cy="436"/>
            </a:xfrm>
            <a:prstGeom prst="rect">
              <a:avLst/>
            </a:prstGeom>
            <a:noFill/>
          </p:spPr>
        </p:pic>
      </p:grpSp>
      <p:grpSp>
        <p:nvGrpSpPr>
          <p:cNvPr id="103" name="Group 110"/>
          <p:cNvGrpSpPr>
            <a:grpSpLocks/>
          </p:cNvGrpSpPr>
          <p:nvPr/>
        </p:nvGrpSpPr>
        <p:grpSpPr bwMode="auto">
          <a:xfrm rot="16200000">
            <a:off x="6059488" y="3773487"/>
            <a:ext cx="695325" cy="5473700"/>
            <a:chOff x="-2" y="437"/>
            <a:chExt cx="438" cy="3661"/>
          </a:xfrm>
        </p:grpSpPr>
        <p:grpSp>
          <p:nvGrpSpPr>
            <p:cNvPr id="104" name="Group 97"/>
            <p:cNvGrpSpPr>
              <a:grpSpLocks/>
            </p:cNvGrpSpPr>
            <p:nvPr/>
          </p:nvGrpSpPr>
          <p:grpSpPr bwMode="auto">
            <a:xfrm rot="5400000">
              <a:off x="-835" y="1270"/>
              <a:ext cx="2101" cy="436"/>
              <a:chOff x="0" y="3840"/>
              <a:chExt cx="2174" cy="480"/>
            </a:xfrm>
          </p:grpSpPr>
          <p:pic>
            <p:nvPicPr>
              <p:cNvPr id="108" name="Picture 98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09" name="Picture 99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66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10" name="Picture 100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11" name="Picture 101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" y="3840"/>
                <a:ext cx="564" cy="480"/>
              </a:xfrm>
              <a:prstGeom prst="rect">
                <a:avLst/>
              </a:prstGeom>
              <a:noFill/>
            </p:spPr>
          </p:pic>
        </p:grpSp>
        <p:pic>
          <p:nvPicPr>
            <p:cNvPr id="105" name="Picture 103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7" y="2579"/>
              <a:ext cx="545" cy="436"/>
            </a:xfrm>
            <a:prstGeom prst="rect">
              <a:avLst/>
            </a:prstGeom>
            <a:noFill/>
          </p:spPr>
        </p:pic>
        <p:pic>
          <p:nvPicPr>
            <p:cNvPr id="106" name="Picture 104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5" y="3608"/>
              <a:ext cx="545" cy="436"/>
            </a:xfrm>
            <a:prstGeom prst="rect">
              <a:avLst/>
            </a:prstGeom>
            <a:noFill/>
          </p:spPr>
        </p:pic>
        <p:pic>
          <p:nvPicPr>
            <p:cNvPr id="107" name="Picture 105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6" y="3082"/>
              <a:ext cx="545" cy="436"/>
            </a:xfrm>
            <a:prstGeom prst="rect">
              <a:avLst/>
            </a:prstGeom>
            <a:noFill/>
          </p:spPr>
        </p:pic>
      </p:grpSp>
      <p:grpSp>
        <p:nvGrpSpPr>
          <p:cNvPr id="112" name="Group 110"/>
          <p:cNvGrpSpPr>
            <a:grpSpLocks/>
          </p:cNvGrpSpPr>
          <p:nvPr/>
        </p:nvGrpSpPr>
        <p:grpSpPr bwMode="auto">
          <a:xfrm rot="10800000">
            <a:off x="8448675" y="1384300"/>
            <a:ext cx="695325" cy="5473700"/>
            <a:chOff x="-2" y="437"/>
            <a:chExt cx="438" cy="3661"/>
          </a:xfrm>
        </p:grpSpPr>
        <p:grpSp>
          <p:nvGrpSpPr>
            <p:cNvPr id="113" name="Group 97"/>
            <p:cNvGrpSpPr>
              <a:grpSpLocks/>
            </p:cNvGrpSpPr>
            <p:nvPr/>
          </p:nvGrpSpPr>
          <p:grpSpPr bwMode="auto">
            <a:xfrm rot="5400000">
              <a:off x="-835" y="1270"/>
              <a:ext cx="2101" cy="436"/>
              <a:chOff x="0" y="3840"/>
              <a:chExt cx="2174" cy="480"/>
            </a:xfrm>
          </p:grpSpPr>
          <p:pic>
            <p:nvPicPr>
              <p:cNvPr id="117" name="Picture 98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18" name="Picture 99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66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19" name="Picture 100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3840"/>
                <a:ext cx="564" cy="480"/>
              </a:xfrm>
              <a:prstGeom prst="rect">
                <a:avLst/>
              </a:prstGeom>
              <a:noFill/>
            </p:spPr>
          </p:pic>
          <p:pic>
            <p:nvPicPr>
              <p:cNvPr id="120" name="Picture 101" descr="sm_r4-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10" y="3840"/>
                <a:ext cx="564" cy="480"/>
              </a:xfrm>
              <a:prstGeom prst="rect">
                <a:avLst/>
              </a:prstGeom>
              <a:noFill/>
            </p:spPr>
          </p:pic>
        </p:grpSp>
        <p:pic>
          <p:nvPicPr>
            <p:cNvPr id="114" name="Picture 103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7" y="2579"/>
              <a:ext cx="545" cy="436"/>
            </a:xfrm>
            <a:prstGeom prst="rect">
              <a:avLst/>
            </a:prstGeom>
            <a:noFill/>
          </p:spPr>
        </p:pic>
        <p:pic>
          <p:nvPicPr>
            <p:cNvPr id="115" name="Picture 104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5" y="3608"/>
              <a:ext cx="545" cy="436"/>
            </a:xfrm>
            <a:prstGeom prst="rect">
              <a:avLst/>
            </a:prstGeom>
            <a:noFill/>
          </p:spPr>
        </p:pic>
        <p:pic>
          <p:nvPicPr>
            <p:cNvPr id="116" name="Picture 105" descr="sm_r4-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-56" y="3082"/>
              <a:ext cx="545" cy="43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42319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9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50030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7148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40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endParaRPr lang="uk-UA" sz="40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endParaRPr lang="uk-UA" sz="40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endParaRPr lang="uk-UA" sz="40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endParaRPr lang="uk-UA" sz="40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2000240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2643182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Гаряча вдача – спокійна вдача.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3286124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Порожня голова – розумна голова.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1928802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795442" y="2081202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1285860"/>
            <a:ext cx="7553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Легке завдання – важке завдання.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1643050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42910" y="1928802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Гаряча вода – холодна вода.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571480"/>
            <a:ext cx="7715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Легкий мішок – важкий мішок.</a:t>
            </a:r>
            <a:endParaRPr lang="ru-RU" sz="40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714348" y="4000504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Порожня бочка – повна бочка.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4714884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М</a:t>
            </a:r>
            <a:r>
              <a:rPr lang="en-US" sz="4000" b="1" dirty="0" smtClean="0">
                <a:solidFill>
                  <a:schemeClr val="bg1"/>
                </a:solidFill>
                <a:latin typeface="Monotype Corsiva" pitchFamily="66" charset="0"/>
              </a:rPr>
              <a:t>’</a:t>
            </a:r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який хліб – черствий хліб.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48" y="5500702"/>
            <a:ext cx="8215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М</a:t>
            </a:r>
            <a:r>
              <a:rPr lang="en-US" sz="4000" b="1" dirty="0" smtClean="0">
                <a:solidFill>
                  <a:schemeClr val="bg1"/>
                </a:solidFill>
                <a:latin typeface="Monotype Corsiva" pitchFamily="66" charset="0"/>
              </a:rPr>
              <a:t>’</a:t>
            </a:r>
            <a:r>
              <a:rPr lang="uk-UA" sz="4000" b="1" dirty="0" smtClean="0">
                <a:solidFill>
                  <a:schemeClr val="bg1"/>
                </a:solidFill>
                <a:latin typeface="Monotype Corsiva" pitchFamily="66" charset="0"/>
              </a:rPr>
              <a:t>який характер – твердий характер.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67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5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6" grpId="0"/>
      <p:bldP spid="18" grpId="0" build="allAtOnce"/>
      <p:bldP spid="18" grpI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7c211c9800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85728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564360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Золоті сережки – золоті руки.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Тепла розмова – тепла хлібина.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яна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скеля –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яне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серце.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Залізний цвях – залізні нерви.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Чиста совість – чистий посуд.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Скругленная соединительная линия 7"/>
          <p:cNvCxnSpPr/>
          <p:nvPr/>
        </p:nvCxnSpPr>
        <p:spPr>
          <a:xfrm>
            <a:off x="2786050" y="1428736"/>
            <a:ext cx="3786214" cy="714380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/>
          <p:nvPr/>
        </p:nvCxnSpPr>
        <p:spPr>
          <a:xfrm rot="10800000" flipV="1">
            <a:off x="2786050" y="2571744"/>
            <a:ext cx="4071966" cy="642942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>
            <a:off x="2571736" y="3571876"/>
            <a:ext cx="1214446" cy="785818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кругленная соединительная линия 20"/>
          <p:cNvCxnSpPr/>
          <p:nvPr/>
        </p:nvCxnSpPr>
        <p:spPr>
          <a:xfrm>
            <a:off x="3714744" y="4643446"/>
            <a:ext cx="3929090" cy="714380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кругленная соединительная линия 22"/>
          <p:cNvCxnSpPr/>
          <p:nvPr/>
        </p:nvCxnSpPr>
        <p:spPr>
          <a:xfrm rot="10800000" flipV="1">
            <a:off x="2428860" y="1428736"/>
            <a:ext cx="3714776" cy="714380"/>
          </a:xfrm>
          <a:prstGeom prst="curvedConnector3">
            <a:avLst>
              <a:gd name="adj1" fmla="val 50000"/>
            </a:avLst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кругленная соединительная линия 24"/>
          <p:cNvCxnSpPr/>
          <p:nvPr/>
        </p:nvCxnSpPr>
        <p:spPr>
          <a:xfrm>
            <a:off x="2643174" y="2500306"/>
            <a:ext cx="3571900" cy="714380"/>
          </a:xfrm>
          <a:prstGeom prst="curved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кругленная соединительная линия 26"/>
          <p:cNvCxnSpPr/>
          <p:nvPr/>
        </p:nvCxnSpPr>
        <p:spPr>
          <a:xfrm>
            <a:off x="5786446" y="3500438"/>
            <a:ext cx="1571636" cy="785818"/>
          </a:xfrm>
          <a:prstGeom prst="curved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кругленная соединительная линия 30"/>
          <p:cNvCxnSpPr/>
          <p:nvPr/>
        </p:nvCxnSpPr>
        <p:spPr>
          <a:xfrm rot="10800000" flipV="1">
            <a:off x="2143108" y="4714884"/>
            <a:ext cx="5500726" cy="714380"/>
          </a:xfrm>
          <a:prstGeom prst="curved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-1610804" y="100837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530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0"/>
            <a:ext cx="7125113" cy="2780928"/>
          </a:xfrm>
        </p:spPr>
        <p:txBody>
          <a:bodyPr/>
          <a:lstStyle/>
          <a:p>
            <a:pPr algn="ctr"/>
            <a:r>
              <a:rPr lang="uk-UA" dirty="0" smtClean="0"/>
              <a:t>Робота за підручником</a:t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Вправа </a:t>
            </a:r>
            <a:r>
              <a:rPr lang="uk-UA" dirty="0" smtClean="0"/>
              <a:t>156 с.82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7462" y="2996952"/>
            <a:ext cx="325301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355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145287"/>
            <a:ext cx="9787006" cy="70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14620"/>
            <a:ext cx="8229600" cy="114300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Прикметник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 самостійна частина мови, що називає ознаки предметів і відповідає на питання </a:t>
            </a:r>
            <a:b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який? яка? яке? які?</a:t>
            </a:r>
            <a:b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реченні прикметники найчастіше другорядні члени речення.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2393366" y="89183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755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2465244"/>
          </a:xfrm>
        </p:spPr>
        <p:txBody>
          <a:bodyPr/>
          <a:lstStyle/>
          <a:p>
            <a:pPr algn="ctr"/>
            <a:r>
              <a:rPr lang="uk-UA" dirty="0" smtClean="0"/>
              <a:t>Домашнє </a:t>
            </a:r>
            <a:r>
              <a:rPr lang="uk-UA" dirty="0" smtClean="0"/>
              <a:t>завдання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Кросворд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975768"/>
            <a:ext cx="3528392" cy="2757487"/>
          </a:xfrm>
        </p:spPr>
      </p:pic>
    </p:spTree>
    <p:extLst>
      <p:ext uri="{BB962C8B-B14F-4D97-AF65-F5344CB8AC3E}">
        <p14:creationId xmlns:p14="http://schemas.microsoft.com/office/powerpoint/2010/main" val="63961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4" descr="7c211c9800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539750" y="76517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>
              <a:solidFill>
                <a:srgbClr val="0000FF"/>
              </a:solidFill>
            </a:endParaRPr>
          </a:p>
        </p:txBody>
      </p:sp>
      <p:pic>
        <p:nvPicPr>
          <p:cNvPr id="18436" name="Picture 8" descr="5ebeb31088bcb1a926e7566de5806468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76600" y="1916113"/>
            <a:ext cx="2160588" cy="2160587"/>
          </a:xfrm>
          <a:noFill/>
        </p:spPr>
      </p:pic>
      <p:sp>
        <p:nvSpPr>
          <p:cNvPr id="18437" name="WordArt 15"/>
          <p:cNvSpPr>
            <a:spLocks noChangeArrowheads="1" noChangeShapeType="1" noTextEdit="1"/>
          </p:cNvSpPr>
          <p:nvPr/>
        </p:nvSpPr>
        <p:spPr bwMode="auto">
          <a:xfrm>
            <a:off x="755650" y="333375"/>
            <a:ext cx="7848600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40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Дякую за хорошу роботу ! </a:t>
            </a:r>
          </a:p>
        </p:txBody>
      </p:sp>
      <p:sp>
        <p:nvSpPr>
          <p:cNvPr id="18438" name="WordArt 17"/>
          <p:cNvSpPr>
            <a:spLocks noChangeArrowheads="1" noChangeShapeType="1" noTextEdit="1"/>
          </p:cNvSpPr>
          <p:nvPr/>
        </p:nvSpPr>
        <p:spPr bwMode="auto">
          <a:xfrm rot="-143587">
            <a:off x="827088" y="3573463"/>
            <a:ext cx="7632700" cy="1617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12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Бажаю  успіху!</a:t>
            </a:r>
          </a:p>
        </p:txBody>
      </p:sp>
      <p:pic>
        <p:nvPicPr>
          <p:cNvPr id="18439" name="Picture 18" descr="16015642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5013325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620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" smtClean="0"/>
              <a:t>Зоровий виб</a:t>
            </a:r>
            <a:r>
              <a:rPr lang="uk-UA" dirty="0" smtClean="0"/>
              <a:t>і</a:t>
            </a:r>
            <a:r>
              <a:rPr lang="" smtClean="0"/>
              <a:t>рковий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1405615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uk-UA" sz="4100" dirty="0"/>
              <a:t>д</a:t>
            </a:r>
            <a:r>
              <a:rPr lang="uk-UA" sz="4100" dirty="0" smtClean="0"/>
              <a:t>иктант</a:t>
            </a:r>
            <a:r>
              <a:rPr lang="uk-UA" sz="3800" dirty="0" smtClean="0"/>
              <a:t>:</a:t>
            </a:r>
          </a:p>
          <a:p>
            <a:pPr marL="0" indent="0" algn="ctr">
              <a:buNone/>
            </a:pPr>
            <a:endParaRPr lang="uk-UA" sz="3200" dirty="0" smtClean="0"/>
          </a:p>
          <a:p>
            <a:pPr marL="0" indent="0" algn="ctr">
              <a:buNone/>
            </a:pPr>
            <a:r>
              <a:rPr lang="uk-UA" sz="3200" dirty="0"/>
              <a:t>в</a:t>
            </a:r>
            <a:r>
              <a:rPr lang="uk-UA" sz="3200" dirty="0" smtClean="0"/>
              <a:t>иписати прикметники</a:t>
            </a:r>
            <a:endParaRPr lang="uk-UA" sz="3200" dirty="0"/>
          </a:p>
        </p:txBody>
      </p:sp>
      <p:pic>
        <p:nvPicPr>
          <p:cNvPr id="4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26190">
            <a:off x="-774986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506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301194" cy="6884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2605684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Земля ласкава, люба, рідна,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-941989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122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862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663354"/>
            <a:ext cx="7344816" cy="1621629"/>
          </a:xfrm>
        </p:spPr>
        <p:txBody>
          <a:bodyPr>
            <a:normAutofit fontScale="90000"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сонце  - щире, золоте,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-846994" y="-39239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269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5"/>
            <a:ext cx="9144000" cy="689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332656"/>
            <a:ext cx="6480720" cy="3077291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небо – лагідне, погідне,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-774986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312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Жанночка\Desktop\25882406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3041308"/>
          </a:xfrm>
        </p:spPr>
        <p:txBody>
          <a:bodyPr/>
          <a:lstStyle/>
          <a:p>
            <a:pPr algn="just"/>
            <a:r>
              <a:rPr lang="uk-UA" dirty="0" smtClean="0">
                <a:solidFill>
                  <a:schemeClr val="bg1"/>
                </a:solidFill>
              </a:rPr>
              <a:t>Життя – прекрасне, дороге.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5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6190">
            <a:off x="-919002" y="-219924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7203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Мои документы\Фон для презентацій\bv10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-142900"/>
            <a:ext cx="4143372" cy="700090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очі в мами – добрі, ніжні, </a:t>
            </a:r>
            <a:b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голос – чистий і дзвінкий, </a:t>
            </a:r>
            <a:b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руки – теплі </a:t>
            </a:r>
            <a:b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 надійні, </a:t>
            </a:r>
            <a:b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погляд – сонячний, ясний.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28650" y="828659"/>
            <a:ext cx="6143694" cy="491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C:\Users\Пользователь\Pictures\Без имени-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526190">
            <a:off x="-1207034" y="-399281"/>
            <a:ext cx="3810000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447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205</TotalTime>
  <Words>427</Words>
  <Application>Microsoft Office PowerPoint</Application>
  <PresentationFormat>Экран (4:3)</PresentationFormat>
  <Paragraphs>118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Spring</vt:lpstr>
      <vt:lpstr>Тема Office</vt:lpstr>
      <vt:lpstr> </vt:lpstr>
      <vt:lpstr> </vt:lpstr>
      <vt:lpstr>Прикметник –  це самостійна частина мови, що називає ознаки предметів і відповідає на питання  який? яка? яке? які? У реченні прикметники найчастіше другорядні члени речення.</vt:lpstr>
      <vt:lpstr>Зоровий вибірковий</vt:lpstr>
      <vt:lpstr>Земля ласкава, люба, рідна,</vt:lpstr>
      <vt:lpstr>А сонце  - щире, золоте,</vt:lpstr>
      <vt:lpstr>А небо – лагідне, погідне,</vt:lpstr>
      <vt:lpstr>Життя – прекрасне, дороге.</vt:lpstr>
      <vt:lpstr>А очі в мами – добрі, ніжні,  А голос – чистий і дзвінкий,  А руки – теплі  і надійні,  А погляд – сонячний, ясний.</vt:lpstr>
      <vt:lpstr>Презентация PowerPoint</vt:lpstr>
      <vt:lpstr>Хмарки у небі – бисторкрилі,                   весняні, літні й зимові.</vt:lpstr>
      <vt:lpstr>Презентация PowerPoint</vt:lpstr>
      <vt:lpstr>Презентация PowerPoint</vt:lpstr>
      <vt:lpstr> </vt:lpstr>
      <vt:lpstr>Презентация PowerPoint</vt:lpstr>
      <vt:lpstr>Вузький – широка,</vt:lpstr>
      <vt:lpstr>Отже, …</vt:lpstr>
      <vt:lpstr>Фізкультхвилинка</vt:lpstr>
      <vt:lpstr>Презентация PowerPoint</vt:lpstr>
      <vt:lpstr>Робота за підручником  Вправа 155 </vt:lpstr>
      <vt:lpstr>Робота в групах на закріплення:</vt:lpstr>
      <vt:lpstr>1 група:</vt:lpstr>
      <vt:lpstr>2 група</vt:lpstr>
      <vt:lpstr>3 група</vt:lpstr>
      <vt:lpstr>4 група</vt:lpstr>
      <vt:lpstr>Ніжна, мила, світанкова, ясна, чиста, колискова,  мелодійна, дзвінкотюча, дивна, радісна,співуча, лагідна, жива, казкова, красна, чарівна, шовкова, найдорожча, добра, власна, мудра, сонячна, прекрасна,  солов’їна, барвінкова українська мова!</vt:lpstr>
      <vt:lpstr>Презентация PowerPoint</vt:lpstr>
      <vt:lpstr>Презентация PowerPoint</vt:lpstr>
      <vt:lpstr>Робота за підручником  Вправа 156 с.82 </vt:lpstr>
      <vt:lpstr>Домашнє завдання  Кросворд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Жаннуся</dc:creator>
  <cp:lastModifiedBy>Пользователь Windows</cp:lastModifiedBy>
  <cp:revision>20</cp:revision>
  <dcterms:created xsi:type="dcterms:W3CDTF">2016-11-13T20:16:53Z</dcterms:created>
  <dcterms:modified xsi:type="dcterms:W3CDTF">2016-11-23T18:33:12Z</dcterms:modified>
</cp:coreProperties>
</file>