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7105F-69D3-4C9D-AA6D-30414085F56E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8DEA9-C8BD-4860-BCEC-71E1C3F5EBA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8727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2D88D-41B6-488D-8792-EC7C292AD7A2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CCCDE-F18B-4BB0-AE0F-AFF4B758943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122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CED0B-6349-4BFF-86DF-99DDD7797F79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1150C-9433-4FD1-86BE-7E25571875E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2327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E0960-A93A-4644-A060-1680933A88EA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B7774-7C8B-4858-9307-DD47A61FF07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1646436"/>
      </p:ext>
    </p:extLst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16BDA-9D3B-4F4C-87BB-F2CF0816BEA4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11CFE-D1E3-4AB2-B16A-E162C8CCEE0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5077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672FB-484C-413C-8160-6E01A75D9EA8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6EA40-FF9B-42BD-AD0F-FD0BA9637B2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983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52543-442A-43FE-BFCA-8611081F0ED8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58A67-BE41-4C35-AA45-98241757A0D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157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015B4-BB81-4AD2-A151-BDB73E77E864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EF878-5196-44A0-B27D-84D49D9CB3F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7849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773D3-A565-4CD2-827C-EA7C873C94A6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9EA0D-A18D-46DE-96D9-90CC12D1451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0620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CC794-5CBA-4061-8794-EC8963E103D5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19F77-3AE7-43D2-B902-7B0F54EA0BA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7995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41E55-D5E0-4867-A583-FA25A4599E08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02519-0ACC-4DCC-930E-DB24D850677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58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703C9-1803-4C0C-BC0F-EB7E9F862FFF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2FDFF-C952-43E2-B437-938CDC57241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6553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uk-UA" alt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uk-UA" alt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B27026-1E32-482E-BCA1-0D9673B8ACD2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41BA07-21DF-4388-B129-85754DC7A82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ransition spd="slow">
    <p:wheel spokes="3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0"/>
            <a:ext cx="2428875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1187450" y="2205038"/>
            <a:ext cx="6840538" cy="1751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Тема:</a:t>
            </a:r>
          </a:p>
          <a:p>
            <a:pPr algn="ctr"/>
            <a:r>
              <a:rPr lang="uk-UA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Внутрішній світ людини</a:t>
            </a:r>
          </a:p>
        </p:txBody>
      </p:sp>
    </p:spTree>
  </p:cSld>
  <p:clrMapOvr>
    <a:masterClrMapping/>
  </p:clrMapOvr>
  <p:transition spd="slow"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/>
          </p:cNvSpPr>
          <p:nvPr>
            <p:ph type="title"/>
          </p:nvPr>
        </p:nvSpPr>
        <p:spPr>
          <a:xfrm>
            <a:off x="1835150" y="188913"/>
            <a:ext cx="7067550" cy="777875"/>
          </a:xfrm>
        </p:spPr>
        <p:txBody>
          <a:bodyPr/>
          <a:lstStyle/>
          <a:p>
            <a:r>
              <a:rPr lang="uk-UA" altLang="uk-UA" b="1" i="1" smtClean="0">
                <a:solidFill>
                  <a:srgbClr val="00CC00"/>
                </a:solidFill>
              </a:rPr>
              <a:t>Перший психолог:</a:t>
            </a:r>
            <a:r>
              <a:rPr lang="uk-UA" altLang="uk-UA" smtClean="0"/>
              <a:t> </a:t>
            </a:r>
          </a:p>
        </p:txBody>
      </p:sp>
      <p:sp>
        <p:nvSpPr>
          <p:cNvPr id="14343" name="Rectangle 7"/>
          <p:cNvSpPr>
            <a:spLocks noGrp="1"/>
          </p:cNvSpPr>
          <p:nvPr>
            <p:ph type="body" sz="half" idx="1"/>
          </p:nvPr>
        </p:nvSpPr>
        <p:spPr>
          <a:xfrm>
            <a:off x="1908175" y="1052513"/>
            <a:ext cx="6911975" cy="5616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altLang="uk-UA" sz="1800" smtClean="0"/>
              <a:t>Внутрішній світ називають також суб'єктивним, підкреслюючи тим самим його приналежність конкретного суб'єкта, так як сприймає, мислить, переживає завжди певна людина. </a:t>
            </a:r>
          </a:p>
          <a:p>
            <a:pPr>
              <a:lnSpc>
                <a:spcPct val="80000"/>
              </a:lnSpc>
            </a:pPr>
            <a:r>
              <a:rPr lang="uk-UA" altLang="uk-UA" sz="1800" smtClean="0"/>
              <a:t>Існує ще одне позначення внутрішнього, суб'єктивного світу людини - психологічний світ. Всі ці поняття в даному контексті є синонімами. У повсякденному житті для позначення реальності внутрішнього світу користуються також поняттям «душевне життя людини». Душевне життя людини або його внутрішній (суб'єктивний) світ – це специфічна галузь науки психології. </a:t>
            </a:r>
          </a:p>
          <a:p>
            <a:pPr>
              <a:lnSpc>
                <a:spcPct val="80000"/>
              </a:lnSpc>
            </a:pPr>
            <a:r>
              <a:rPr lang="uk-UA" altLang="uk-UA" sz="1800" smtClean="0"/>
              <a:t>Для усвідомлення себе людиною, наявність внутрішнього життя - первинна і самоочевидна реальність. Думки про зовнішній світ, переживання подій свого життя, самовідчуття, внутрішнє відчуття виступають для людини прямим і безпосереднім доказом його існування у світі. Наприклад, знамените «Cogito ergo sum» («Мислю – отже, існую») французького філософа Р. Декарта вказує, що мислення – єдиний кратер достовірності власного існування. </a:t>
            </a:r>
          </a:p>
          <a:p>
            <a:pPr>
              <a:lnSpc>
                <a:spcPct val="80000"/>
              </a:lnSpc>
            </a:pPr>
            <a:r>
              <a:rPr lang="uk-UA" altLang="uk-UA" sz="1800" smtClean="0"/>
              <a:t>Світ явищ внутрішнього життя людини надзвичайно багатий і різноманітний. У своїй свідомості людина зберігає образи світу, в якому він живе, він має уявлення про навколишній, розуміє і пояснює природний і соціальний світи. Інакше кажучи, людина має світогляд: картину світу і образ самого себе (образ Я) в цьому світі. 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1908175" y="274638"/>
            <a:ext cx="6778625" cy="1143000"/>
          </a:xfrm>
        </p:spPr>
        <p:txBody>
          <a:bodyPr/>
          <a:lstStyle/>
          <a:p>
            <a:r>
              <a:rPr lang="uk-UA" altLang="uk-UA" sz="4000" smtClean="0"/>
              <a:t/>
            </a:r>
            <a:br>
              <a:rPr lang="uk-UA" altLang="uk-UA" sz="4000" smtClean="0"/>
            </a:br>
            <a:endParaRPr lang="uk-UA" altLang="uk-UA" sz="4000" b="1" smtClean="0"/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1547813" y="1341438"/>
            <a:ext cx="7416800" cy="53578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altLang="uk-UA" sz="1800" smtClean="0"/>
              <a:t>Внутрішнє життя людини  - це усвідомлення. Людина віддає собі звіт про свої думки, почуття, цілі, вчинках. У свідомій вольовій поведінці вона здійснює владу над собою, підпорядковує одні мотиви іншим, ставить належне вище бажаного. У свідомості людини представлені інші люди, вона сама, її місце в спільноті. </a:t>
            </a:r>
          </a:p>
          <a:p>
            <a:pPr>
              <a:lnSpc>
                <a:spcPct val="80000"/>
              </a:lnSpc>
            </a:pPr>
            <a:r>
              <a:rPr lang="uk-UA" altLang="uk-UA" sz="1800" smtClean="0"/>
              <a:t>Але людина зіштовхується і з такими діями, про які вона не може дати собі ясного звіту, рушійні причини яких не представлені в її самосвідомості. Психологічний світ людини включає в себе і несвідомі явища.  Кожен з нас в тій чи іншій мірі замислювався над діями, спонукальна причина яких нам недостатньо зрозуміла. </a:t>
            </a:r>
          </a:p>
          <a:p>
            <a:pPr>
              <a:lnSpc>
                <a:spcPct val="80000"/>
              </a:lnSpc>
            </a:pPr>
            <a:r>
              <a:rPr lang="uk-UA" altLang="uk-UA" sz="1800" smtClean="0"/>
              <a:t>Усі зазначені вище явища становлять психологічний зміст життя людини. Кожен із психічних процесів вносить свій внесок в багатство внутрішнього світу, визначає специфіку проявів людської суб'єктивності. </a:t>
            </a:r>
          </a:p>
          <a:p>
            <a:pPr>
              <a:lnSpc>
                <a:spcPct val="80000"/>
              </a:lnSpc>
            </a:pPr>
            <a:r>
              <a:rPr lang="uk-UA" altLang="uk-UA" sz="1800" smtClean="0"/>
              <a:t>Психологічний світ окремої людини унікальний і неповторний, він даний їй в безпосередньому досвіді переживань. Внутрішнє життя є те, що пережито людиною, що складає його особистий суб'єктивний досвід. Але, може бути, психологічний світ замкнутий у собі, є лише сукупністю явищ свідомості, не видимих іншим? Тоді досвідом чого є внутрішнє життя людини? Звідки воно виникає?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7" name="Rectangle 7"/>
          <p:cNvSpPr>
            <a:spLocks/>
          </p:cNvSpPr>
          <p:nvPr/>
        </p:nvSpPr>
        <p:spPr bwMode="auto">
          <a:xfrm>
            <a:off x="1835150" y="188913"/>
            <a:ext cx="706755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1"/>
                </a:solidFill>
                <a:latin typeface="Calibri" pitchFamily="34" charset="0"/>
              </a:defRPr>
            </a:lvl1pPr>
            <a:lvl2pPr algn="ctr"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b="1" i="1">
                <a:solidFill>
                  <a:srgbClr val="00CC00"/>
                </a:solidFill>
              </a:rPr>
              <a:t>Другий психолог:</a:t>
            </a:r>
            <a:r>
              <a:rPr lang="uk-UA" altLang="uk-UA">
                <a:solidFill>
                  <a:srgbClr val="00CC00"/>
                </a:solidFill>
              </a:rPr>
              <a:t> </a:t>
            </a:r>
          </a:p>
        </p:txBody>
      </p:sp>
    </p:spTree>
  </p:cSld>
  <p:clrMapOvr>
    <a:masterClrMapping/>
  </p:clrMapOvr>
  <p:transition spd="slow"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1908175" y="274638"/>
            <a:ext cx="6778625" cy="1143000"/>
          </a:xfrm>
        </p:spPr>
        <p:txBody>
          <a:bodyPr/>
          <a:lstStyle/>
          <a:p>
            <a:r>
              <a:rPr lang="uk-UA" altLang="uk-UA" b="1" i="1" smtClean="0">
                <a:solidFill>
                  <a:srgbClr val="00CC00"/>
                </a:solidFill>
              </a:rPr>
              <a:t>Завдання № 1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1547813" y="1125538"/>
            <a:ext cx="4175125" cy="5113337"/>
          </a:xfrm>
        </p:spPr>
        <p:txBody>
          <a:bodyPr/>
          <a:lstStyle/>
          <a:p>
            <a:r>
              <a:rPr lang="uk-UA" altLang="uk-UA" sz="2800" smtClean="0"/>
              <a:t>Спробуйте описати вияви свого характеру в різних ситуаціях:</a:t>
            </a:r>
          </a:p>
          <a:p>
            <a:r>
              <a:rPr lang="uk-UA" altLang="uk-UA" sz="2800" smtClean="0"/>
              <a:t>а) який я у школі; </a:t>
            </a:r>
          </a:p>
          <a:p>
            <a:r>
              <a:rPr lang="uk-UA" altLang="uk-UA" sz="2800" smtClean="0"/>
              <a:t>б) який я вдома; </a:t>
            </a:r>
          </a:p>
          <a:p>
            <a:r>
              <a:rPr lang="uk-UA" altLang="uk-UA" sz="2800" smtClean="0"/>
              <a:t>в) який я з друзями.</a:t>
            </a:r>
          </a:p>
          <a:p>
            <a:r>
              <a:rPr lang="uk-UA" altLang="uk-UA" sz="2800" smtClean="0"/>
              <a:t>Підкресліть риси характеру, які повторюються в усіх трьох пунктах.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412875"/>
            <a:ext cx="2808288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38" y="4868863"/>
            <a:ext cx="2519362" cy="198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141663"/>
            <a:ext cx="223202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1908175" y="274638"/>
            <a:ext cx="6778625" cy="1143000"/>
          </a:xfrm>
        </p:spPr>
        <p:txBody>
          <a:bodyPr/>
          <a:lstStyle/>
          <a:p>
            <a:r>
              <a:rPr lang="uk-UA" altLang="uk-UA" sz="4000" b="1" i="1" smtClean="0">
                <a:solidFill>
                  <a:srgbClr val="00CC00"/>
                </a:solidFill>
              </a:rPr>
              <a:t>Завдання № 2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51" name="Rectangle 43"/>
          <p:cNvSpPr>
            <a:spLocks noChangeArrowheads="1"/>
          </p:cNvSpPr>
          <p:nvPr/>
        </p:nvSpPr>
        <p:spPr bwMode="auto">
          <a:xfrm>
            <a:off x="0" y="2276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7459" name="Rectangle 51"/>
          <p:cNvSpPr>
            <a:spLocks noGrp="1"/>
          </p:cNvSpPr>
          <p:nvPr>
            <p:ph type="body" idx="1"/>
          </p:nvPr>
        </p:nvSpPr>
        <p:spPr>
          <a:xfrm>
            <a:off x="4643438" y="1628775"/>
            <a:ext cx="4043362" cy="4824413"/>
          </a:xfrm>
        </p:spPr>
        <p:txBody>
          <a:bodyPr/>
          <a:lstStyle/>
          <a:p>
            <a:r>
              <a:rPr lang="uk-UA" altLang="uk-UA" b="1" i="1" smtClean="0"/>
              <a:t>Робота в групах:</a:t>
            </a:r>
            <a:r>
              <a:rPr lang="uk-UA" altLang="uk-UA" smtClean="0"/>
              <a:t> Прочитайте висловлювання, укладіть асоціативний рядок до поняття </a:t>
            </a:r>
            <a:r>
              <a:rPr lang="uk-UA" altLang="uk-UA" u="sng" smtClean="0"/>
              <a:t>краса </a:t>
            </a:r>
          </a:p>
        </p:txBody>
      </p:sp>
      <p:pic>
        <p:nvPicPr>
          <p:cNvPr id="17462" name="Picture 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773238"/>
            <a:ext cx="2879725" cy="367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1908175" y="274638"/>
            <a:ext cx="6778625" cy="1143000"/>
          </a:xfrm>
        </p:spPr>
        <p:txBody>
          <a:bodyPr/>
          <a:lstStyle/>
          <a:p>
            <a:r>
              <a:rPr lang="uk-UA" altLang="uk-UA" sz="4000" smtClean="0">
                <a:solidFill>
                  <a:srgbClr val="00CC00"/>
                </a:solidFill>
              </a:rPr>
              <a:t/>
            </a:r>
            <a:br>
              <a:rPr lang="uk-UA" altLang="uk-UA" sz="4000" smtClean="0">
                <a:solidFill>
                  <a:srgbClr val="00CC00"/>
                </a:solidFill>
              </a:rPr>
            </a:br>
            <a:endParaRPr lang="uk-UA" altLang="uk-UA" sz="4000" smtClean="0">
              <a:solidFill>
                <a:srgbClr val="00CC00"/>
              </a:solidFill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7" name="Rectangle 5"/>
          <p:cNvSpPr>
            <a:spLocks/>
          </p:cNvSpPr>
          <p:nvPr/>
        </p:nvSpPr>
        <p:spPr bwMode="auto">
          <a:xfrm>
            <a:off x="1835150" y="0"/>
            <a:ext cx="6778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1"/>
                </a:solidFill>
                <a:latin typeface="Calibri" pitchFamily="34" charset="0"/>
              </a:defRPr>
            </a:lvl1pPr>
            <a:lvl2pPr algn="ctr"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4000" b="1" i="1">
                <a:solidFill>
                  <a:srgbClr val="00CC00"/>
                </a:solidFill>
              </a:rPr>
              <a:t>Асоціативний рядок</a:t>
            </a:r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0" y="446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grpSp>
        <p:nvGrpSpPr>
          <p:cNvPr id="18439" name="Group 7"/>
          <p:cNvGrpSpPr>
            <a:grpSpLocks noChangeAspect="1"/>
          </p:cNvGrpSpPr>
          <p:nvPr/>
        </p:nvGrpSpPr>
        <p:grpSpPr bwMode="auto">
          <a:xfrm>
            <a:off x="1692275" y="692150"/>
            <a:ext cx="6983413" cy="5967413"/>
            <a:chOff x="2362" y="11115"/>
            <a:chExt cx="7383" cy="7020"/>
          </a:xfrm>
        </p:grpSpPr>
        <p:sp>
          <p:nvSpPr>
            <p:cNvPr id="18469" name="AutoShape 37"/>
            <p:cNvSpPr>
              <a:spLocks noChangeAspect="1" noChangeArrowheads="1" noTextEdit="1"/>
            </p:cNvSpPr>
            <p:nvPr/>
          </p:nvSpPr>
          <p:spPr bwMode="auto">
            <a:xfrm>
              <a:off x="2362" y="11115"/>
              <a:ext cx="7383" cy="7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8468" name="Oval 36"/>
            <p:cNvSpPr>
              <a:spLocks noChangeArrowheads="1"/>
            </p:cNvSpPr>
            <p:nvPr/>
          </p:nvSpPr>
          <p:spPr bwMode="auto">
            <a:xfrm>
              <a:off x="5243" y="11115"/>
              <a:ext cx="1075" cy="1076"/>
            </a:xfrm>
            <a:prstGeom prst="ellipse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 b="1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Краса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67" name="Rectangle 35"/>
            <p:cNvSpPr>
              <a:spLocks noChangeArrowheads="1"/>
            </p:cNvSpPr>
            <p:nvPr/>
          </p:nvSpPr>
          <p:spPr bwMode="auto">
            <a:xfrm>
              <a:off x="3367" y="13479"/>
              <a:ext cx="1225" cy="425"/>
            </a:xfrm>
            <a:prstGeom prst="rect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 b="1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Зовнішня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66" name="Rectangle 34"/>
            <p:cNvSpPr>
              <a:spLocks noChangeArrowheads="1"/>
            </p:cNvSpPr>
            <p:nvPr/>
          </p:nvSpPr>
          <p:spPr bwMode="auto">
            <a:xfrm>
              <a:off x="6794" y="13479"/>
              <a:ext cx="1445" cy="425"/>
            </a:xfrm>
            <a:prstGeom prst="rect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 b="1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Внутрішня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cxnSp>
          <p:nvCxnSpPr>
            <p:cNvPr id="18465" name="AutoShape 33"/>
            <p:cNvCxnSpPr>
              <a:cxnSpLocks noChangeShapeType="1"/>
            </p:cNvCxnSpPr>
            <p:nvPr/>
          </p:nvCxnSpPr>
          <p:spPr bwMode="auto">
            <a:xfrm flipH="1">
              <a:off x="3979" y="12033"/>
              <a:ext cx="1422" cy="1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64" name="AutoShape 32"/>
            <p:cNvCxnSpPr>
              <a:cxnSpLocks noChangeShapeType="1"/>
            </p:cNvCxnSpPr>
            <p:nvPr/>
          </p:nvCxnSpPr>
          <p:spPr bwMode="auto">
            <a:xfrm>
              <a:off x="6153" y="12033"/>
              <a:ext cx="1364" cy="1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63" name="AutoShape 31"/>
            <p:cNvSpPr>
              <a:spLocks noChangeArrowheads="1"/>
            </p:cNvSpPr>
            <p:nvPr/>
          </p:nvSpPr>
          <p:spPr bwMode="auto">
            <a:xfrm>
              <a:off x="7040" y="11417"/>
              <a:ext cx="1737" cy="71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гідне життя та вчинки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62" name="AutoShape 30"/>
            <p:cNvSpPr>
              <a:spLocks noChangeArrowheads="1"/>
            </p:cNvSpPr>
            <p:nvPr/>
          </p:nvSpPr>
          <p:spPr bwMode="auto">
            <a:xfrm>
              <a:off x="3438" y="11316"/>
              <a:ext cx="1500" cy="107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смак, гармонія, охайність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61" name="AutoShape 29"/>
            <p:cNvSpPr>
              <a:spLocks noChangeArrowheads="1"/>
            </p:cNvSpPr>
            <p:nvPr/>
          </p:nvSpPr>
          <p:spPr bwMode="auto">
            <a:xfrm>
              <a:off x="2362" y="12519"/>
              <a:ext cx="1076" cy="5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одяг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60" name="AutoShape 28"/>
            <p:cNvSpPr>
              <a:spLocks noChangeArrowheads="1"/>
            </p:cNvSpPr>
            <p:nvPr/>
          </p:nvSpPr>
          <p:spPr bwMode="auto">
            <a:xfrm>
              <a:off x="8346" y="12620"/>
              <a:ext cx="1076" cy="71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красива душа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59" name="AutoShape 27"/>
            <p:cNvSpPr>
              <a:spLocks noChangeArrowheads="1"/>
            </p:cNvSpPr>
            <p:nvPr/>
          </p:nvSpPr>
          <p:spPr bwMode="auto">
            <a:xfrm>
              <a:off x="8418" y="14065"/>
              <a:ext cx="1327" cy="70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душевна щедрість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58" name="AutoShape 26"/>
            <p:cNvSpPr>
              <a:spLocks noChangeArrowheads="1"/>
            </p:cNvSpPr>
            <p:nvPr/>
          </p:nvSpPr>
          <p:spPr bwMode="auto">
            <a:xfrm>
              <a:off x="8486" y="15103"/>
              <a:ext cx="1259" cy="761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працелюбність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57" name="AutoShape 25"/>
            <p:cNvSpPr>
              <a:spLocks noChangeArrowheads="1"/>
            </p:cNvSpPr>
            <p:nvPr/>
          </p:nvSpPr>
          <p:spPr bwMode="auto">
            <a:xfrm>
              <a:off x="4660" y="17059"/>
              <a:ext cx="1943" cy="107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любов до своєї землі та співвітчизників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56" name="AutoShape 24"/>
            <p:cNvSpPr>
              <a:spLocks noChangeArrowheads="1"/>
            </p:cNvSpPr>
            <p:nvPr/>
          </p:nvSpPr>
          <p:spPr bwMode="auto">
            <a:xfrm>
              <a:off x="6208" y="15159"/>
              <a:ext cx="1916" cy="13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повага до літніх людей та піклування про дітей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55" name="AutoShape 23"/>
            <p:cNvSpPr>
              <a:spLocks noChangeArrowheads="1"/>
            </p:cNvSpPr>
            <p:nvPr/>
          </p:nvSpPr>
          <p:spPr bwMode="auto">
            <a:xfrm>
              <a:off x="4453" y="15103"/>
              <a:ext cx="1361" cy="441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милосердя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54" name="AutoShape 22"/>
            <p:cNvSpPr>
              <a:spLocks noChangeArrowheads="1"/>
            </p:cNvSpPr>
            <p:nvPr/>
          </p:nvSpPr>
          <p:spPr bwMode="auto">
            <a:xfrm>
              <a:off x="3892" y="15779"/>
              <a:ext cx="2201" cy="107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непомітна, вона виявляється в усіх вчинках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53" name="AutoShape 21"/>
            <p:cNvSpPr>
              <a:spLocks noChangeArrowheads="1"/>
            </p:cNvSpPr>
            <p:nvPr/>
          </p:nvSpPr>
          <p:spPr bwMode="auto">
            <a:xfrm>
              <a:off x="7098" y="16656"/>
              <a:ext cx="2247" cy="107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це гармонія із самим собою та навколишнім світом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52" name="AutoShape 20"/>
            <p:cNvSpPr>
              <a:spLocks noChangeArrowheads="1"/>
            </p:cNvSpPr>
            <p:nvPr/>
          </p:nvSpPr>
          <p:spPr bwMode="auto">
            <a:xfrm>
              <a:off x="2560" y="14280"/>
              <a:ext cx="1613" cy="82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штучна, прикрашена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451" name="AutoShape 19"/>
            <p:cNvSpPr>
              <a:spLocks noChangeArrowheads="1"/>
            </p:cNvSpPr>
            <p:nvPr/>
          </p:nvSpPr>
          <p:spPr bwMode="auto">
            <a:xfrm>
              <a:off x="4592" y="13337"/>
              <a:ext cx="2202" cy="571"/>
            </a:xfrm>
            <a:prstGeom prst="leftRightArrow">
              <a:avLst>
                <a:gd name="adj1" fmla="val 50000"/>
                <a:gd name="adj2" fmla="val 77128"/>
              </a:avLst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/>
              <a:r>
                <a:rPr lang="uk-UA" altLang="uk-UA" sz="1400" b="1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ГАРМОНІЯ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cxnSp>
          <p:nvCxnSpPr>
            <p:cNvPr id="18450" name="AutoShape 18"/>
            <p:cNvCxnSpPr>
              <a:cxnSpLocks noChangeShapeType="1"/>
            </p:cNvCxnSpPr>
            <p:nvPr/>
          </p:nvCxnSpPr>
          <p:spPr bwMode="auto">
            <a:xfrm rot="16200000">
              <a:off x="7970" y="12366"/>
              <a:ext cx="859" cy="1368"/>
            </a:xfrm>
            <a:prstGeom prst="curvedConnector3">
              <a:avLst>
                <a:gd name="adj1" fmla="val 131306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9" name="AutoShape 17"/>
            <p:cNvCxnSpPr>
              <a:cxnSpLocks noChangeShapeType="1"/>
            </p:cNvCxnSpPr>
            <p:nvPr/>
          </p:nvCxnSpPr>
          <p:spPr bwMode="auto">
            <a:xfrm rot="16200000">
              <a:off x="7121" y="12611"/>
              <a:ext cx="1345" cy="392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8" name="AutoShape 16"/>
            <p:cNvCxnSpPr>
              <a:cxnSpLocks noChangeShapeType="1"/>
            </p:cNvCxnSpPr>
            <p:nvPr/>
          </p:nvCxnSpPr>
          <p:spPr bwMode="auto">
            <a:xfrm>
              <a:off x="8239" y="13692"/>
              <a:ext cx="843" cy="373"/>
            </a:xfrm>
            <a:prstGeom prst="curvedConnector2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7" name="AutoShape 15"/>
            <p:cNvCxnSpPr>
              <a:cxnSpLocks noChangeShapeType="1"/>
            </p:cNvCxnSpPr>
            <p:nvPr/>
          </p:nvCxnSpPr>
          <p:spPr bwMode="auto">
            <a:xfrm rot="5400000">
              <a:off x="6714" y="14356"/>
              <a:ext cx="1255" cy="351"/>
            </a:xfrm>
            <a:prstGeom prst="curvedConnector3">
              <a:avLst>
                <a:gd name="adj1" fmla="val 4994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6" name="AutoShape 14"/>
            <p:cNvCxnSpPr>
              <a:cxnSpLocks noChangeShapeType="1"/>
            </p:cNvCxnSpPr>
            <p:nvPr/>
          </p:nvCxnSpPr>
          <p:spPr bwMode="auto">
            <a:xfrm rot="5400000">
              <a:off x="5725" y="13312"/>
              <a:ext cx="1199" cy="2384"/>
            </a:xfrm>
            <a:prstGeom prst="curvedConnector3">
              <a:avLst>
                <a:gd name="adj1" fmla="val 49968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5" name="AutoShape 13"/>
            <p:cNvCxnSpPr>
              <a:cxnSpLocks noChangeShapeType="1"/>
            </p:cNvCxnSpPr>
            <p:nvPr/>
          </p:nvCxnSpPr>
          <p:spPr bwMode="auto">
            <a:xfrm rot="16200000" flipH="1">
              <a:off x="7290" y="14131"/>
              <a:ext cx="1384" cy="930"/>
            </a:xfrm>
            <a:prstGeom prst="curvedConnector3">
              <a:avLst>
                <a:gd name="adj1" fmla="val 49972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4" name="AutoShape 12"/>
            <p:cNvCxnSpPr>
              <a:cxnSpLocks noChangeShapeType="1"/>
            </p:cNvCxnSpPr>
            <p:nvPr/>
          </p:nvCxnSpPr>
          <p:spPr bwMode="auto">
            <a:xfrm rot="5400000">
              <a:off x="4498" y="13298"/>
              <a:ext cx="2413" cy="3625"/>
            </a:xfrm>
            <a:prstGeom prst="curvedConnector4">
              <a:avLst>
                <a:gd name="adj1" fmla="val 38810"/>
                <a:gd name="adj2" fmla="val 10741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3" name="AutoShape 11"/>
            <p:cNvCxnSpPr>
              <a:cxnSpLocks noChangeShapeType="1"/>
            </p:cNvCxnSpPr>
            <p:nvPr/>
          </p:nvCxnSpPr>
          <p:spPr bwMode="auto">
            <a:xfrm>
              <a:off x="8239" y="13692"/>
              <a:ext cx="207" cy="2963"/>
            </a:xfrm>
            <a:prstGeom prst="curvedConnector2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2" name="AutoShape 10"/>
            <p:cNvCxnSpPr>
              <a:cxnSpLocks noChangeShapeType="1"/>
            </p:cNvCxnSpPr>
            <p:nvPr/>
          </p:nvCxnSpPr>
          <p:spPr bwMode="auto">
            <a:xfrm rot="16200000">
              <a:off x="3540" y="12831"/>
              <a:ext cx="1087" cy="209"/>
            </a:xfrm>
            <a:prstGeom prst="curvedConnector3">
              <a:avLst>
                <a:gd name="adj1" fmla="val 49968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1" name="AutoShape 9"/>
            <p:cNvCxnSpPr>
              <a:cxnSpLocks noChangeShapeType="1"/>
            </p:cNvCxnSpPr>
            <p:nvPr/>
          </p:nvCxnSpPr>
          <p:spPr bwMode="auto">
            <a:xfrm rot="10800000">
              <a:off x="2900" y="13057"/>
              <a:ext cx="467" cy="635"/>
            </a:xfrm>
            <a:prstGeom prst="curvedConnector2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0" name="AutoShape 8"/>
            <p:cNvCxnSpPr>
              <a:cxnSpLocks noChangeShapeType="1"/>
            </p:cNvCxnSpPr>
            <p:nvPr/>
          </p:nvCxnSpPr>
          <p:spPr bwMode="auto">
            <a:xfrm rot="5400000">
              <a:off x="3485" y="13786"/>
              <a:ext cx="376" cy="612"/>
            </a:xfrm>
            <a:prstGeom prst="curvedConnector3">
              <a:avLst>
                <a:gd name="adj1" fmla="val 49801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 spd="slow"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1908175" y="274638"/>
            <a:ext cx="6778625" cy="1143000"/>
          </a:xfrm>
        </p:spPr>
        <p:txBody>
          <a:bodyPr/>
          <a:lstStyle/>
          <a:p>
            <a:r>
              <a:rPr lang="uk-UA" altLang="uk-UA" sz="4000" b="1" i="1" smtClean="0">
                <a:solidFill>
                  <a:srgbClr val="00CC00"/>
                </a:solidFill>
              </a:rPr>
              <a:t>Домашнє завдання</a:t>
            </a:r>
            <a:r>
              <a:rPr lang="uk-UA" altLang="uk-UA" sz="4000" b="1" i="1" smtClean="0"/>
              <a:t/>
            </a:r>
            <a:br>
              <a:rPr lang="uk-UA" altLang="uk-UA" sz="4000" b="1" i="1" smtClean="0"/>
            </a:br>
            <a:endParaRPr lang="uk-UA" altLang="uk-UA" sz="4000" b="1" i="1" smtClean="0"/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1979613" y="1341438"/>
            <a:ext cx="6707187" cy="5183187"/>
          </a:xfrm>
        </p:spPr>
        <p:txBody>
          <a:bodyPr/>
          <a:lstStyle/>
          <a:p>
            <a:pPr marL="812800" indent="-812800"/>
            <a:r>
              <a:rPr lang="uk-UA" altLang="uk-UA" b="1" i="1" dirty="0" smtClean="0"/>
              <a:t>Достатній рівень:</a:t>
            </a:r>
            <a:endParaRPr lang="uk-UA" altLang="uk-UA" dirty="0" smtClean="0"/>
          </a:p>
          <a:p>
            <a:pPr marL="812800" indent="-812800"/>
            <a:r>
              <a:rPr lang="uk-UA" altLang="uk-UA" dirty="0" smtClean="0"/>
              <a:t>Написати твір-роздум на тему «Що значить руйнувати своє «Я»?</a:t>
            </a:r>
            <a:endParaRPr lang="uk-UA" altLang="uk-UA" b="1" i="1" dirty="0" smtClean="0"/>
          </a:p>
          <a:p>
            <a:pPr marL="812800" indent="-812800"/>
            <a:r>
              <a:rPr lang="uk-UA" altLang="uk-UA" b="1" i="1" dirty="0" smtClean="0"/>
              <a:t>Високий рівень:</a:t>
            </a:r>
            <a:endParaRPr lang="uk-UA" altLang="uk-UA" dirty="0" smtClean="0"/>
          </a:p>
          <a:p>
            <a:pPr marL="812800" indent="-812800"/>
            <a:r>
              <a:rPr lang="uk-UA" altLang="uk-UA" dirty="0" smtClean="0"/>
              <a:t>Підготувати повідомлення:</a:t>
            </a:r>
          </a:p>
          <a:p>
            <a:pPr marL="812800" indent="-812800"/>
            <a:r>
              <a:rPr lang="uk-UA" altLang="uk-UA" dirty="0" smtClean="0"/>
              <a:t>Сократ </a:t>
            </a:r>
            <a:r>
              <a:rPr lang="uk-UA" altLang="uk-UA" b="1" i="1" dirty="0" smtClean="0"/>
              <a:t>–  </a:t>
            </a:r>
            <a:r>
              <a:rPr lang="uk-UA" altLang="uk-UA" dirty="0" smtClean="0"/>
              <a:t>безсмертний мудрець;</a:t>
            </a:r>
          </a:p>
          <a:p>
            <a:pPr marL="812800" indent="-812800"/>
            <a:r>
              <a:rPr lang="uk-UA" altLang="uk-UA" smtClean="0"/>
              <a:t>Мудрець, замріяний філософ Григорій </a:t>
            </a:r>
            <a:r>
              <a:rPr lang="uk-UA" altLang="uk-UA" smtClean="0"/>
              <a:t>Савич </a:t>
            </a:r>
            <a:r>
              <a:rPr lang="uk-UA" altLang="uk-UA" smtClean="0"/>
              <a:t>Сковорода.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3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574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Перший психолог: </vt:lpstr>
      <vt:lpstr> </vt:lpstr>
      <vt:lpstr>Завдання № 1</vt:lpstr>
      <vt:lpstr>Завдання № 2</vt:lpstr>
      <vt:lpstr> </vt:lpstr>
      <vt:lpstr>Домашнє завдання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10</cp:revision>
  <dcterms:created xsi:type="dcterms:W3CDTF">2012-06-17T06:08:04Z</dcterms:created>
  <dcterms:modified xsi:type="dcterms:W3CDTF">2017-01-16T14:08:05Z</dcterms:modified>
</cp:coreProperties>
</file>