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1" r:id="rId3"/>
    <p:sldId id="258" r:id="rId4"/>
    <p:sldId id="263" r:id="rId5"/>
    <p:sldId id="269" r:id="rId6"/>
    <p:sldId id="264" r:id="rId7"/>
    <p:sldId id="270" r:id="rId8"/>
    <p:sldId id="266" r:id="rId9"/>
    <p:sldId id="267" r:id="rId10"/>
    <p:sldId id="268" r:id="rId11"/>
    <p:sldId id="262" r:id="rId12"/>
    <p:sldId id="265" r:id="rId13"/>
    <p:sldId id="259" r:id="rId14"/>
    <p:sldId id="261" r:id="rId15"/>
    <p:sldId id="257" r:id="rId16"/>
    <p:sldId id="260" r:id="rId17"/>
    <p:sldId id="277" r:id="rId18"/>
    <p:sldId id="278" r:id="rId19"/>
    <p:sldId id="276" r:id="rId20"/>
    <p:sldId id="272" r:id="rId21"/>
    <p:sldId id="275" r:id="rId22"/>
    <p:sldId id="256" r:id="rId23"/>
    <p:sldId id="273" r:id="rId24"/>
    <p:sldId id="274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10" autoAdjust="0"/>
    <p:restoredTop sz="94660"/>
  </p:normalViewPr>
  <p:slideViewPr>
    <p:cSldViewPr>
      <p:cViewPr varScale="1">
        <p:scale>
          <a:sx n="88" d="100"/>
          <a:sy n="88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91" y="0"/>
            <a:ext cx="91632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62" y="545298"/>
            <a:ext cx="9126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снов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кономіки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тему:</a:t>
            </a:r>
          </a:p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«Економічні потреби і виробничі можливості суспільства»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1496" y="45811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48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917912"/>
            <a:ext cx="4464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Критики </a:t>
            </a:r>
            <a:r>
              <a:rPr lang="ru-RU" sz="2000" b="1" dirty="0"/>
              <a:t>марксизму, </a:t>
            </a:r>
            <a:r>
              <a:rPr lang="ru-RU" sz="2000" b="1" dirty="0" err="1"/>
              <a:t>звичайно</a:t>
            </a:r>
            <a:r>
              <a:rPr lang="ru-RU" sz="2000" b="1" dirty="0"/>
              <a:t> ж не могли не </a:t>
            </a:r>
            <a:r>
              <a:rPr lang="ru-RU" sz="2000" b="1" dirty="0" err="1"/>
              <a:t>оминути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положення</a:t>
            </a:r>
            <a:r>
              <a:rPr lang="ru-RU" sz="2000" b="1" dirty="0"/>
              <a:t> марксизму. З </a:t>
            </a:r>
            <a:r>
              <a:rPr lang="ru-RU" sz="2000" b="1" dirty="0" err="1"/>
              <a:t>появою</a:t>
            </a:r>
            <a:r>
              <a:rPr lang="ru-RU" sz="2000" b="1" dirty="0"/>
              <a:t> </a:t>
            </a:r>
            <a:r>
              <a:rPr lang="ru-RU" sz="2000" b="1" dirty="0" err="1"/>
              <a:t>профспілок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законодавчим</a:t>
            </a:r>
            <a:r>
              <a:rPr lang="ru-RU" sz="2000" b="1" dirty="0"/>
              <a:t> </a:t>
            </a:r>
            <a:r>
              <a:rPr lang="ru-RU" sz="2000" b="1" dirty="0" err="1"/>
              <a:t>закріпленням</a:t>
            </a:r>
            <a:r>
              <a:rPr lang="ru-RU" sz="2000" b="1" dirty="0"/>
              <a:t> </a:t>
            </a:r>
            <a:r>
              <a:rPr lang="ru-RU" sz="2000" b="1" dirty="0" err="1"/>
              <a:t>більш</a:t>
            </a:r>
            <a:r>
              <a:rPr lang="ru-RU" sz="2000" b="1" dirty="0"/>
              <a:t> широких, </a:t>
            </a:r>
            <a:r>
              <a:rPr lang="ru-RU" sz="2000" b="1" dirty="0" err="1"/>
              <a:t>ніж</a:t>
            </a:r>
            <a:r>
              <a:rPr lang="ru-RU" sz="2000" b="1" dirty="0"/>
              <a:t> при Маркса, прав </a:t>
            </a:r>
            <a:r>
              <a:rPr lang="ru-RU" sz="2000" b="1" dirty="0" err="1"/>
              <a:t>найманих</a:t>
            </a:r>
            <a:r>
              <a:rPr lang="ru-RU" sz="2000" b="1" dirty="0"/>
              <a:t> </a:t>
            </a:r>
            <a:r>
              <a:rPr lang="ru-RU" sz="2000" b="1" dirty="0" err="1"/>
              <a:t>працівників</a:t>
            </a:r>
            <a:r>
              <a:rPr lang="ru-RU" sz="2000" b="1" dirty="0"/>
              <a:t>, </a:t>
            </a:r>
            <a:r>
              <a:rPr lang="ru-RU" sz="2000" b="1" dirty="0" err="1"/>
              <a:t>введення</a:t>
            </a:r>
            <a:r>
              <a:rPr lang="ru-RU" sz="2000" b="1" dirty="0"/>
              <a:t> </a:t>
            </a:r>
            <a:r>
              <a:rPr lang="ru-RU" sz="2000" b="1" dirty="0" err="1"/>
              <a:t>пенсійного</a:t>
            </a:r>
            <a:r>
              <a:rPr lang="ru-RU" sz="2000" b="1" dirty="0"/>
              <a:t> </a:t>
            </a:r>
            <a:r>
              <a:rPr lang="ru-RU" sz="2000" b="1" dirty="0" err="1"/>
              <a:t>забезпечення</a:t>
            </a:r>
            <a:r>
              <a:rPr lang="ru-RU" sz="2000" b="1" dirty="0"/>
              <a:t>, </a:t>
            </a:r>
            <a:r>
              <a:rPr lang="ru-RU" sz="2000" b="1" dirty="0" err="1"/>
              <a:t>відпусток</a:t>
            </a:r>
            <a:r>
              <a:rPr lang="ru-RU" sz="2000" b="1" dirty="0"/>
              <a:t>, </a:t>
            </a:r>
            <a:r>
              <a:rPr lang="ru-RU" sz="2000" b="1" dirty="0" err="1"/>
              <a:t>медичної</a:t>
            </a:r>
            <a:r>
              <a:rPr lang="ru-RU" sz="2000" b="1" dirty="0"/>
              <a:t> страховки та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соціальних</a:t>
            </a:r>
            <a:r>
              <a:rPr lang="ru-RU" sz="2000" b="1" dirty="0"/>
              <a:t> </a:t>
            </a:r>
            <a:r>
              <a:rPr lang="ru-RU" sz="2000" b="1" dirty="0" err="1"/>
              <a:t>гарантій</a:t>
            </a:r>
            <a:r>
              <a:rPr lang="ru-RU" sz="2000" b="1" dirty="0"/>
              <a:t>, </a:t>
            </a:r>
            <a:r>
              <a:rPr lang="ru-RU" sz="2000" b="1" dirty="0" err="1"/>
              <a:t>кілька</a:t>
            </a:r>
            <a:r>
              <a:rPr lang="ru-RU" sz="2000" b="1" dirty="0"/>
              <a:t> </a:t>
            </a:r>
            <a:r>
              <a:rPr lang="ru-RU" sz="2000" b="1" dirty="0" err="1"/>
              <a:t>згладило</a:t>
            </a:r>
            <a:r>
              <a:rPr lang="ru-RU" sz="2000" b="1" dirty="0"/>
              <a:t> </a:t>
            </a:r>
            <a:r>
              <a:rPr lang="ru-RU" sz="2000" b="1" dirty="0" err="1"/>
              <a:t>протиріччя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працею</a:t>
            </a:r>
            <a:r>
              <a:rPr lang="ru-RU" sz="2000" b="1" dirty="0"/>
              <a:t> і </a:t>
            </a:r>
            <a:r>
              <a:rPr lang="ru-RU" sz="2000" b="1" dirty="0" err="1"/>
              <a:t>капіталом</a:t>
            </a:r>
            <a:r>
              <a:rPr lang="ru-RU" sz="2000" b="1" dirty="0"/>
              <a:t>, </a:t>
            </a:r>
            <a:r>
              <a:rPr lang="ru-RU" sz="2000" b="1" dirty="0" err="1"/>
              <a:t>звичайно</a:t>
            </a:r>
            <a:r>
              <a:rPr lang="ru-RU" sz="2000" b="1" dirty="0"/>
              <a:t>,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зовні</a:t>
            </a:r>
            <a:r>
              <a:rPr lang="ru-RU" sz="2000" b="1" dirty="0"/>
              <a:t>. </a:t>
            </a:r>
            <a:r>
              <a:rPr lang="ru-RU" sz="2000" b="1" dirty="0" err="1"/>
              <a:t>Немає</a:t>
            </a:r>
            <a:r>
              <a:rPr lang="ru-RU" sz="2000" b="1" dirty="0"/>
              <a:t> зараз на </a:t>
            </a:r>
            <a:r>
              <a:rPr lang="ru-RU" sz="2000" b="1" dirty="0" err="1"/>
              <a:t>відносно</a:t>
            </a:r>
            <a:r>
              <a:rPr lang="ru-RU" sz="2000" b="1" dirty="0"/>
              <a:t> благополучному </a:t>
            </a:r>
            <a:r>
              <a:rPr lang="ru-RU" sz="2000" b="1" dirty="0" err="1"/>
              <a:t>Заході</a:t>
            </a:r>
            <a:r>
              <a:rPr lang="ru-RU" sz="2000" b="1" dirty="0"/>
              <a:t> </a:t>
            </a:r>
            <a:r>
              <a:rPr lang="ru-RU" sz="2000" b="1" dirty="0" err="1"/>
              <a:t>повстань</a:t>
            </a:r>
            <a:r>
              <a:rPr lang="ru-RU" sz="2000" b="1" dirty="0"/>
              <a:t> і </a:t>
            </a:r>
            <a:r>
              <a:rPr lang="ru-RU" sz="2000" b="1" dirty="0" err="1"/>
              <a:t>розстрілів</a:t>
            </a:r>
            <a:r>
              <a:rPr lang="ru-RU" sz="2000" b="1" dirty="0"/>
              <a:t> </a:t>
            </a:r>
            <a:r>
              <a:rPr lang="ru-RU" sz="2000" b="1" dirty="0" err="1"/>
              <a:t>робітників</a:t>
            </a:r>
            <a:r>
              <a:rPr lang="ru-RU" sz="2000" b="1" dirty="0"/>
              <a:t>, як то </a:t>
            </a:r>
            <a:r>
              <a:rPr lang="ru-RU" sz="2000" b="1" dirty="0" err="1"/>
              <a:t>було</a:t>
            </a:r>
            <a:r>
              <a:rPr lang="ru-RU" sz="2000" b="1" dirty="0"/>
              <a:t> за Маркса, і </a:t>
            </a:r>
            <a:r>
              <a:rPr lang="ru-RU" sz="2000" b="1" dirty="0" smtClean="0"/>
              <a:t>критики </a:t>
            </a:r>
            <a:r>
              <a:rPr lang="ru-RU" sz="2000" b="1" dirty="0"/>
              <a:t>марксизму </a:t>
            </a:r>
            <a:r>
              <a:rPr lang="ru-RU" sz="2000" b="1" dirty="0" err="1"/>
              <a:t>відкрили</a:t>
            </a:r>
            <a:r>
              <a:rPr lang="ru-RU" sz="2000" b="1" dirty="0"/>
              <a:t> </a:t>
            </a:r>
            <a:r>
              <a:rPr lang="ru-RU" sz="2000" b="1" dirty="0" err="1"/>
              <a:t>чергову</a:t>
            </a:r>
            <a:r>
              <a:rPr lang="ru-RU" sz="2000" b="1" dirty="0"/>
              <a:t> "</a:t>
            </a:r>
            <a:r>
              <a:rPr lang="ru-RU" sz="2000" b="1" dirty="0" err="1"/>
              <a:t>помилку</a:t>
            </a:r>
            <a:r>
              <a:rPr lang="ru-RU" sz="2000" b="1" dirty="0"/>
              <a:t>" Маркса. </a:t>
            </a:r>
            <a:r>
              <a:rPr lang="ru-RU" sz="2000" b="1" dirty="0" err="1"/>
              <a:t>Робочого</a:t>
            </a:r>
            <a:r>
              <a:rPr lang="ru-RU" sz="2000" b="1" dirty="0"/>
              <a:t> </a:t>
            </a:r>
            <a:r>
              <a:rPr lang="ru-RU" sz="2000" b="1" dirty="0" err="1"/>
              <a:t>класу</a:t>
            </a:r>
            <a:r>
              <a:rPr lang="ru-RU" sz="2000" b="1" dirty="0"/>
              <a:t> </a:t>
            </a:r>
            <a:r>
              <a:rPr lang="ru-RU" sz="2000" b="1" dirty="0" err="1"/>
              <a:t>немає</a:t>
            </a:r>
            <a:r>
              <a:rPr lang="ru-RU" sz="2000" b="1" dirty="0"/>
              <a:t>, - </a:t>
            </a:r>
            <a:r>
              <a:rPr lang="ru-RU" sz="2000" b="1" dirty="0" err="1"/>
              <a:t>стверджують</a:t>
            </a:r>
            <a:r>
              <a:rPr lang="ru-RU" sz="2000" b="1" dirty="0"/>
              <a:t> вони, </a:t>
            </a:r>
            <a:r>
              <a:rPr lang="ru-RU" sz="2000" b="1" dirty="0" err="1"/>
              <a:t>марксистське</a:t>
            </a:r>
            <a:r>
              <a:rPr lang="ru-RU" sz="2000" b="1" dirty="0"/>
              <a:t> </a:t>
            </a:r>
            <a:r>
              <a:rPr lang="ru-RU" sz="2000" b="1" dirty="0" err="1"/>
              <a:t>класовий</a:t>
            </a:r>
            <a:r>
              <a:rPr lang="ru-RU" sz="2000" b="1" dirty="0"/>
              <a:t> </a:t>
            </a:r>
            <a:r>
              <a:rPr lang="ru-RU" sz="2000" b="1" dirty="0" err="1"/>
              <a:t>поділ</a:t>
            </a:r>
            <a:r>
              <a:rPr lang="ru-RU" sz="2000" b="1" dirty="0"/>
              <a:t> </a:t>
            </a:r>
            <a:r>
              <a:rPr lang="ru-RU" sz="2000" b="1" dirty="0" err="1"/>
              <a:t>суспільства</a:t>
            </a:r>
            <a:r>
              <a:rPr lang="ru-RU" sz="2000" b="1" dirty="0"/>
              <a:t> </a:t>
            </a:r>
            <a:r>
              <a:rPr lang="ru-RU" sz="2000" b="1" dirty="0" err="1"/>
              <a:t>застаріло</a:t>
            </a:r>
            <a:r>
              <a:rPr lang="ru-RU" sz="2000" b="1" dirty="0"/>
              <a:t>,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помилковим</a:t>
            </a:r>
            <a:r>
              <a:rPr lang="ru-RU" sz="2000" b="1" dirty="0"/>
              <a:t>, і т.п. </a:t>
            </a:r>
            <a:endParaRPr lang="ru-RU" sz="2000" dirty="0"/>
          </a:p>
        </p:txBody>
      </p:sp>
      <p:pic>
        <p:nvPicPr>
          <p:cNvPr id="4098" name="Picture 2" descr="http://fs1.ppt4web.ru/images/2692/52272/640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46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91" y="0"/>
            <a:ext cx="91632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ypresentation.ru/documents/e343fe69dc745bc1c8e834b2f8bcbac6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3" b="9712"/>
          <a:stretch/>
        </p:blipFill>
        <p:spPr bwMode="auto">
          <a:xfrm>
            <a:off x="-9647" y="1704003"/>
            <a:ext cx="9153647" cy="51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4768" y="0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 марксистської концепції історії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5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398567"/>
            <a:ext cx="4177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Енгельс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виділив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протиріччя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виникають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ринковій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суспільним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характером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приватнокапіталістичним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привласненням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робітничим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класом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буржуазією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працею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капіталом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організацією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окремому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анархією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http://s.qguys.com/original/2/3/1/10364445_2315059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912" y="85754"/>
            <a:ext cx="4998733" cy="67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48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7" y="17240"/>
            <a:ext cx="7488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людській історії єдність і протиріччя, протилежність і боротьба праці і капіталу набувають характеру соціальної нерівності і соціального антагонізму, висловлюючись в гнобленні, в експлуатації власниками власності, власниками капіталу людей праці, трудящих, працівників.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tk-ck.ru/content/center24/pictures/news/img_2749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744" y="2367315"/>
            <a:ext cx="7030553" cy="44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0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84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Відомий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лібералізму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британської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Лайонел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Чарльз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Роббінс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передбачає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проблему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можливість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альтернативи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обмеженості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Людина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вирішує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проблему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жертвуючи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одними потребами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заради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4" name="Picture 2" descr="http://mikeestadebajodeunmelocotonero.files.wordpress.com/2013/09/lionel-robb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32656"/>
            <a:ext cx="4332232" cy="59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21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Фундаментальне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протиріччя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необмежені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—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motiv-yspexa.ru/assets/uploads/Photos/debutart_viktor-koen_11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2966"/>
            <a:ext cx="6120680" cy="49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911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99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02858" y="620688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Кінцевою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метою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людей практично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безмежні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прогресу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безперервно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примножуються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ускладнюються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потреби, будучи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породжують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так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безперервно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причинно-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наслідковий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потребами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загальноекономічний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закон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потреб.</a:t>
            </a:r>
          </a:p>
        </p:txBody>
      </p:sp>
      <p:pic>
        <p:nvPicPr>
          <p:cNvPr id="14338" name="Picture 2" descr="http://www.woomaan.ru/img/picture/Jan/05/e6bc0d5909c4f2f646a5074dd8993de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527" y="1204531"/>
            <a:ext cx="4721292" cy="44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7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www.best-work.com.ua/darom/i/sek/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97" y="332625"/>
            <a:ext cx="8328635" cy="64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svitppt.com.ua/images/24/23823/770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365"/>
          <a:stretch/>
        </p:blipFill>
        <p:spPr bwMode="auto">
          <a:xfrm>
            <a:off x="238975" y="-37405"/>
            <a:ext cx="8892480" cy="29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greenbelarus.info/files/2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3444"/>
            <a:ext cx="6667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17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174" y="29529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Відмінна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властивість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 —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безмежність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постійна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якісна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кількісна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зміна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зумовлено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розвитком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виробництва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науково-технічним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прогресом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розвитком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інтелекту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Задоволення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одних потреб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породжує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виникнення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інших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цьому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знаходить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прояв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безмежне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зростання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має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закономірний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характер.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примушує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витрачати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зусилля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щоб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здобувати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блага.</a:t>
            </a:r>
          </a:p>
        </p:txBody>
      </p:sp>
      <p:pic>
        <p:nvPicPr>
          <p:cNvPr id="17410" name="Picture 2" descr="http://school.xvatit.com:8080/images/c/cd/2.17.12.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50"/>
          <a:stretch/>
        </p:blipFill>
        <p:spPr bwMode="auto">
          <a:xfrm>
            <a:off x="262803" y="3067698"/>
            <a:ext cx="8618393" cy="37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58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564" y="90885"/>
            <a:ext cx="43207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прояв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необхідності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людей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певні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блага,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бажання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володіти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ними,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відчуття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нестачі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якщо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бажання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залишається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незадоволеним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Разом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розвитком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відбувається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потреб. У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сучасному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недостатньо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задовольняти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потреби в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їжі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помешканні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одязі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Дедалі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більшого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значення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набуває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задоволення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духовних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освітніх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потреб.</a:t>
            </a:r>
          </a:p>
        </p:txBody>
      </p:sp>
      <p:pic>
        <p:nvPicPr>
          <p:cNvPr id="16388" name="Picture 4" descr="http://www.vrbiz.ru/pic_full.php?image=/pics/images_8495.jpg&amp;maxX=900&amp;maxY=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10470"/>
            <a:ext cx="5076056" cy="39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8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Отже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потреби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лише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кількісно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збільшуються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й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якісно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змінюються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зробити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безмежні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своєму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й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мають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тенденцію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зростання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тобто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якісних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кількісних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змін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15362" name="Picture 2" descr="http://kherson-news.net/media/k2/items/cache/d383d2a7f18b38f50f531c6f6759cc5a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707" y="2402212"/>
            <a:ext cx="7412585" cy="44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43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7687"/>
            <a:ext cx="9144000" cy="68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23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фундаментальних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полягає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тому,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безмежними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потреб, —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3" name="Picture 3" descr="http://www.all-psy.com/images/88938d57113165e2f660546c52d31a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5922"/>
            <a:ext cx="6955498" cy="52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7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710"/>
            <a:ext cx="91440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Безмежність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обмеженість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породжують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закону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і закону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взаємопов’язані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сторони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прогресу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1)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неухильний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зростаючими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потребами; 2)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ефективності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виробничих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нарощування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обсягу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відтворюваних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якісних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показників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продуктивності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корисності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</p:txBody>
      </p:sp>
      <p:pic>
        <p:nvPicPr>
          <p:cNvPr id="23554" name="Picture 2" descr="http://resursy.com/wp-content/uploads/images/potrebnost_v_ekonomik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079699"/>
            <a:ext cx="6144035" cy="38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05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834"/>
            <a:ext cx="9180512" cy="68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безперервно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розвиваючись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склалися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підґрунтям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спочатку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потребою.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зразу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неспроможне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благах, то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попитом на них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пропонуванням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суперечність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шляхом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стимулювання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.).</a:t>
            </a:r>
          </a:p>
        </p:txBody>
      </p:sp>
      <p:pic>
        <p:nvPicPr>
          <p:cNvPr id="22530" name="Picture 2" descr="http://mv-shop.com.ua/image/data/3d-design-free-3d-wallpaper-for-desktop_1920x1200_81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878" y="941103"/>
            <a:ext cx="4263633" cy="55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94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45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70067" y="2204864"/>
            <a:ext cx="6818873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1)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Дійсні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потреби в основному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відповідають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рівню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розвитку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виробництва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відповідних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благ і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можуть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бути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задоволені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2)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Платоспроможні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потреби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людина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може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задовольнити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відповідно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власних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доходів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рівня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цін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3)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Перспективні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потреби —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потреби в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матеріальних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благах і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послугах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породжені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сучасним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рівнем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розвитку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економіки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виробництво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лише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починає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освоюватися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08" y="404664"/>
            <a:ext cx="89289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ступенем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реалізації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потреби в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матеріальних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благах і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послугах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класифікувати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дійсні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платоспроможні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перспективні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920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817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започатковує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суб’єктивний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фактор. Людина є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творцем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новатором,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дослідником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підприємцем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Перш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щось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виробляти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усвідомлює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розробляє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критерії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продукта як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корисної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споживної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цільове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призначення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вартість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вирішує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і для кого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виробляти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Тим самим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цілеспрямованого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забезпечується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задоволенням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4578" name="Picture 2" descr="http://td.od.court.gov.ua/img/news/139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927" y="-99392"/>
            <a:ext cx="4385573" cy="30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m.intertat.ru/media/k2/items/cache/50458626d35511b700c889eebad628e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08460"/>
            <a:ext cx="3416444" cy="19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ealts.ru/wp-content/uploads/2014/11/781839c158688957099d5ba5b76434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9261"/>
            <a:ext cx="3693420" cy="24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24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7687"/>
            <a:ext cx="9144000" cy="68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orks.doklad.ru/images/5y6D8zmxm-Y/758faf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8563397" cy="43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03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57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9504" y="1124744"/>
            <a:ext cx="4918185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Потреби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виступають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внутрішніми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спонукальними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мотивами </a:t>
            </a:r>
            <a:r>
              <a:rPr lang="uk-UA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людської 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—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матеріальних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соціальних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духовних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є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кінцевою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вищою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метою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суспільного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Незадоволені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інтересами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рушійна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сила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вчинки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життєві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настанови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людей. Потреби —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усвідомлені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запити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об'єктивно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їхнього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матеріального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соціального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духовного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</a:t>
            </a:r>
            <a:r>
              <a:rPr lang="ru-RU" sz="2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задоволені</a:t>
            </a:r>
            <a:r>
              <a:rPr lang="ru-RU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2290" name="Picture 2" descr="http://2.bp.blogspot.com/-hgX7grGvh6A/UNJnkkQ5UaI/AAAAAAAAEGc/OfcqFgGxSFE/s1600/Capital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84" y="1171925"/>
            <a:ext cx="4158316" cy="50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34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286" y="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66002" y="0"/>
            <a:ext cx="9073008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погляду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життєвих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 і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здібностей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розрізняють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фізіологічні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інтелектуальні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потреби.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ієрархія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розташовуються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порядку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їхньої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значущості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людей —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інтенсивних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класифікацію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пропонує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американський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психолог Абрахам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Маслоу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Рушійним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мотивом є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незадоволена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потреба. Як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задовольняється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потреба,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нова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т.д.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лежать 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піраміди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потребами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нижчого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порядку,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їхнього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подальше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поводження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суб'єкта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сукупність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не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субординована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взаємозалежна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певних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обставин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перше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висуваються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потреби.</a:t>
            </a:r>
          </a:p>
        </p:txBody>
      </p:sp>
      <p:pic>
        <p:nvPicPr>
          <p:cNvPr id="9218" name="Picture 2" descr="http://galeri2.uludagsozluk.com/200/abraham-harold-maslow_266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5324"/>
            <a:ext cx="7470289" cy="43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26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834"/>
            <a:ext cx="9180512" cy="68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school.xvatit.com/images/8/84/9.18.12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830" y="1163653"/>
            <a:ext cx="7558885" cy="56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2495" y="188640"/>
            <a:ext cx="693555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Піраміда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потреб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аслоу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91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1" y="0"/>
            <a:ext cx="9178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6910" y="764704"/>
            <a:ext cx="4572000" cy="5940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uk-UA" sz="2000" dirty="0"/>
              <a:t>Праця і капітал, їх єдність і протиріччя, протилежність і боротьба є стрижнем, джерелом і рушійною силою не тільки соціально-економічного, а й всього суспільного, людського розвитку, соціально-економічним змістом всесвітньої історії. В єдності і зв'язці труд-власність, праця-капітал першість і </a:t>
            </a:r>
            <a:r>
              <a:rPr lang="uk-UA" sz="2000" dirty="0" smtClean="0"/>
              <a:t>найактивніша </a:t>
            </a:r>
            <a:r>
              <a:rPr lang="uk-UA" sz="2000" dirty="0"/>
              <a:t>роль належить саме праці. Хоча об'єктивно трудова діяльність базується на власності, на засобах виробництва і засобах праці, саме праця виступає творчої, рушійною, новаторською силою економічного, виробничого, всього суспільного розвитку. Праця створює саму власність, сам капітал, примножує їх, якісно і кількісно їх нарощує, хоча і сам опиняється в залежності від капіталу.</a:t>
            </a:r>
            <a:endParaRPr lang="ru-RU" sz="2000" dirty="0"/>
          </a:p>
        </p:txBody>
      </p:sp>
      <p:pic>
        <p:nvPicPr>
          <p:cNvPr id="11266" name="Picture 2" descr="http://deneg-net.ucoz.net/_pu/1/727202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4" r="12422"/>
          <a:stretch/>
        </p:blipFill>
        <p:spPr bwMode="auto">
          <a:xfrm>
            <a:off x="-51847" y="1556792"/>
            <a:ext cx="45565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Маркс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попередники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визначили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власників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капіталістів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власників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незаможних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вірніше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позбавлених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пролетаріат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власників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плодами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ділиться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два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розумовий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фізичний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по виду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поділяється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працівників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розумової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інтелігенцію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працівників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фізичної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6" name="Picture 2" descr="http://iblog.milliyet.com.tr/imgroot/blogv7/Gallery673/2011/09/10/05/5474-4-8-a62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7" r="14766"/>
          <a:stretch/>
        </p:blipFill>
        <p:spPr bwMode="auto">
          <a:xfrm>
            <a:off x="5929744" y="332656"/>
            <a:ext cx="3188243" cy="33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xemplifier.org/wp-content/uploads/2013/01/karl-marx-e1359494913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396" y="3722217"/>
            <a:ext cx="42245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26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556" y="476672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Взагалі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-то, 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головною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класоформуючою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ознакою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Маркс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вважав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протиріччя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протиріччя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працею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капіталом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розділяє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суспільство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два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головних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сильних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074" name="Picture 2" descr="http://mostevent.ru/sites/default/files/images/slovar/klassovaya_struktura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632848" cy="43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174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1080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SamLab.ws</cp:lastModifiedBy>
  <cp:revision>12</cp:revision>
  <dcterms:created xsi:type="dcterms:W3CDTF">2015-10-09T16:42:08Z</dcterms:created>
  <dcterms:modified xsi:type="dcterms:W3CDTF">2017-01-16T16:21:40Z</dcterms:modified>
</cp:coreProperties>
</file>