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9" r:id="rId5"/>
    <p:sldId id="261" r:id="rId6"/>
    <p:sldId id="257" r:id="rId7"/>
    <p:sldId id="263" r:id="rId8"/>
    <p:sldId id="267" r:id="rId9"/>
    <p:sldId id="270" r:id="rId10"/>
    <p:sldId id="264" r:id="rId11"/>
    <p:sldId id="262" r:id="rId12"/>
    <p:sldId id="265" r:id="rId13"/>
    <p:sldId id="266" r:id="rId14"/>
    <p:sldId id="268" r:id="rId15"/>
    <p:sldId id="269" r:id="rId16"/>
  </p:sldIdLst>
  <p:sldSz cx="9144000" cy="6858000" type="screen4x3"/>
  <p:notesSz cx="6858000" cy="9144000"/>
  <p:custDataLst>
    <p:tags r:id="rId17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FF66FF"/>
    <a:srgbClr val="665E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7" Type="http://schemas.openxmlformats.org/officeDocument/2006/relationships/image" Target="../media/image10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653136"/>
            <a:ext cx="1862138" cy="1862138"/>
          </a:xfrm>
          <a:prstGeom prst="rect">
            <a:avLst/>
          </a:prstGeom>
        </p:spPr>
      </p:pic>
      <p:sp>
        <p:nvSpPr>
          <p:cNvPr id="7" name="Рамка 6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2500"/>
            </a:avLst>
          </a:prstGeom>
          <a:blipFill>
            <a:blip r:embed="rId4"/>
            <a:tile tx="0" ty="0" sx="100000" sy="100000" flip="none" algn="tl"/>
          </a:blipFill>
          <a:ln>
            <a:solidFill>
              <a:srgbClr val="665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EDD8B-2458-4F29-8D1D-4DC42632527C}" type="datetimeFigureOut">
              <a:rPr lang="ru-RU"/>
              <a:pPr>
                <a:defRPr/>
              </a:pPr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B2208E-0737-4FD8-BECC-56249BDD7D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8729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14256-B940-4758-9F0B-85D5743522D1}" type="datetimeFigureOut">
              <a:rPr lang="ru-RU"/>
              <a:pPr>
                <a:defRPr/>
              </a:pPr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544FD4-F3CC-429F-BC39-C8850D629A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0522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18575-AF8E-4CA0-8B76-056E30051769}" type="datetimeFigureOut">
              <a:rPr lang="ru-RU"/>
              <a:pPr>
                <a:defRPr/>
              </a:pPr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28155E-1B23-47EA-A1FF-63BD4D6B61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46945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великий об'єкт і два маленьких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quarter" idx="2"/>
          </p:nvPr>
        </p:nvSpPr>
        <p:spPr>
          <a:xfrm>
            <a:off x="4648200" y="1719263"/>
            <a:ext cx="4038600" cy="2128837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вмісту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2130425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дати 5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Місце для нижнього колонтитула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8" name="Місце для номера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A7381C84-4297-4332-A389-985C5021340F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534489493"/>
      </p:ext>
    </p:extLst>
  </p:cSld>
  <p:clrMapOvr>
    <a:masterClrMapping/>
  </p:clrMapOvr>
  <p:transition>
    <p:split/>
    <p:sndAc>
      <p:stSnd>
        <p:snd r:embed="rId1" name="wind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179512" y="293936"/>
            <a:ext cx="8784976" cy="633670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488582"/>
            <a:ext cx="1142058" cy="114205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C181D8-483D-4085-85C0-839AA043E9CD}" type="datetimeFigureOut">
              <a:rPr lang="ru-RU"/>
              <a:pPr>
                <a:defRPr/>
              </a:pPr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36EBEA-169A-4F6D-B165-F4997FE930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89154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E82263-F1E3-4B65-9960-914ACB27C766}" type="datetimeFigureOut">
              <a:rPr lang="ru-RU"/>
              <a:pPr>
                <a:defRPr/>
              </a:pPr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1AFB80-7337-453A-9174-916A0ED4B2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401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50E68-FEA7-4031-A681-6E365CF95219}" type="datetimeFigureOut">
              <a:rPr lang="ru-RU"/>
              <a:pPr>
                <a:defRPr/>
              </a:pPr>
              <a:t>14.01.2017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5C3F66-5525-4007-8082-48E64E5ECC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561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50DC19-FF96-448E-8C7F-FEAD315D865A}" type="datetimeFigureOut">
              <a:rPr lang="ru-RU"/>
              <a:pPr>
                <a:defRPr/>
              </a:pPr>
              <a:t>14.01.2017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D3AA9F-5A91-47CB-BC07-86CA06B92B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2493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CC91F9-8E35-4DC0-85EC-FA0245B99477}" type="datetimeFigureOut">
              <a:rPr lang="ru-RU"/>
              <a:pPr>
                <a:defRPr/>
              </a:pPr>
              <a:t>14.01.2017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55A51-7062-4EAE-889B-E5FC154369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2952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8BBDB2-2B75-4951-9C49-7D58CF949410}" type="datetimeFigureOut">
              <a:rPr lang="ru-RU"/>
              <a:pPr>
                <a:defRPr/>
              </a:pPr>
              <a:t>14.01.2017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0AEF16-A7DD-4130-A071-307F3C49EF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497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78DD70-69D3-44E1-9CAA-908450F6A3FD}" type="datetimeFigureOut">
              <a:rPr lang="ru-RU"/>
              <a:pPr>
                <a:defRPr/>
              </a:pPr>
              <a:t>14.01.2017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1359EA-99A4-403F-B204-0A2B460C02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8161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C4F003-21EB-4536-B684-33B176662513}" type="datetimeFigureOut">
              <a:rPr lang="ru-RU"/>
              <a:pPr>
                <a:defRPr/>
              </a:pPr>
              <a:t>14.01.2017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206F9-4CCA-49DD-A766-7759F40803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5132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19144A3-AE7A-4582-9BDC-113D51BDB894}" type="datetimeFigureOut">
              <a:rPr lang="ru-RU"/>
              <a:pPr>
                <a:defRPr/>
              </a:pPr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922A029-D2B1-42E9-9F2C-B894AA2BDC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3" r:id="rId1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8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0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7.wmf"/><Relationship Id="rId4" Type="http://schemas.openxmlformats.org/officeDocument/2006/relationships/image" Target="../media/image4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9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>
          <a:xfrm>
            <a:off x="742928" y="476672"/>
            <a:ext cx="7772400" cy="1470025"/>
          </a:xfrm>
        </p:spPr>
        <p:txBody>
          <a:bodyPr/>
          <a:lstStyle/>
          <a:p>
            <a:r>
              <a:rPr lang="ru-RU" sz="5400" b="1" i="1" dirty="0" err="1" smtClean="0">
                <a:solidFill>
                  <a:srgbClr val="FF0000"/>
                </a:solidFill>
                <a:latin typeface="Monotype Corsiva" panose="03010101010201010101" pitchFamily="66" charset="0"/>
              </a:rPr>
              <a:t>Властивість</a:t>
            </a:r>
            <a:r>
              <a:rPr lang="ru-RU" sz="5400" b="1" i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 </a:t>
            </a:r>
            <a:r>
              <a:rPr lang="ru-RU" sz="5400" b="1" i="1" dirty="0" err="1" smtClean="0">
                <a:solidFill>
                  <a:srgbClr val="FF0000"/>
                </a:solidFill>
                <a:latin typeface="Monotype Corsiva" panose="03010101010201010101" pitchFamily="66" charset="0"/>
              </a:rPr>
              <a:t>бісектриси</a:t>
            </a:r>
            <a:r>
              <a:rPr lang="ru-RU" sz="5400" b="1" i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 </a:t>
            </a:r>
            <a:r>
              <a:rPr lang="ru-RU" sz="5400" b="1" i="1" dirty="0" err="1" smtClean="0">
                <a:solidFill>
                  <a:srgbClr val="FF0000"/>
                </a:solidFill>
                <a:latin typeface="Monotype Corsiva" panose="03010101010201010101" pitchFamily="66" charset="0"/>
              </a:rPr>
              <a:t>трикутника</a:t>
            </a:r>
            <a:endParaRPr lang="ru-RU" sz="5400" b="1" i="1" dirty="0" smtClean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428728" y="4857760"/>
            <a:ext cx="6400800" cy="1752600"/>
          </a:xfrm>
        </p:spPr>
        <p:txBody>
          <a:bodyPr/>
          <a:lstStyle/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780" y="404663"/>
            <a:ext cx="8229600" cy="999401"/>
          </a:xfrm>
        </p:spPr>
        <p:txBody>
          <a:bodyPr>
            <a:normAutofit/>
          </a:bodyPr>
          <a:lstStyle/>
          <a:p>
            <a:pPr algn="ctr"/>
            <a:r>
              <a:rPr lang="uk-UA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Знайти периметр трикутника:</a:t>
            </a:r>
            <a:endParaRPr lang="uk-UA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552450" y="2564904"/>
            <a:ext cx="3024188" cy="2497138"/>
          </a:xfrm>
          <a:prstGeom prst="triangle">
            <a:avLst>
              <a:gd name="adj" fmla="val 80264"/>
            </a:avLst>
          </a:prstGeom>
          <a:noFill/>
          <a:ln w="57150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uk-UA"/>
          </a:p>
        </p:txBody>
      </p:sp>
      <p:sp>
        <p:nvSpPr>
          <p:cNvPr id="5" name="Line 5"/>
          <p:cNvSpPr>
            <a:spLocks noChangeShapeType="1"/>
          </p:cNvSpPr>
          <p:nvPr/>
        </p:nvSpPr>
        <p:spPr bwMode="auto">
          <a:xfrm rot="-60000" flipH="1">
            <a:off x="2101827" y="2575617"/>
            <a:ext cx="903934" cy="2501869"/>
          </a:xfrm>
          <a:prstGeom prst="line">
            <a:avLst/>
          </a:prstGeom>
          <a:noFill/>
          <a:ln w="57150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uk-UA"/>
          </a:p>
        </p:txBody>
      </p:sp>
      <p:sp>
        <p:nvSpPr>
          <p:cNvPr id="6" name="Arc 10"/>
          <p:cNvSpPr>
            <a:spLocks/>
          </p:cNvSpPr>
          <p:nvPr/>
        </p:nvSpPr>
        <p:spPr bwMode="auto">
          <a:xfrm>
            <a:off x="2568674" y="2276872"/>
            <a:ext cx="625475" cy="814388"/>
          </a:xfrm>
          <a:custGeom>
            <a:avLst/>
            <a:gdLst>
              <a:gd name="G0" fmla="+- 14790 0 0"/>
              <a:gd name="G1" fmla="+- 0 0 0"/>
              <a:gd name="G2" fmla="+- 21600 0 0"/>
              <a:gd name="T0" fmla="*/ 4995 w 14790"/>
              <a:gd name="T1" fmla="*/ 19251 h 19251"/>
              <a:gd name="T2" fmla="*/ 0 w 14790"/>
              <a:gd name="T3" fmla="*/ 15742 h 19251"/>
              <a:gd name="T4" fmla="*/ 14790 w 14790"/>
              <a:gd name="T5" fmla="*/ 0 h 19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790" h="19251" fill="none" extrusionOk="0">
                <a:moveTo>
                  <a:pt x="4994" y="19251"/>
                </a:moveTo>
                <a:cubicBezTo>
                  <a:pt x="3172" y="18323"/>
                  <a:pt x="1490" y="17142"/>
                  <a:pt x="-1" y="15742"/>
                </a:cubicBezTo>
              </a:path>
              <a:path w="14790" h="19251" stroke="0" extrusionOk="0">
                <a:moveTo>
                  <a:pt x="4994" y="19251"/>
                </a:moveTo>
                <a:cubicBezTo>
                  <a:pt x="3172" y="18323"/>
                  <a:pt x="1490" y="17142"/>
                  <a:pt x="-1" y="15742"/>
                </a:cubicBezTo>
                <a:lnTo>
                  <a:pt x="14790" y="0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uk-UA"/>
          </a:p>
        </p:txBody>
      </p:sp>
      <p:sp>
        <p:nvSpPr>
          <p:cNvPr id="7" name="Arc 11"/>
          <p:cNvSpPr>
            <a:spLocks/>
          </p:cNvSpPr>
          <p:nvPr/>
        </p:nvSpPr>
        <p:spPr bwMode="auto">
          <a:xfrm>
            <a:off x="2792413" y="2277567"/>
            <a:ext cx="314325" cy="914400"/>
          </a:xfrm>
          <a:custGeom>
            <a:avLst/>
            <a:gdLst>
              <a:gd name="G0" fmla="+- 6128 0 0"/>
              <a:gd name="G1" fmla="+- 0 0 0"/>
              <a:gd name="G2" fmla="+- 21600 0 0"/>
              <a:gd name="T0" fmla="*/ 7436 w 7436"/>
              <a:gd name="T1" fmla="*/ 21560 h 21600"/>
              <a:gd name="T2" fmla="*/ 0 w 7436"/>
              <a:gd name="T3" fmla="*/ 20712 h 21600"/>
              <a:gd name="T4" fmla="*/ 6128 w 7436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436" h="21600" fill="none" extrusionOk="0">
                <a:moveTo>
                  <a:pt x="7436" y="21560"/>
                </a:moveTo>
                <a:cubicBezTo>
                  <a:pt x="7000" y="21586"/>
                  <a:pt x="6564" y="21599"/>
                  <a:pt x="6128" y="21600"/>
                </a:cubicBezTo>
                <a:cubicBezTo>
                  <a:pt x="4053" y="21600"/>
                  <a:pt x="1989" y="21301"/>
                  <a:pt x="-1" y="20712"/>
                </a:cubicBezTo>
              </a:path>
              <a:path w="7436" h="21600" stroke="0" extrusionOk="0">
                <a:moveTo>
                  <a:pt x="7436" y="21560"/>
                </a:moveTo>
                <a:cubicBezTo>
                  <a:pt x="7000" y="21586"/>
                  <a:pt x="6564" y="21599"/>
                  <a:pt x="6128" y="21600"/>
                </a:cubicBezTo>
                <a:cubicBezTo>
                  <a:pt x="4053" y="21600"/>
                  <a:pt x="1989" y="21301"/>
                  <a:pt x="-1" y="20712"/>
                </a:cubicBezTo>
                <a:lnTo>
                  <a:pt x="6128" y="0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uk-UA"/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194427" y="5013175"/>
            <a:ext cx="45878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uk-UA" sz="3200" i="1" dirty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3622675" y="4869954"/>
            <a:ext cx="45878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uk-UA" sz="3200" i="1" dirty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 Box 16"/>
          <p:cNvSpPr txBox="1">
            <a:spLocks noChangeArrowheads="1"/>
          </p:cNvSpPr>
          <p:nvPr/>
        </p:nvSpPr>
        <p:spPr bwMode="auto">
          <a:xfrm>
            <a:off x="2136626" y="5013176"/>
            <a:ext cx="43473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L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2843808" y="1916832"/>
            <a:ext cx="45878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uk-UA" sz="3200" i="1" dirty="0">
                <a:latin typeface="Times New Roman" pitchFamily="18" charset="0"/>
                <a:cs typeface="Times New Roman" pitchFamily="18" charset="0"/>
              </a:rPr>
              <a:t>С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1187624" y="3068960"/>
            <a:ext cx="59503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uk-UA" sz="32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40</a:t>
            </a:r>
            <a:endParaRPr lang="ru-RU" sz="32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1187624" y="5013176"/>
            <a:ext cx="59503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uk-UA" sz="32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24</a:t>
            </a:r>
            <a:endParaRPr lang="ru-RU" sz="32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2699792" y="5157192"/>
            <a:ext cx="59503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uk-UA" sz="32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15</a:t>
            </a:r>
            <a:endParaRPr lang="ru-RU" sz="32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5004048" y="3068960"/>
                <a:ext cx="136815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sz="32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sz="3200" b="1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Р</m:t>
                        </m:r>
                      </m:e>
                      <m:sub>
                        <m:r>
                          <a:rPr lang="ru-RU" sz="3200" b="1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∆</m:t>
                        </m:r>
                        <m:r>
                          <a:rPr lang="uk-UA" sz="3200" b="1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АВС</m:t>
                        </m:r>
                      </m:sub>
                    </m:sSub>
                  </m:oMath>
                </a14:m>
                <a:r>
                  <a:rPr lang="ru-RU" sz="3200" b="1" dirty="0" smtClean="0">
                    <a:solidFill>
                      <a:srgbClr val="00B050"/>
                    </a:solidFill>
                  </a:rPr>
                  <a:t>=</a:t>
                </a:r>
                <a:endParaRPr lang="ru-RU" sz="32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4048" y="3068960"/>
                <a:ext cx="1368152" cy="584775"/>
              </a:xfrm>
              <a:prstGeom prst="rect">
                <a:avLst/>
              </a:prstGeom>
              <a:blipFill rotWithShape="0">
                <a:blip r:embed="rId2"/>
                <a:stretch>
                  <a:fillRect t="-12500" r="-9375" b="-3437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/>
          <p:cNvSpPr txBox="1"/>
          <p:nvPr/>
        </p:nvSpPr>
        <p:spPr>
          <a:xfrm>
            <a:off x="6300192" y="3068959"/>
            <a:ext cx="108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 smtClean="0">
                <a:solidFill>
                  <a:srgbClr val="FF99FF"/>
                </a:solidFill>
              </a:rPr>
              <a:t>104</a:t>
            </a:r>
            <a:endParaRPr lang="ru-RU" sz="3200" b="1" dirty="0">
              <a:solidFill>
                <a:srgbClr val="FF99FF"/>
              </a:solidFill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5851" y="3129433"/>
            <a:ext cx="749873" cy="5243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64484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Виконайте самостійно:</a:t>
            </a:r>
            <a:endParaRPr lang="ru-RU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17639"/>
            <a:ext cx="4339362" cy="3163490"/>
          </a:xfrm>
        </p:spPr>
        <p:txBody>
          <a:bodyPr/>
          <a:lstStyle/>
          <a:p>
            <a:pPr marL="0" indent="0">
              <a:buNone/>
            </a:pPr>
            <a:r>
              <a:rPr lang="uk-UA" dirty="0" smtClean="0"/>
              <a:t> 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1417638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№552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2297194"/>
            <a:ext cx="432048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Дано</a:t>
            </a: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∆АВС, АВ=15 см,    </a:t>
            </a:r>
          </a:p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АС=12 см,  </a:t>
            </a:r>
          </a:p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ВС=18 см, 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бісектриса трикутника</a:t>
            </a:r>
          </a:p>
          <a:p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Знайти: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L, LC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076056" y="5373216"/>
            <a:ext cx="72008" cy="503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588224" y="3319971"/>
            <a:ext cx="72008" cy="503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524328" y="5373216"/>
            <a:ext cx="45719" cy="503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896036" y="542352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/>
              <a:t>А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444208" y="3026095"/>
            <a:ext cx="478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В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331163" y="537321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С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093577" y="403385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L</a:t>
            </a:r>
            <a:endParaRPr lang="ru-RU" b="1" dirty="0"/>
          </a:p>
        </p:txBody>
      </p:sp>
      <p:cxnSp>
        <p:nvCxnSpPr>
          <p:cNvPr id="19" name="Прямая соединительная линия 18"/>
          <p:cNvCxnSpPr>
            <a:stCxn id="6" idx="1"/>
            <a:endCxn id="11" idx="0"/>
          </p:cNvCxnSpPr>
          <p:nvPr/>
        </p:nvCxnSpPr>
        <p:spPr>
          <a:xfrm flipV="1">
            <a:off x="5086601" y="5373216"/>
            <a:ext cx="2460586" cy="736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stCxn id="6" idx="2"/>
          </p:cNvCxnSpPr>
          <p:nvPr/>
        </p:nvCxnSpPr>
        <p:spPr>
          <a:xfrm flipV="1">
            <a:off x="5076056" y="3345123"/>
            <a:ext cx="1512168" cy="205324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6614929" y="3357699"/>
            <a:ext cx="959891" cy="205324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5071283" y="4337028"/>
            <a:ext cx="2023591" cy="106134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Дуга 15"/>
          <p:cNvSpPr/>
          <p:nvPr/>
        </p:nvSpPr>
        <p:spPr>
          <a:xfrm>
            <a:off x="5328084" y="4800288"/>
            <a:ext cx="342460" cy="528526"/>
          </a:xfrm>
          <a:prstGeom prst="arc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Дуга 21"/>
          <p:cNvSpPr/>
          <p:nvPr/>
        </p:nvSpPr>
        <p:spPr>
          <a:xfrm>
            <a:off x="5489680" y="5095847"/>
            <a:ext cx="342460" cy="528526"/>
          </a:xfrm>
          <a:prstGeom prst="arc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5270377" y="3937335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r>
              <a:rPr lang="uk-UA" dirty="0" smtClean="0"/>
              <a:t>5 см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5993736" y="5436096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12 см</a:t>
            </a:r>
            <a:endParaRPr lang="ru-RU" dirty="0"/>
          </a:p>
        </p:txBody>
      </p:sp>
      <p:sp>
        <p:nvSpPr>
          <p:cNvPr id="24" name="Правая фигурная скобка 23"/>
          <p:cNvSpPr/>
          <p:nvPr/>
        </p:nvSpPr>
        <p:spPr>
          <a:xfrm rot="20133879">
            <a:off x="7202732" y="3082190"/>
            <a:ext cx="406388" cy="224481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7524328" y="3826987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18 см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563350" y="4614300"/>
            <a:ext cx="20653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Відповідь: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23070" y="5170691"/>
            <a:ext cx="28992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L=10 </a:t>
            </a: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см,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LC=8 </a:t>
            </a: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4865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4" presetClass="entr" presetSubtype="10" fill="hold" grpId="0" nodeType="click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10" grpId="0"/>
      <p:bldP spid="11" grpId="0"/>
      <p:bldP spid="12" grpId="0"/>
      <p:bldP spid="16" grpId="0" animBg="1"/>
      <p:bldP spid="22" grpId="0" animBg="1"/>
      <p:bldP spid="17" grpId="0"/>
      <p:bldP spid="18" grpId="0"/>
      <p:bldP spid="24" grpId="0" animBg="1"/>
      <p:bldP spid="26" grpId="0"/>
      <p:bldP spid="27" grpId="0"/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Виконуємо разом:</a:t>
            </a:r>
            <a:endParaRPr lang="ru-RU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6728" y="1047510"/>
            <a:ext cx="1234480" cy="604664"/>
          </a:xfrm>
        </p:spPr>
        <p:txBody>
          <a:bodyPr/>
          <a:lstStyle/>
          <a:p>
            <a:pPr marL="0" indent="0">
              <a:buNone/>
            </a:pPr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№554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7890" y="1652174"/>
            <a:ext cx="41100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Дано: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∆АВС, АВ=ВС, АС=18 см,    </a:t>
            </a:r>
          </a:p>
          <a:p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АД – бісектриса трикутника, </a:t>
            </a:r>
          </a:p>
          <a:p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Д=12 см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6186059" y="1652174"/>
            <a:ext cx="2016224" cy="3052935"/>
          </a:xfrm>
          <a:prstGeom prst="triangl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8135732" y="4561996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/>
              <a:t>С</a:t>
            </a:r>
            <a:endParaRPr lang="ru-RU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940152" y="4601163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/>
              <a:t>А</a:t>
            </a:r>
            <a:endParaRPr lang="ru-RU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993111" y="1346082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/>
              <a:t>В</a:t>
            </a:r>
            <a:endParaRPr lang="ru-RU" sz="2000" b="1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V="1">
            <a:off x="6162358" y="3557969"/>
            <a:ext cx="1661507" cy="1168279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Дуга 14"/>
          <p:cNvSpPr/>
          <p:nvPr/>
        </p:nvSpPr>
        <p:spPr>
          <a:xfrm>
            <a:off x="6156176" y="4244531"/>
            <a:ext cx="353806" cy="395707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Дуга 15"/>
          <p:cNvSpPr/>
          <p:nvPr/>
        </p:nvSpPr>
        <p:spPr>
          <a:xfrm>
            <a:off x="6402809" y="4472589"/>
            <a:ext cx="231359" cy="528684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7774829" y="319840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Д</a:t>
            </a:r>
            <a:endParaRPr lang="ru-RU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7895363" y="3772776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12 см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6881693" y="4657956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18 см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457200" y="2667837"/>
            <a:ext cx="1214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Знайти: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1388831" y="2733032"/>
                <a:ext cx="1003406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uk-UA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uk-UA" sz="2000" b="0" i="1" smtClean="0">
                              <a:latin typeface="Cambria Math" panose="02040503050406030204" pitchFamily="18" charset="0"/>
                            </a:rPr>
                            <m:t>Р</m:t>
                          </m:r>
                        </m:e>
                        <m:sub>
                          <m:r>
                            <a:rPr lang="uk-UA" sz="2000" b="0" i="1" smtClean="0">
                              <a:latin typeface="Cambria Math" panose="02040503050406030204" pitchFamily="18" charset="0"/>
                            </a:rPr>
                            <m:t>∆АВС</m:t>
                          </m:r>
                        </m:sub>
                      </m:sSub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8831" y="2733032"/>
                <a:ext cx="1003406" cy="307777"/>
              </a:xfrm>
              <a:prstGeom prst="rect">
                <a:avLst/>
              </a:prstGeom>
              <a:blipFill rotWithShape="0">
                <a:blip r:embed="rId2"/>
                <a:stretch>
                  <a:fillRect b="-1568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457199" y="3222153"/>
                <a:ext cx="5243691" cy="22917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uk-UA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Розв'язання: </a:t>
                </a:r>
                <a:r>
                  <a:rPr lang="uk-UA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ВД=</a:t>
                </a:r>
                <a:r>
                  <a:rPr lang="uk-UA" sz="20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х </a:t>
                </a:r>
                <a:r>
                  <a:rPr lang="uk-UA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см, то АВ=ВС=(</a:t>
                </a:r>
                <a:r>
                  <a:rPr lang="uk-UA" sz="20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х</a:t>
                </a:r>
                <a:r>
                  <a:rPr lang="uk-UA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+12) см.</a:t>
                </a:r>
              </a:p>
              <a:p>
                <a:r>
                  <a:rPr lang="uk-UA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АД – бісектриса трикутника, то: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uk-UA" sz="20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uk-UA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АВ</m:t>
                        </m:r>
                      </m:num>
                      <m:den>
                        <m:r>
                          <a:rPr lang="uk-UA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АС</m:t>
                        </m:r>
                      </m:den>
                    </m:f>
                    <m:r>
                      <a:rPr lang="uk-UA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uk-UA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uk-UA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ВД</m:t>
                        </m:r>
                      </m:num>
                      <m:den>
                        <m:r>
                          <a:rPr lang="uk-UA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ДС</m:t>
                        </m:r>
                      </m:den>
                    </m:f>
                  </m:oMath>
                </a14:m>
                <a:endParaRPr lang="ru-RU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uk-UA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uk-UA" sz="20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uk-UA" sz="2000" i="1" dirty="0">
                            <a:solidFill>
                              <a:prstClr val="black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х</m:t>
                        </m:r>
                        <m:r>
                          <m:rPr>
                            <m:nor/>
                          </m:rPr>
                          <a:rPr lang="uk-UA" sz="2000" dirty="0">
                            <a:solidFill>
                              <a:prstClr val="black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+12</m:t>
                        </m:r>
                      </m:num>
                      <m:den>
                        <m:r>
                          <a:rPr lang="uk-UA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18</m:t>
                        </m:r>
                      </m:den>
                    </m:f>
                    <m:r>
                      <a:rPr lang="uk-UA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uk-UA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uk-UA" sz="2000" i="1" dirty="0">
                            <a:solidFill>
                              <a:prstClr val="black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х</m:t>
                        </m:r>
                      </m:num>
                      <m:den>
                        <m:r>
                          <a:rPr lang="uk-UA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ru-RU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</a:p>
              <a:p>
                <a:r>
                  <a:rPr lang="uk-UA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uk-UA" sz="2000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х=</a:t>
                </a:r>
                <a:r>
                  <a:rPr lang="uk-UA" sz="20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24, ВД=24 см, АВ=ВС=36 см</a:t>
                </a:r>
              </a:p>
              <a:p>
                <a:r>
                  <a:rPr lang="uk-UA" sz="20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sz="20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endParaRPr lang="ru-RU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ru-RU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199" y="3222153"/>
                <a:ext cx="5243691" cy="2291718"/>
              </a:xfrm>
              <a:prstGeom prst="rect">
                <a:avLst/>
              </a:prstGeom>
              <a:blipFill rotWithShape="0">
                <a:blip r:embed="rId3"/>
                <a:stretch>
                  <a:fillRect l="-1163" t="-159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797382" y="4912262"/>
                <a:ext cx="3630601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uk-UA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sz="2000" b="0" i="1" smtClean="0">
                            <a:latin typeface="Cambria Math" panose="02040503050406030204" pitchFamily="18" charset="0"/>
                          </a:rPr>
                          <m:t>Р</m:t>
                        </m:r>
                      </m:e>
                      <m:sub>
                        <m:r>
                          <a:rPr lang="uk-UA" sz="2000" b="0" i="1" smtClean="0">
                            <a:latin typeface="Cambria Math" panose="02040503050406030204" pitchFamily="18" charset="0"/>
                          </a:rPr>
                          <m:t>∆АВС</m:t>
                        </m:r>
                      </m:sub>
                    </m:sSub>
                  </m:oMath>
                </a14:m>
                <a:r>
                  <a:rPr lang="ru-RU" sz="2000" dirty="0" smtClean="0"/>
                  <a:t>=2*АВ+АС=72+18=90 см</a:t>
                </a:r>
                <a:endParaRPr lang="ru-RU" sz="2000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7382" y="4912262"/>
                <a:ext cx="3630601" cy="307777"/>
              </a:xfrm>
              <a:prstGeom prst="rect">
                <a:avLst/>
              </a:prstGeom>
              <a:blipFill rotWithShape="0">
                <a:blip r:embed="rId4"/>
                <a:stretch>
                  <a:fillRect l="-2521" t="-26000" b="-50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/>
          <p:cNvSpPr txBox="1"/>
          <p:nvPr/>
        </p:nvSpPr>
        <p:spPr>
          <a:xfrm>
            <a:off x="1547664" y="5513871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Відповідь: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90 см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2844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 animBg="1"/>
      <p:bldP spid="6" grpId="0"/>
      <p:bldP spid="7" grpId="0"/>
      <p:bldP spid="8" grpId="0"/>
      <p:bldP spid="15" grpId="0" animBg="1"/>
      <p:bldP spid="16" grpId="0" animBg="1"/>
      <p:bldP spid="18" grpId="0"/>
      <p:bldP spid="20" grpId="0"/>
      <p:bldP spid="21" grpId="0"/>
      <p:bldP spid="22" grpId="0"/>
      <p:bldP spid="23" grpId="0"/>
      <p:bldP spid="2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2478" y="275698"/>
            <a:ext cx="8229600" cy="1084982"/>
          </a:xfrm>
        </p:spPr>
        <p:txBody>
          <a:bodyPr/>
          <a:lstStyle/>
          <a:p>
            <a:r>
              <a:rPr lang="uk-UA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Знайди середню </a:t>
            </a:r>
            <a:r>
              <a:rPr lang="uk-UA" b="1" i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лінію трапеції:</a:t>
            </a:r>
            <a:endParaRPr lang="ru-RU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3271" y="1641701"/>
            <a:ext cx="4114800" cy="2952328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Діагоналі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рівнобічної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трапеції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бісектрисами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гострих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кутів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Знайдіть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середню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лінію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трапеції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периметр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дорівнює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22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см, 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діагональ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ділить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висоту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вершини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тупого кута, у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відношенні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: 3</a:t>
            </a:r>
          </a:p>
        </p:txBody>
      </p:sp>
      <p:sp>
        <p:nvSpPr>
          <p:cNvPr id="4" name="Трапеция 3"/>
          <p:cNvSpPr/>
          <p:nvPr/>
        </p:nvSpPr>
        <p:spPr>
          <a:xfrm>
            <a:off x="4273711" y="2485406"/>
            <a:ext cx="4474840" cy="2952328"/>
          </a:xfrm>
          <a:prstGeom prst="trapezoid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5004048" y="2492896"/>
            <a:ext cx="0" cy="295232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4312693" y="2492898"/>
            <a:ext cx="3724970" cy="292526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5029709" y="2492896"/>
            <a:ext cx="3682752" cy="290297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Дуга 15"/>
          <p:cNvSpPr/>
          <p:nvPr/>
        </p:nvSpPr>
        <p:spPr>
          <a:xfrm>
            <a:off x="4248051" y="4924515"/>
            <a:ext cx="360040" cy="432048"/>
          </a:xfrm>
          <a:prstGeom prst="arc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Дуга 16"/>
          <p:cNvSpPr/>
          <p:nvPr/>
        </p:nvSpPr>
        <p:spPr>
          <a:xfrm>
            <a:off x="4381371" y="5170861"/>
            <a:ext cx="368050" cy="479312"/>
          </a:xfrm>
          <a:prstGeom prst="arc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Дуга 18"/>
          <p:cNvSpPr/>
          <p:nvPr/>
        </p:nvSpPr>
        <p:spPr>
          <a:xfrm rot="15298015">
            <a:off x="8378226" y="4833208"/>
            <a:ext cx="504056" cy="471351"/>
          </a:xfrm>
          <a:prstGeom prst="arc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Дуга 19"/>
          <p:cNvSpPr/>
          <p:nvPr/>
        </p:nvSpPr>
        <p:spPr>
          <a:xfrm rot="15298015">
            <a:off x="8141079" y="5135921"/>
            <a:ext cx="504056" cy="471351"/>
          </a:xfrm>
          <a:prstGeom prst="arc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Дуга 20"/>
          <p:cNvSpPr/>
          <p:nvPr/>
        </p:nvSpPr>
        <p:spPr>
          <a:xfrm rot="13385002">
            <a:off x="7477900" y="2411022"/>
            <a:ext cx="593204" cy="534288"/>
          </a:xfrm>
          <a:prstGeom prst="arc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5003181" y="4737427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</a:t>
            </a:r>
            <a:endParaRPr lang="ru-RU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4032027" y="5330456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А</a:t>
            </a:r>
            <a:endParaRPr lang="ru-RU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807080" y="2198266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/>
              <a:t>В</a:t>
            </a:r>
            <a:endParaRPr lang="ru-RU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7868639" y="2157170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С</a:t>
            </a:r>
            <a:endParaRPr lang="ru-RU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8630254" y="537816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/>
              <a:t>Д</a:t>
            </a:r>
            <a:endParaRPr lang="ru-RU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4857081" y="5416521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H</a:t>
            </a:r>
            <a:endParaRPr lang="ru-RU" b="1" dirty="0"/>
          </a:p>
        </p:txBody>
      </p:sp>
      <p:cxnSp>
        <p:nvCxnSpPr>
          <p:cNvPr id="31" name="Прямая соединительная линия 30"/>
          <p:cNvCxnSpPr>
            <a:stCxn id="4" idx="1"/>
            <a:endCxn id="4" idx="3"/>
          </p:cNvCxnSpPr>
          <p:nvPr/>
        </p:nvCxnSpPr>
        <p:spPr>
          <a:xfrm>
            <a:off x="4642752" y="3961570"/>
            <a:ext cx="3736758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5217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23" grpId="0"/>
      <p:bldP spid="24" grpId="0"/>
      <p:bldP spid="25" grpId="0"/>
      <p:bldP spid="26" grpId="0"/>
      <p:bldP spid="27" grpId="0"/>
      <p:bldP spid="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Знайди помилки на малюнку:</a:t>
            </a:r>
            <a:endParaRPr lang="ru-RU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08704" y="2636912"/>
            <a:ext cx="2283867" cy="2304976"/>
          </a:xfrm>
        </p:spPr>
        <p:txBody>
          <a:bodyPr/>
          <a:lstStyle/>
          <a:p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>
            <a:off x="683568" y="2132856"/>
            <a:ext cx="576064" cy="144016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259632" y="2132856"/>
            <a:ext cx="2376264" cy="129614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683568" y="3429000"/>
            <a:ext cx="2952328" cy="14401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697211" y="3520134"/>
            <a:ext cx="508324" cy="3717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91273" y="360473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15616" y="180417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569826" y="3361385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1061907" y="2560042"/>
                <a:ext cx="416717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1907" y="2560042"/>
                <a:ext cx="416717" cy="276999"/>
              </a:xfrm>
              <a:prstGeom prst="rect">
                <a:avLst/>
              </a:prstGeom>
              <a:blipFill rotWithShape="0">
                <a:blip r:embed="rId2"/>
                <a:stretch>
                  <a:fillRect l="-11594" t="-4444" r="-5797" b="-666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Прямая соединительная линия 22"/>
          <p:cNvCxnSpPr/>
          <p:nvPr/>
        </p:nvCxnSpPr>
        <p:spPr>
          <a:xfrm>
            <a:off x="1259632" y="2132856"/>
            <a:ext cx="576064" cy="141319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1534656" y="2498412"/>
                <a:ext cx="416717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4656" y="2498412"/>
                <a:ext cx="416717" cy="276999"/>
              </a:xfrm>
              <a:prstGeom prst="rect">
                <a:avLst/>
              </a:prstGeom>
              <a:blipFill rotWithShape="0">
                <a:blip r:embed="rId3"/>
                <a:stretch>
                  <a:fillRect l="-13235" t="-4444" r="-5882" b="-666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Дуга 24"/>
          <p:cNvSpPr/>
          <p:nvPr/>
        </p:nvSpPr>
        <p:spPr>
          <a:xfrm rot="6712113">
            <a:off x="1244302" y="2032354"/>
            <a:ext cx="426109" cy="480832"/>
          </a:xfrm>
          <a:prstGeom prst="arc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Дуга 27"/>
          <p:cNvSpPr/>
          <p:nvPr/>
        </p:nvSpPr>
        <p:spPr>
          <a:xfrm rot="6712113">
            <a:off x="974571" y="2100399"/>
            <a:ext cx="426109" cy="480832"/>
          </a:xfrm>
          <a:prstGeom prst="arc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2276532" y="2375301"/>
            <a:ext cx="2422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5</a:t>
            </a:r>
            <a:endParaRPr lang="ru-RU" sz="20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667794" y="2636986"/>
            <a:ext cx="3502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3</a:t>
            </a:r>
            <a:endParaRPr lang="ru-RU" sz="20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1138060" y="3559368"/>
            <a:ext cx="3502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2</a:t>
            </a:r>
            <a:endParaRPr lang="ru-RU" sz="20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2359633" y="3471967"/>
            <a:ext cx="3502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4</a:t>
            </a:r>
            <a:endParaRPr lang="ru-RU" sz="2000" b="1" dirty="0"/>
          </a:p>
        </p:txBody>
      </p:sp>
      <p:sp>
        <p:nvSpPr>
          <p:cNvPr id="2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48" name="Прямоугольный треугольник 2047"/>
          <p:cNvSpPr/>
          <p:nvPr/>
        </p:nvSpPr>
        <p:spPr>
          <a:xfrm>
            <a:off x="4934828" y="1692275"/>
            <a:ext cx="3735690" cy="1877356"/>
          </a:xfrm>
          <a:prstGeom prst="rtTriangl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49" name="Прямоугольник 2048"/>
          <p:cNvSpPr/>
          <p:nvPr/>
        </p:nvSpPr>
        <p:spPr>
          <a:xfrm>
            <a:off x="4934828" y="3361385"/>
            <a:ext cx="252028" cy="19798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TextBox 36"/>
          <p:cNvSpPr txBox="1"/>
          <p:nvPr/>
        </p:nvSpPr>
        <p:spPr>
          <a:xfrm>
            <a:off x="4682800" y="1366257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532450" y="357575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757805" y="356686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056" name="Прямая соединительная линия 2055"/>
          <p:cNvCxnSpPr/>
          <p:nvPr/>
        </p:nvCxnSpPr>
        <p:spPr>
          <a:xfrm flipV="1">
            <a:off x="4933834" y="2053541"/>
            <a:ext cx="749993" cy="151332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5605694" y="1758083"/>
            <a:ext cx="508324" cy="3717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060" name="Прямая соединительная линия 2059"/>
          <p:cNvCxnSpPr/>
          <p:nvPr/>
        </p:nvCxnSpPr>
        <p:spPr>
          <a:xfrm>
            <a:off x="5598405" y="2261880"/>
            <a:ext cx="169792" cy="7893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2" name="Прямая соединительная линия 2061"/>
          <p:cNvCxnSpPr/>
          <p:nvPr/>
        </p:nvCxnSpPr>
        <p:spPr>
          <a:xfrm flipH="1">
            <a:off x="5771446" y="2158576"/>
            <a:ext cx="75999" cy="17962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5" name="Дуга 2064"/>
          <p:cNvSpPr/>
          <p:nvPr/>
        </p:nvSpPr>
        <p:spPr>
          <a:xfrm rot="6034935">
            <a:off x="4763528" y="1587398"/>
            <a:ext cx="506219" cy="432048"/>
          </a:xfrm>
          <a:prstGeom prst="arc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66" name="Дуга 2065"/>
          <p:cNvSpPr/>
          <p:nvPr/>
        </p:nvSpPr>
        <p:spPr>
          <a:xfrm>
            <a:off x="4876316" y="3210549"/>
            <a:ext cx="503222" cy="717577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68" name="TextBox 2067"/>
              <p:cNvSpPr txBox="1"/>
              <p:nvPr/>
            </p:nvSpPr>
            <p:spPr>
              <a:xfrm>
                <a:off x="4826681" y="1984742"/>
                <a:ext cx="68306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068" name="TextBox 20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6681" y="1984742"/>
                <a:ext cx="683065" cy="3693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/>
              <p:cNvSpPr txBox="1"/>
              <p:nvPr/>
            </p:nvSpPr>
            <p:spPr>
              <a:xfrm>
                <a:off x="5191017" y="3034824"/>
                <a:ext cx="68306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50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8" name="TextBox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1017" y="3034824"/>
                <a:ext cx="683065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86583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2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5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4" dur="5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9" dur="500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/>
      <p:bldP spid="17" grpId="0"/>
      <p:bldP spid="18" grpId="0"/>
      <p:bldP spid="19" grpId="0"/>
      <p:bldP spid="16" grpId="0"/>
      <p:bldP spid="26" grpId="0"/>
      <p:bldP spid="25" grpId="0" animBg="1"/>
      <p:bldP spid="28" grpId="0" animBg="1"/>
      <p:bldP spid="27" grpId="0"/>
      <p:bldP spid="30" grpId="0"/>
      <p:bldP spid="31" grpId="0"/>
      <p:bldP spid="32" grpId="0"/>
      <p:bldP spid="2048" grpId="0" animBg="1"/>
      <p:bldP spid="2049" grpId="0" animBg="1"/>
      <p:bldP spid="37" grpId="0"/>
      <p:bldP spid="38" grpId="0"/>
      <p:bldP spid="39" grpId="0"/>
      <p:bldP spid="46" grpId="0"/>
      <p:bldP spid="2065" grpId="0" animBg="1"/>
      <p:bldP spid="2066" grpId="0" animBg="1"/>
      <p:bldP spid="2068" grpId="0"/>
      <p:bldP spid="5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Домашнє завдання:</a:t>
            </a:r>
            <a:endParaRPr lang="ru-RU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uk-UA" dirty="0" smtClean="0"/>
              <a:t>                                 </a:t>
            </a:r>
            <a:r>
              <a:rPr lang="uk-UA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Вивчити §16.</a:t>
            </a:r>
          </a:p>
          <a:p>
            <a:pPr marL="0" indent="0">
              <a:buNone/>
            </a:pPr>
            <a:r>
              <a:rPr lang="uk-UA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Виконати: </a:t>
            </a:r>
            <a:r>
              <a:rPr lang="uk-UA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№553, №555, №557.</a:t>
            </a:r>
          </a:p>
          <a:p>
            <a:pPr marL="0" indent="0">
              <a:buNone/>
            </a:pPr>
            <a:r>
              <a:rPr lang="uk-UA" dirty="0"/>
              <a:t> </a:t>
            </a:r>
            <a:r>
              <a:rPr lang="uk-UA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8250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Перевірка домашнього завдання</a:t>
            </a:r>
            <a:endParaRPr lang="ru-RU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476"/>
            <a:ext cx="2098576" cy="532655"/>
          </a:xfrm>
        </p:spPr>
        <p:txBody>
          <a:bodyPr/>
          <a:lstStyle/>
          <a:p>
            <a:pPr marL="0" indent="0">
              <a:buNone/>
            </a:pPr>
            <a:r>
              <a:rPr lang="uk-UA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№529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 flipH="1">
            <a:off x="457200" y="3037250"/>
            <a:ext cx="45720" cy="457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58406" y="3043945"/>
            <a:ext cx="586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А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 flipH="1">
            <a:off x="1115616" y="2227638"/>
            <a:ext cx="45720" cy="457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 flipH="1">
            <a:off x="2555776" y="3009996"/>
            <a:ext cx="45720" cy="457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539136" y="3025071"/>
            <a:ext cx="345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В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995656" y="1817730"/>
            <a:ext cx="345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С</a:t>
            </a:r>
            <a:endParaRPr lang="ru-RU" dirty="0"/>
          </a:p>
        </p:txBody>
      </p:sp>
      <p:cxnSp>
        <p:nvCxnSpPr>
          <p:cNvPr id="16" name="Прямая соединительная линия 15"/>
          <p:cNvCxnSpPr>
            <a:stCxn id="8" idx="4"/>
            <a:endCxn id="5" idx="1"/>
          </p:cNvCxnSpPr>
          <p:nvPr/>
        </p:nvCxnSpPr>
        <p:spPr>
          <a:xfrm flipH="1">
            <a:off x="496224" y="2273358"/>
            <a:ext cx="642252" cy="770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092756" y="2240572"/>
            <a:ext cx="1440160" cy="75003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stCxn id="6" idx="0"/>
            <a:endCxn id="9" idx="0"/>
          </p:cNvCxnSpPr>
          <p:nvPr/>
        </p:nvCxnSpPr>
        <p:spPr>
          <a:xfrm flipV="1">
            <a:off x="451610" y="3009996"/>
            <a:ext cx="2127026" cy="3394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1046337" y="2367759"/>
            <a:ext cx="121895" cy="985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V="1">
            <a:off x="1161336" y="2345223"/>
            <a:ext cx="179472" cy="1211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>
            <a:stCxn id="8" idx="4"/>
          </p:cNvCxnSpPr>
          <p:nvPr/>
        </p:nvCxnSpPr>
        <p:spPr>
          <a:xfrm>
            <a:off x="1138476" y="2273358"/>
            <a:ext cx="22860" cy="809611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004420" y="3047888"/>
            <a:ext cx="2223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dirty="0" smtClean="0"/>
              <a:t>Д</a:t>
            </a:r>
            <a:endParaRPr lang="ru-RU" sz="1600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1018302" y="2880190"/>
            <a:ext cx="246652" cy="17992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TextBox 35"/>
          <p:cNvSpPr txBox="1"/>
          <p:nvPr/>
        </p:nvSpPr>
        <p:spPr>
          <a:xfrm>
            <a:off x="502920" y="2350875"/>
            <a:ext cx="5520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dirty="0" smtClean="0"/>
              <a:t>6см</a:t>
            </a:r>
            <a:endParaRPr lang="ru-RU" sz="1400" dirty="0"/>
          </a:p>
        </p:txBody>
      </p:sp>
      <p:sp>
        <p:nvSpPr>
          <p:cNvPr id="37" name="Левая фигурная скобка 36"/>
          <p:cNvSpPr/>
          <p:nvPr/>
        </p:nvSpPr>
        <p:spPr>
          <a:xfrm rot="16200000">
            <a:off x="1295807" y="2238277"/>
            <a:ext cx="362470" cy="2111749"/>
          </a:xfrm>
          <a:prstGeom prst="leftBrac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TextBox 38"/>
          <p:cNvSpPr txBox="1"/>
          <p:nvPr/>
        </p:nvSpPr>
        <p:spPr>
          <a:xfrm>
            <a:off x="1243507" y="3358916"/>
            <a:ext cx="5959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dirty="0" smtClean="0"/>
              <a:t>9см</a:t>
            </a:r>
            <a:endParaRPr lang="ru-RU" sz="1600" dirty="0"/>
          </a:p>
        </p:txBody>
      </p:sp>
      <p:sp>
        <p:nvSpPr>
          <p:cNvPr id="40" name="TextBox 39"/>
          <p:cNvSpPr txBox="1"/>
          <p:nvPr/>
        </p:nvSpPr>
        <p:spPr>
          <a:xfrm>
            <a:off x="665756" y="2771015"/>
            <a:ext cx="409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?</a:t>
            </a:r>
            <a:endParaRPr lang="ru-RU" sz="1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352587" y="3659277"/>
                <a:ext cx="218032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uk-UA" b="0" i="1" smtClean="0">
                            <a:latin typeface="Cambria Math" panose="02040503050406030204" pitchFamily="18" charset="0"/>
                          </a:rPr>
                          <m:t>АС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dirty="0" smtClean="0"/>
                  <a:t>=АВ*АД</a:t>
                </a:r>
                <a:endParaRPr lang="ru-RU" dirty="0"/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587" y="3659277"/>
                <a:ext cx="2180329" cy="369332"/>
              </a:xfrm>
              <a:prstGeom prst="rect">
                <a:avLst/>
              </a:prstGeom>
              <a:blipFill rotWithShape="0">
                <a:blip r:embed="rId2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369822" y="3888847"/>
                <a:ext cx="1790264" cy="5227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uk-UA" dirty="0" smtClean="0"/>
                  <a:t>АД=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uk-UA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uk-UA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uk-UA" b="0" i="1" smtClean="0">
                                <a:latin typeface="Cambria Math" panose="02040503050406030204" pitchFamily="18" charset="0"/>
                              </a:rPr>
                              <m:t>АС</m:t>
                            </m:r>
                          </m:e>
                          <m:sup>
                            <m:r>
                              <a:rPr lang="uk-UA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uk-UA" b="0" i="1" smtClean="0">
                            <a:latin typeface="Cambria Math" panose="02040503050406030204" pitchFamily="18" charset="0"/>
                          </a:rPr>
                          <m:t>АВ</m:t>
                        </m:r>
                      </m:den>
                    </m:f>
                  </m:oMath>
                </a14:m>
                <a:r>
                  <a:rPr lang="ru-RU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uk-UA" b="0" i="1" dirty="0" smtClean="0">
                            <a:latin typeface="Cambria Math" panose="02040503050406030204" pitchFamily="18" charset="0"/>
                          </a:rPr>
                          <m:t>36</m:t>
                        </m:r>
                      </m:num>
                      <m:den>
                        <m:r>
                          <a:rPr lang="uk-UA" b="0" i="1" dirty="0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dirty="0" smtClean="0"/>
                  <a:t>=</a:t>
                </a:r>
                <a:r>
                  <a:rPr lang="ru-RU" sz="1600" dirty="0" smtClean="0"/>
                  <a:t>4см</a:t>
                </a:r>
                <a:endParaRPr lang="ru-RU" sz="1600" dirty="0"/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822" y="3888847"/>
                <a:ext cx="1790264" cy="522707"/>
              </a:xfrm>
              <a:prstGeom prst="rect">
                <a:avLst/>
              </a:prstGeom>
              <a:blipFill rotWithShape="0">
                <a:blip r:embed="rId3"/>
                <a:stretch>
                  <a:fillRect l="-3072" b="-697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Box 42"/>
          <p:cNvSpPr txBox="1"/>
          <p:nvPr/>
        </p:nvSpPr>
        <p:spPr>
          <a:xfrm>
            <a:off x="3224368" y="1421015"/>
            <a:ext cx="1444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№533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Овал 43"/>
          <p:cNvSpPr/>
          <p:nvPr/>
        </p:nvSpPr>
        <p:spPr>
          <a:xfrm>
            <a:off x="3995936" y="297015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5295874" y="2944883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4603582" y="1594824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TextBox 46"/>
          <p:cNvSpPr txBox="1"/>
          <p:nvPr/>
        </p:nvSpPr>
        <p:spPr>
          <a:xfrm>
            <a:off x="3779912" y="2924903"/>
            <a:ext cx="238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А</a:t>
            </a:r>
            <a:endParaRPr lang="ru-RU" dirty="0"/>
          </a:p>
        </p:txBody>
      </p:sp>
      <p:sp>
        <p:nvSpPr>
          <p:cNvPr id="48" name="TextBox 47"/>
          <p:cNvSpPr txBox="1"/>
          <p:nvPr/>
        </p:nvSpPr>
        <p:spPr>
          <a:xfrm>
            <a:off x="4418617" y="1300184"/>
            <a:ext cx="238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В</a:t>
            </a:r>
            <a:endParaRPr lang="ru-RU" dirty="0"/>
          </a:p>
        </p:txBody>
      </p:sp>
      <p:sp>
        <p:nvSpPr>
          <p:cNvPr id="49" name="TextBox 48"/>
          <p:cNvSpPr txBox="1"/>
          <p:nvPr/>
        </p:nvSpPr>
        <p:spPr>
          <a:xfrm flipH="1">
            <a:off x="5318733" y="2911923"/>
            <a:ext cx="122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С</a:t>
            </a:r>
            <a:endParaRPr lang="ru-RU" dirty="0"/>
          </a:p>
        </p:txBody>
      </p:sp>
      <p:cxnSp>
        <p:nvCxnSpPr>
          <p:cNvPr id="51" name="Прямая соединительная линия 50"/>
          <p:cNvCxnSpPr>
            <a:stCxn id="44" idx="0"/>
            <a:endCxn id="45" idx="2"/>
          </p:cNvCxnSpPr>
          <p:nvPr/>
        </p:nvCxnSpPr>
        <p:spPr>
          <a:xfrm flipV="1">
            <a:off x="4018796" y="2967743"/>
            <a:ext cx="1277078" cy="240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>
            <a:stCxn id="46" idx="7"/>
            <a:endCxn id="44" idx="1"/>
          </p:cNvCxnSpPr>
          <p:nvPr/>
        </p:nvCxnSpPr>
        <p:spPr>
          <a:xfrm flipH="1">
            <a:off x="4002631" y="1601519"/>
            <a:ext cx="639975" cy="137532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>
            <a:endCxn id="45" idx="3"/>
          </p:cNvCxnSpPr>
          <p:nvPr/>
        </p:nvCxnSpPr>
        <p:spPr>
          <a:xfrm>
            <a:off x="4635959" y="1588270"/>
            <a:ext cx="666610" cy="139563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>
            <a:off x="4364122" y="1974621"/>
            <a:ext cx="215440" cy="1846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 flipH="1">
            <a:off x="4755400" y="1945131"/>
            <a:ext cx="207194" cy="1938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>
            <a:stCxn id="46" idx="5"/>
          </p:cNvCxnSpPr>
          <p:nvPr/>
        </p:nvCxnSpPr>
        <p:spPr>
          <a:xfrm>
            <a:off x="4642606" y="1633848"/>
            <a:ext cx="14729" cy="1342997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Прямоугольник 69"/>
          <p:cNvSpPr/>
          <p:nvPr/>
        </p:nvSpPr>
        <p:spPr>
          <a:xfrm>
            <a:off x="4526985" y="2798465"/>
            <a:ext cx="283558" cy="16927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TextBox 70"/>
          <p:cNvSpPr txBox="1"/>
          <p:nvPr/>
        </p:nvSpPr>
        <p:spPr>
          <a:xfrm>
            <a:off x="4446795" y="2997011"/>
            <a:ext cx="391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Д</a:t>
            </a:r>
            <a:endParaRPr lang="ru-RU" dirty="0"/>
          </a:p>
        </p:txBody>
      </p:sp>
      <p:cxnSp>
        <p:nvCxnSpPr>
          <p:cNvPr id="73" name="Прямая соединительная линия 72"/>
          <p:cNvCxnSpPr>
            <a:stCxn id="70" idx="2"/>
          </p:cNvCxnSpPr>
          <p:nvPr/>
        </p:nvCxnSpPr>
        <p:spPr>
          <a:xfrm flipV="1">
            <a:off x="4668764" y="2615587"/>
            <a:ext cx="479300" cy="352155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>
            <a:off x="4970645" y="2720482"/>
            <a:ext cx="82237" cy="1559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/>
          <p:nvPr/>
        </p:nvCxnSpPr>
        <p:spPr>
          <a:xfrm flipV="1">
            <a:off x="5052882" y="2771015"/>
            <a:ext cx="160102" cy="1054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5211052" y="2546898"/>
            <a:ext cx="667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dirty="0" smtClean="0"/>
              <a:t>2см</a:t>
            </a:r>
            <a:endParaRPr lang="ru-RU" sz="1600" dirty="0"/>
          </a:p>
        </p:txBody>
      </p:sp>
      <p:sp>
        <p:nvSpPr>
          <p:cNvPr id="86" name="TextBox 85"/>
          <p:cNvSpPr txBox="1"/>
          <p:nvPr/>
        </p:nvSpPr>
        <p:spPr>
          <a:xfrm>
            <a:off x="4873188" y="1800464"/>
            <a:ext cx="8910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dirty="0" smtClean="0"/>
              <a:t>6см</a:t>
            </a:r>
            <a:endParaRPr lang="ru-RU" sz="1600" dirty="0"/>
          </a:p>
        </p:txBody>
      </p:sp>
      <p:sp>
        <p:nvSpPr>
          <p:cNvPr id="87" name="TextBox 86"/>
          <p:cNvSpPr txBox="1"/>
          <p:nvPr/>
        </p:nvSpPr>
        <p:spPr>
          <a:xfrm>
            <a:off x="5062427" y="2362231"/>
            <a:ext cx="259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М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Box 87"/>
              <p:cNvSpPr txBox="1"/>
              <p:nvPr/>
            </p:nvSpPr>
            <p:spPr>
              <a:xfrm>
                <a:off x="6138479" y="1358612"/>
                <a:ext cx="240250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uk-UA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Дано:</a:t>
                </a:r>
                <a:r>
                  <a:rPr lang="uk-UA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∆АВС: АВ=ВС,</a:t>
                </a:r>
              </a:p>
              <a:p>
                <a:r>
                  <a:rPr lang="uk-UA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ВД</a:t>
                </a:r>
                <a:r>
                  <a:rPr lang="uk-UA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⊥АС, ДМ⊥ВС,</a:t>
                </a:r>
              </a:p>
              <a:p>
                <a:r>
                  <a:rPr lang="uk-UA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  ВМ=6см, СМ=2см</a:t>
                </a:r>
              </a:p>
              <a:p>
                <a:r>
                  <a:rPr lang="uk-UA" b="1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Знайти: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Р</m:t>
                        </m:r>
                      </m:e>
                      <m:sub>
                        <m:r>
                          <a:rPr lang="uk-UA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∆</m:t>
                        </m:r>
                        <m:r>
                          <a:rPr lang="uk-U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АВС</m:t>
                        </m:r>
                      </m:sub>
                    </m:sSub>
                  </m:oMath>
                </a14:m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8" name="TextBox 8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8479" y="1358612"/>
                <a:ext cx="2402500" cy="1200329"/>
              </a:xfrm>
              <a:prstGeom prst="rect">
                <a:avLst/>
              </a:prstGeom>
              <a:blipFill rotWithShape="0">
                <a:blip r:embed="rId4"/>
                <a:stretch>
                  <a:fillRect l="-2284" t="-3046" b="-659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9" name="TextBox 88"/>
              <p:cNvSpPr txBox="1"/>
              <p:nvPr/>
            </p:nvSpPr>
            <p:spPr>
              <a:xfrm>
                <a:off x="5919732" y="2520095"/>
                <a:ext cx="3224268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uk-UA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Розв'язання</a:t>
                </a:r>
                <a:r>
                  <a:rPr lang="uk-UA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ВС=ВМ+МС=</a:t>
                </a:r>
              </a:p>
              <a:p>
                <a:r>
                  <a:rPr lang="uk-UA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=8см. ∆ВДС (</a:t>
                </a:r>
                <a:r>
                  <a:rPr lang="uk-UA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∠С=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uk-UA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uk-U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90</m:t>
                        </m:r>
                      </m:e>
                      <m:sup>
                        <m:r>
                          <a:rPr lang="uk-U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uk-UA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uk-UA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uk-UA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ДС</m:t>
                        </m:r>
                      </m:e>
                      <m:sup>
                        <m:r>
                          <a:rPr lang="uk-UA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uk-UA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=ВС*МС=16, ДС=4см,</a:t>
                </a:r>
              </a:p>
              <a:p>
                <a:r>
                  <a:rPr lang="uk-UA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то АС=8см.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uk-UA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Р</m:t>
                        </m:r>
                      </m:e>
                      <m:sub>
                        <m:r>
                          <a:rPr lang="uk-UA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∆</m:t>
                        </m:r>
                        <m:r>
                          <a:rPr lang="uk-UA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АВС</m:t>
                        </m:r>
                      </m:sub>
                    </m:sSub>
                  </m:oMath>
                </a14:m>
                <a:r>
                  <a:rPr lang="uk-UA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=ВС+АВ+АД=24см</a:t>
                </a:r>
              </a:p>
              <a:p>
                <a:r>
                  <a:rPr lang="uk-UA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Відповідь: </a:t>
                </a:r>
                <a:r>
                  <a:rPr lang="uk-UA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24см </a:t>
                </a:r>
              </a:p>
              <a:p>
                <a:r>
                  <a:rPr lang="uk-UA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9" name="TextBox 8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9732" y="2520095"/>
                <a:ext cx="3224268" cy="2031325"/>
              </a:xfrm>
              <a:prstGeom prst="rect">
                <a:avLst/>
              </a:prstGeom>
              <a:blipFill rotWithShape="0">
                <a:blip r:embed="rId5"/>
                <a:stretch>
                  <a:fillRect l="-1512" t="-149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0" name="TextBox 89"/>
          <p:cNvSpPr txBox="1"/>
          <p:nvPr/>
        </p:nvSpPr>
        <p:spPr>
          <a:xfrm>
            <a:off x="3122603" y="3888847"/>
            <a:ext cx="15347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№535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1" name="Овал 90"/>
          <p:cNvSpPr/>
          <p:nvPr/>
        </p:nvSpPr>
        <p:spPr>
          <a:xfrm>
            <a:off x="1764170" y="5654388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Овал 91"/>
          <p:cNvSpPr/>
          <p:nvPr/>
        </p:nvSpPr>
        <p:spPr>
          <a:xfrm>
            <a:off x="2114367" y="4797152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Овал 92"/>
          <p:cNvSpPr/>
          <p:nvPr/>
        </p:nvSpPr>
        <p:spPr>
          <a:xfrm>
            <a:off x="3683342" y="5608669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TextBox 93"/>
          <p:cNvSpPr txBox="1"/>
          <p:nvPr/>
        </p:nvSpPr>
        <p:spPr>
          <a:xfrm>
            <a:off x="1560738" y="5608669"/>
            <a:ext cx="521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А</a:t>
            </a:r>
            <a:endParaRPr lang="ru-RU" dirty="0"/>
          </a:p>
        </p:txBody>
      </p:sp>
      <p:sp>
        <p:nvSpPr>
          <p:cNvPr id="95" name="TextBox 94"/>
          <p:cNvSpPr txBox="1"/>
          <p:nvPr/>
        </p:nvSpPr>
        <p:spPr>
          <a:xfrm>
            <a:off x="3629414" y="5608669"/>
            <a:ext cx="521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В</a:t>
            </a:r>
            <a:endParaRPr lang="ru-RU" dirty="0"/>
          </a:p>
        </p:txBody>
      </p:sp>
      <p:sp>
        <p:nvSpPr>
          <p:cNvPr id="96" name="TextBox 95"/>
          <p:cNvSpPr txBox="1"/>
          <p:nvPr/>
        </p:nvSpPr>
        <p:spPr>
          <a:xfrm>
            <a:off x="1995701" y="4419687"/>
            <a:ext cx="521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С</a:t>
            </a:r>
            <a:endParaRPr lang="ru-RU" dirty="0"/>
          </a:p>
        </p:txBody>
      </p:sp>
      <p:cxnSp>
        <p:nvCxnSpPr>
          <p:cNvPr id="98" name="Прямая соединительная линия 97"/>
          <p:cNvCxnSpPr>
            <a:stCxn id="92" idx="0"/>
            <a:endCxn id="91" idx="0"/>
          </p:cNvCxnSpPr>
          <p:nvPr/>
        </p:nvCxnSpPr>
        <p:spPr>
          <a:xfrm flipH="1">
            <a:off x="1787030" y="4797152"/>
            <a:ext cx="350197" cy="85723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Прямая соединительная линия 99"/>
          <p:cNvCxnSpPr>
            <a:endCxn id="93" idx="2"/>
          </p:cNvCxnSpPr>
          <p:nvPr/>
        </p:nvCxnSpPr>
        <p:spPr>
          <a:xfrm flipV="1">
            <a:off x="1797527" y="5631529"/>
            <a:ext cx="1885815" cy="6857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Прямая соединительная линия 102"/>
          <p:cNvCxnSpPr>
            <a:stCxn id="92" idx="0"/>
          </p:cNvCxnSpPr>
          <p:nvPr/>
        </p:nvCxnSpPr>
        <p:spPr>
          <a:xfrm>
            <a:off x="2137227" y="4797152"/>
            <a:ext cx="1568974" cy="85723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Прямая соединительная линия 104"/>
          <p:cNvCxnSpPr/>
          <p:nvPr/>
        </p:nvCxnSpPr>
        <p:spPr>
          <a:xfrm>
            <a:off x="1839501" y="5373216"/>
            <a:ext cx="16595" cy="4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Прямая соединительная линия 106"/>
          <p:cNvCxnSpPr/>
          <p:nvPr/>
        </p:nvCxnSpPr>
        <p:spPr>
          <a:xfrm>
            <a:off x="2081845" y="4941168"/>
            <a:ext cx="174409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Прямая соединительная линия 108"/>
          <p:cNvCxnSpPr/>
          <p:nvPr/>
        </p:nvCxnSpPr>
        <p:spPr>
          <a:xfrm flipH="1">
            <a:off x="2272183" y="4913497"/>
            <a:ext cx="91336" cy="1069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Прямая соединительная линия 111"/>
          <p:cNvCxnSpPr>
            <a:stCxn id="92" idx="7"/>
          </p:cNvCxnSpPr>
          <p:nvPr/>
        </p:nvCxnSpPr>
        <p:spPr>
          <a:xfrm>
            <a:off x="2153391" y="4803847"/>
            <a:ext cx="15658" cy="89626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Прямоугольник 112"/>
          <p:cNvSpPr/>
          <p:nvPr/>
        </p:nvSpPr>
        <p:spPr>
          <a:xfrm>
            <a:off x="2052225" y="5557562"/>
            <a:ext cx="258862" cy="14254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4" name="TextBox 113"/>
          <p:cNvSpPr txBox="1"/>
          <p:nvPr/>
        </p:nvSpPr>
        <p:spPr>
          <a:xfrm>
            <a:off x="2029365" y="5629313"/>
            <a:ext cx="210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Д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5" name="TextBox 114"/>
              <p:cNvSpPr txBox="1"/>
              <p:nvPr/>
            </p:nvSpPr>
            <p:spPr>
              <a:xfrm>
                <a:off x="4041655" y="4406124"/>
                <a:ext cx="3986729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uk-UA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Дано: </a:t>
                </a:r>
                <a:r>
                  <a:rPr lang="uk-UA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∆АСВ, </a:t>
                </a:r>
                <a:r>
                  <a:rPr lang="uk-UA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∠С=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uk-UA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uk-UA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90</m:t>
                        </m:r>
                      </m:e>
                      <m:sup>
                        <m:r>
                          <a:rPr lang="uk-UA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,СД</a:t>
                </a:r>
                <a:r>
                  <a:rPr lang="ru-RU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⊥АВ,    </a:t>
                </a:r>
              </a:p>
              <a:p>
                <a:r>
                  <a:rPr lang="ru-RU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         АД=16см, ДВ:СД=3:4</a:t>
                </a:r>
              </a:p>
              <a:p>
                <a:r>
                  <a:rPr lang="uk-UA" b="1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Знайти: </a:t>
                </a:r>
                <a:r>
                  <a:rPr lang="uk-UA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СД</a:t>
                </a:r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5" name="TextBox 1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1655" y="4406124"/>
                <a:ext cx="3986729" cy="923330"/>
              </a:xfrm>
              <a:prstGeom prst="rect">
                <a:avLst/>
              </a:prstGeom>
              <a:blipFill rotWithShape="0">
                <a:blip r:embed="rId6"/>
                <a:stretch>
                  <a:fillRect l="-1223" t="-4636" b="-927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6" name="TextBox 115"/>
              <p:cNvSpPr txBox="1"/>
              <p:nvPr/>
            </p:nvSpPr>
            <p:spPr>
              <a:xfrm>
                <a:off x="3768344" y="5172564"/>
                <a:ext cx="5124516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uk-UA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Розв'язання</a:t>
                </a:r>
                <a:r>
                  <a:rPr lang="uk-UA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Оскільки ДВ:СД=3:4, то ДВ=3</a:t>
                </a:r>
                <a:r>
                  <a:rPr lang="uk-UA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х</a:t>
                </a:r>
              </a:p>
              <a:p>
                <a:r>
                  <a:rPr lang="uk-UA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uk-UA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СД=4</a:t>
                </a:r>
                <a:r>
                  <a:rPr lang="uk-UA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х (х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&gt;0</a:t>
                </a:r>
                <a:r>
                  <a:rPr lang="uk-UA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uk-UA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uk-UA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ДС</m:t>
                        </m:r>
                      </m:e>
                      <m:sup>
                        <m:r>
                          <a:rPr lang="uk-UA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АД*ДВ</a:t>
                </a:r>
              </a:p>
              <a:p>
                <a:r>
                  <a:rPr lang="uk-UA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16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uk-UA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uk-UA" i="1" dirty="0">
                            <a:solidFill>
                              <a:prstClr val="black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х</m:t>
                        </m:r>
                      </m:e>
                      <m:sup>
                        <m:r>
                          <a:rPr lang="uk-UA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uk-UA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=16*3</a:t>
                </a:r>
                <a:r>
                  <a:rPr lang="uk-UA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х</a:t>
                </a:r>
              </a:p>
              <a:p>
                <a:r>
                  <a:rPr lang="uk-UA" i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х=0</a:t>
                </a:r>
                <a:r>
                  <a:rPr lang="uk-UA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en-US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не задовольняє умову </a:t>
                </a:r>
                <a:r>
                  <a:rPr lang="uk-UA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х=3, </a:t>
                </a:r>
                <a:r>
                  <a:rPr lang="uk-UA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тому: СД=12см</a:t>
                </a:r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6" name="TextBox 1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8344" y="5172564"/>
                <a:ext cx="5124516" cy="1200329"/>
              </a:xfrm>
              <a:prstGeom prst="rect">
                <a:avLst/>
              </a:prstGeom>
              <a:blipFill rotWithShape="0">
                <a:blip r:embed="rId7"/>
                <a:stretch>
                  <a:fillRect l="-951" t="-3061" b="-765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8" name="TextBox 117"/>
          <p:cNvSpPr txBox="1"/>
          <p:nvPr/>
        </p:nvSpPr>
        <p:spPr>
          <a:xfrm>
            <a:off x="2461202" y="5629313"/>
            <a:ext cx="471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3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2101418" y="5071027"/>
            <a:ext cx="471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4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1750683" y="5629313"/>
            <a:ext cx="471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16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2052570" y="6275851"/>
            <a:ext cx="1960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Відповідь: 12см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0683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8" fill="hold">
                      <p:stCondLst>
                        <p:cond delay="indefinite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8" fill="hold">
                      <p:stCondLst>
                        <p:cond delay="indefinite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8" fill="hold">
                      <p:stCondLst>
                        <p:cond delay="indefinite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3" fill="hold">
                      <p:stCondLst>
                        <p:cond delay="indefinite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8" fill="hold">
                      <p:stCondLst>
                        <p:cond delay="indefinite"/>
                      </p:stCondLst>
                      <p:childTnLst>
                        <p:par>
                          <p:cTn id="269" fill="hold">
                            <p:stCondLst>
                              <p:cond delay="0"/>
                            </p:stCondLst>
                            <p:childTnLst>
                              <p:par>
                                <p:cTn id="2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8" fill="hold">
                      <p:stCondLst>
                        <p:cond delay="indefinite"/>
                      </p:stCondLst>
                      <p:childTnLst>
                        <p:par>
                          <p:cTn id="279" fill="hold">
                            <p:stCondLst>
                              <p:cond delay="0"/>
                            </p:stCondLst>
                            <p:childTnLst>
                              <p:par>
                                <p:cTn id="2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3" fill="hold">
                      <p:stCondLst>
                        <p:cond delay="indefinite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8" fill="hold">
                      <p:stCondLst>
                        <p:cond delay="indefinite"/>
                      </p:stCondLst>
                      <p:childTnLst>
                        <p:par>
                          <p:cTn id="289" fill="hold">
                            <p:stCondLst>
                              <p:cond delay="0"/>
                            </p:stCondLst>
                            <p:childTnLst>
                              <p:par>
                                <p:cTn id="2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2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3" fill="hold">
                      <p:stCondLst>
                        <p:cond delay="indefinite"/>
                      </p:stCondLst>
                      <p:childTnLst>
                        <p:par>
                          <p:cTn id="294" fill="hold">
                            <p:stCondLst>
                              <p:cond delay="0"/>
                            </p:stCondLst>
                            <p:childTnLst>
                              <p:par>
                                <p:cTn id="29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8" fill="hold">
                      <p:stCondLst>
                        <p:cond delay="indefinite"/>
                      </p:stCondLst>
                      <p:childTnLst>
                        <p:par>
                          <p:cTn id="299" fill="hold">
                            <p:stCondLst>
                              <p:cond delay="0"/>
                            </p:stCondLst>
                            <p:childTnLst>
                              <p:par>
                                <p:cTn id="3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2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3" fill="hold">
                      <p:stCondLst>
                        <p:cond delay="indefinite"/>
                      </p:stCondLst>
                      <p:childTnLst>
                        <p:par>
                          <p:cTn id="304" fill="hold">
                            <p:stCondLst>
                              <p:cond delay="0"/>
                            </p:stCondLst>
                            <p:childTnLst>
                              <p:par>
                                <p:cTn id="30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8" fill="hold">
                      <p:stCondLst>
                        <p:cond delay="indefinite"/>
                      </p:stCondLst>
                      <p:childTnLst>
                        <p:par>
                          <p:cTn id="309" fill="hold">
                            <p:stCondLst>
                              <p:cond delay="0"/>
                            </p:stCondLst>
                            <p:childTnLst>
                              <p:par>
                                <p:cTn id="3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2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3" fill="hold">
                      <p:stCondLst>
                        <p:cond delay="indefinite"/>
                      </p:stCondLst>
                      <p:childTnLst>
                        <p:par>
                          <p:cTn id="314" fill="hold">
                            <p:stCondLst>
                              <p:cond delay="0"/>
                            </p:stCondLst>
                            <p:childTnLst>
                              <p:par>
                                <p:cTn id="3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8" fill="hold">
                      <p:stCondLst>
                        <p:cond delay="indefinite"/>
                      </p:stCondLst>
                      <p:childTnLst>
                        <p:par>
                          <p:cTn id="319" fill="hold">
                            <p:stCondLst>
                              <p:cond delay="0"/>
                            </p:stCondLst>
                            <p:childTnLst>
                              <p:par>
                                <p:cTn id="3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2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3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4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8" grpId="0" animBg="1"/>
      <p:bldP spid="9" grpId="0" animBg="1"/>
      <p:bldP spid="13" grpId="0"/>
      <p:bldP spid="14" grpId="0"/>
      <p:bldP spid="34" grpId="0"/>
      <p:bldP spid="35" grpId="0" animBg="1"/>
      <p:bldP spid="36" grpId="0"/>
      <p:bldP spid="37" grpId="0" animBg="1"/>
      <p:bldP spid="39" grpId="0"/>
      <p:bldP spid="40" grpId="0"/>
      <p:bldP spid="41" grpId="0"/>
      <p:bldP spid="42" grpId="0"/>
      <p:bldP spid="44" grpId="0" animBg="1"/>
      <p:bldP spid="45" grpId="0" animBg="1"/>
      <p:bldP spid="46" grpId="0" animBg="1"/>
      <p:bldP spid="47" grpId="0"/>
      <p:bldP spid="48" grpId="0"/>
      <p:bldP spid="49" grpId="0"/>
      <p:bldP spid="70" grpId="0" animBg="1"/>
      <p:bldP spid="71" grpId="0"/>
      <p:bldP spid="85" grpId="0"/>
      <p:bldP spid="86" grpId="0"/>
      <p:bldP spid="87" grpId="0"/>
      <p:bldP spid="88" grpId="0"/>
      <p:bldP spid="89" grpId="0"/>
      <p:bldP spid="91" grpId="0" animBg="1"/>
      <p:bldP spid="92" grpId="0" animBg="1"/>
      <p:bldP spid="93" grpId="0" animBg="1"/>
      <p:bldP spid="94" grpId="0"/>
      <p:bldP spid="95" grpId="0"/>
      <p:bldP spid="96" grpId="0"/>
      <p:bldP spid="113" grpId="0" animBg="1"/>
      <p:bldP spid="114" grpId="0"/>
      <p:bldP spid="115" grpId="0"/>
      <p:bldP spid="116" grpId="0"/>
      <p:bldP spid="118" grpId="0"/>
      <p:bldP spid="120" grpId="0"/>
      <p:bldP spid="121" grpId="0"/>
      <p:bldP spid="1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Прямоугольный треугольник 5"/>
          <p:cNvSpPr/>
          <p:nvPr/>
        </p:nvSpPr>
        <p:spPr>
          <a:xfrm rot="8795890">
            <a:off x="2039578" y="3469295"/>
            <a:ext cx="3488381" cy="2274476"/>
          </a:xfrm>
          <a:prstGeom prst="rtTriangle">
            <a:avLst/>
          </a:prstGeom>
          <a:gradFill>
            <a:gsLst>
              <a:gs pos="0">
                <a:srgbClr val="E46AB8"/>
              </a:gs>
              <a:gs pos="50000">
                <a:srgbClr val="E69ED8"/>
              </a:gs>
              <a:gs pos="100000">
                <a:srgbClr val="F4C2E7"/>
              </a:gs>
            </a:gsLst>
            <a:lin ang="5400000" scaled="0"/>
          </a:gra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48004"/>
            <a:ext cx="7884765" cy="1069633"/>
          </a:xfrm>
        </p:spPr>
        <p:txBody>
          <a:bodyPr/>
          <a:lstStyle/>
          <a:p>
            <a:r>
              <a:rPr lang="uk-UA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Озвучити співвідношення:</a:t>
            </a:r>
            <a:endParaRPr lang="ru-RU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9940" name="Object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0090614"/>
              </p:ext>
            </p:extLst>
          </p:nvPr>
        </p:nvGraphicFramePr>
        <p:xfrm>
          <a:off x="3668986" y="1352418"/>
          <a:ext cx="1659912" cy="6856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0" name="Equation" r:id="rId3" imgW="583920" imgH="241200" progId="">
                  <p:embed/>
                </p:oleObj>
              </mc:Choice>
              <mc:Fallback>
                <p:oleObj name="Equation" r:id="rId3" imgW="583920" imgH="2412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68986" y="1352418"/>
                        <a:ext cx="1659912" cy="685616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  <a:ln w="76200">
                        <a:solidFill>
                          <a:srgbClr val="ACBFF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2" name="Object 6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972748291"/>
              </p:ext>
            </p:extLst>
          </p:nvPr>
        </p:nvGraphicFramePr>
        <p:xfrm>
          <a:off x="300484" y="1581008"/>
          <a:ext cx="1871663" cy="741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1" name="Equation" r:id="rId5" imgW="609480" imgH="241200" progId="">
                  <p:embed/>
                </p:oleObj>
              </mc:Choice>
              <mc:Fallback>
                <p:oleObj name="Equation" r:id="rId5" imgW="609480" imgH="2412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484" y="1581008"/>
                        <a:ext cx="1871663" cy="741362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  <a:ln w="76200">
                        <a:solidFill>
                          <a:srgbClr val="ACBFF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5" name="Object 9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815929758"/>
              </p:ext>
            </p:extLst>
          </p:nvPr>
        </p:nvGraphicFramePr>
        <p:xfrm>
          <a:off x="6385371" y="1617947"/>
          <a:ext cx="2303462" cy="841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2" name="Equation" r:id="rId7" imgW="660240" imgH="241200" progId="">
                  <p:embed/>
                </p:oleObj>
              </mc:Choice>
              <mc:Fallback>
                <p:oleObj name="Equation" r:id="rId7" imgW="660240" imgH="2412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85371" y="1617947"/>
                        <a:ext cx="2303462" cy="841375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  <a:ln w="76200">
                        <a:solidFill>
                          <a:srgbClr val="ACBFF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4" name="Прямая соединительная линия 7"/>
          <p:cNvCxnSpPr/>
          <p:nvPr/>
        </p:nvCxnSpPr>
        <p:spPr>
          <a:xfrm>
            <a:off x="4613813" y="2696942"/>
            <a:ext cx="5607" cy="1909591"/>
          </a:xfrm>
          <a:prstGeom prst="line">
            <a:avLst/>
          </a:prstGeom>
          <a:ln w="3810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reeform 52"/>
          <p:cNvSpPr>
            <a:spLocks/>
          </p:cNvSpPr>
          <p:nvPr/>
        </p:nvSpPr>
        <p:spPr bwMode="auto">
          <a:xfrm>
            <a:off x="4612676" y="4412150"/>
            <a:ext cx="203200" cy="190500"/>
          </a:xfrm>
          <a:custGeom>
            <a:avLst/>
            <a:gdLst>
              <a:gd name="T0" fmla="*/ 0 w 128"/>
              <a:gd name="T1" fmla="*/ 0 h 120"/>
              <a:gd name="T2" fmla="*/ 203200 w 128"/>
              <a:gd name="T3" fmla="*/ 0 h 120"/>
              <a:gd name="T4" fmla="*/ 203200 w 128"/>
              <a:gd name="T5" fmla="*/ 190500 h 12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28" h="120">
                <a:moveTo>
                  <a:pt x="0" y="0"/>
                </a:moveTo>
                <a:lnTo>
                  <a:pt x="128" y="0"/>
                </a:lnTo>
                <a:lnTo>
                  <a:pt x="128" y="120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" name="Freeform 52"/>
          <p:cNvSpPr>
            <a:spLocks/>
          </p:cNvSpPr>
          <p:nvPr/>
        </p:nvSpPr>
        <p:spPr bwMode="auto">
          <a:xfrm rot="8642354">
            <a:off x="4481106" y="2743580"/>
            <a:ext cx="216000" cy="216000"/>
          </a:xfrm>
          <a:custGeom>
            <a:avLst/>
            <a:gdLst>
              <a:gd name="T0" fmla="*/ 0 w 128"/>
              <a:gd name="T1" fmla="*/ 0 h 120"/>
              <a:gd name="T2" fmla="*/ 203200 w 128"/>
              <a:gd name="T3" fmla="*/ 0 h 120"/>
              <a:gd name="T4" fmla="*/ 203200 w 128"/>
              <a:gd name="T5" fmla="*/ 190500 h 12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28" h="120">
                <a:moveTo>
                  <a:pt x="0" y="0"/>
                </a:moveTo>
                <a:lnTo>
                  <a:pt x="128" y="0"/>
                </a:lnTo>
                <a:lnTo>
                  <a:pt x="128" y="120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" name="Text Box 38"/>
          <p:cNvSpPr txBox="1">
            <a:spLocks noChangeArrowheads="1"/>
          </p:cNvSpPr>
          <p:nvPr/>
        </p:nvSpPr>
        <p:spPr bwMode="auto">
          <a:xfrm>
            <a:off x="1403648" y="4509120"/>
            <a:ext cx="45878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uk-UA" sz="3200" b="1" i="1" dirty="0" smtClean="0">
                <a:latin typeface="Times New Roman" pitchFamily="18" charset="0"/>
              </a:rPr>
              <a:t>А</a:t>
            </a:r>
            <a:endParaRPr lang="ru-RU" sz="3200" b="1" i="1" dirty="0">
              <a:latin typeface="Times New Roman" pitchFamily="18" charset="0"/>
            </a:endParaRPr>
          </a:p>
        </p:txBody>
      </p:sp>
      <p:sp>
        <p:nvSpPr>
          <p:cNvPr id="28" name="Text Box 38"/>
          <p:cNvSpPr txBox="1">
            <a:spLocks noChangeArrowheads="1"/>
          </p:cNvSpPr>
          <p:nvPr/>
        </p:nvSpPr>
        <p:spPr bwMode="auto">
          <a:xfrm>
            <a:off x="4435233" y="4502482"/>
            <a:ext cx="48122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200" b="1" i="1" dirty="0" smtClean="0">
                <a:latin typeface="Times New Roman" pitchFamily="18" charset="0"/>
              </a:rPr>
              <a:t>D</a:t>
            </a:r>
            <a:endParaRPr lang="ru-RU" sz="3200" b="1" i="1" dirty="0">
              <a:latin typeface="Times New Roman" pitchFamily="18" charset="0"/>
            </a:endParaRPr>
          </a:p>
        </p:txBody>
      </p:sp>
      <p:sp>
        <p:nvSpPr>
          <p:cNvPr id="29" name="Text Box 38"/>
          <p:cNvSpPr txBox="1">
            <a:spLocks noChangeArrowheads="1"/>
          </p:cNvSpPr>
          <p:nvPr/>
        </p:nvSpPr>
        <p:spPr bwMode="auto">
          <a:xfrm>
            <a:off x="4427984" y="2132856"/>
            <a:ext cx="45878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uk-UA" sz="3200" b="1" i="1" dirty="0" smtClean="0">
                <a:latin typeface="Times New Roman" pitchFamily="18" charset="0"/>
              </a:rPr>
              <a:t>С</a:t>
            </a:r>
            <a:endParaRPr lang="ru-RU" sz="3200" b="1" i="1" dirty="0">
              <a:latin typeface="Times New Roman" pitchFamily="18" charset="0"/>
            </a:endParaRPr>
          </a:p>
        </p:txBody>
      </p:sp>
      <p:sp>
        <p:nvSpPr>
          <p:cNvPr id="30" name="Text Box 38"/>
          <p:cNvSpPr txBox="1">
            <a:spLocks noChangeArrowheads="1"/>
          </p:cNvSpPr>
          <p:nvPr/>
        </p:nvSpPr>
        <p:spPr bwMode="auto">
          <a:xfrm>
            <a:off x="5714301" y="4502481"/>
            <a:ext cx="45878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uk-UA" sz="3200" b="1" i="1" dirty="0" smtClean="0">
                <a:latin typeface="Times New Roman" pitchFamily="18" charset="0"/>
              </a:rPr>
              <a:t>В</a:t>
            </a:r>
            <a:endParaRPr lang="ru-RU" sz="3200" b="1" i="1" dirty="0">
              <a:latin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059832" y="2996952"/>
            <a:ext cx="5975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b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076056" y="2996952"/>
            <a:ext cx="3954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3" name="Прямая соединительная линия 28"/>
          <p:cNvCxnSpPr/>
          <p:nvPr/>
        </p:nvCxnSpPr>
        <p:spPr>
          <a:xfrm flipV="1">
            <a:off x="1701608" y="4602650"/>
            <a:ext cx="2917812" cy="1467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0"/>
          <p:cNvCxnSpPr/>
          <p:nvPr/>
        </p:nvCxnSpPr>
        <p:spPr>
          <a:xfrm>
            <a:off x="4628790" y="4606211"/>
            <a:ext cx="1246509" cy="0"/>
          </a:xfrm>
          <a:prstGeom prst="line">
            <a:avLst/>
          </a:prstGeom>
          <a:ln w="3810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5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8032418"/>
              </p:ext>
            </p:extLst>
          </p:nvPr>
        </p:nvGraphicFramePr>
        <p:xfrm>
          <a:off x="4170994" y="3290759"/>
          <a:ext cx="504055" cy="6770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3" name="Формула" r:id="rId9" imgW="164880" imgH="228600" progId="Equation.3">
                  <p:embed/>
                </p:oleObj>
              </mc:Choice>
              <mc:Fallback>
                <p:oleObj name="Формула" r:id="rId9" imgW="1648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70994" y="3290759"/>
                        <a:ext cx="504055" cy="67704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TextBox 35"/>
          <p:cNvSpPr txBox="1"/>
          <p:nvPr/>
        </p:nvSpPr>
        <p:spPr>
          <a:xfrm>
            <a:off x="3635896" y="5157192"/>
            <a:ext cx="5975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с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Дуга 37"/>
          <p:cNvSpPr/>
          <p:nvPr/>
        </p:nvSpPr>
        <p:spPr>
          <a:xfrm rot="6010605">
            <a:off x="2065580" y="1268268"/>
            <a:ext cx="2332994" cy="5637604"/>
          </a:xfrm>
          <a:prstGeom prst="arc">
            <a:avLst>
              <a:gd name="adj1" fmla="val 16599215"/>
              <a:gd name="adj2" fmla="val 3128526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9947" name="Object 11"/>
          <p:cNvGraphicFramePr>
            <a:graphicFrameLocks noChangeAspect="1"/>
          </p:cNvGraphicFramePr>
          <p:nvPr/>
        </p:nvGraphicFramePr>
        <p:xfrm>
          <a:off x="3203848" y="4581128"/>
          <a:ext cx="465138" cy="67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4" name="Формула" r:id="rId11" imgW="152280" imgH="228600" progId="Equation.3">
                  <p:embed/>
                </p:oleObj>
              </mc:Choice>
              <mc:Fallback>
                <p:oleObj name="Формула" r:id="rId11" imgW="1522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848" y="4581128"/>
                        <a:ext cx="465138" cy="676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2"/>
          <p:cNvGraphicFramePr>
            <a:graphicFrameLocks noChangeAspect="1"/>
          </p:cNvGraphicFramePr>
          <p:nvPr/>
        </p:nvGraphicFramePr>
        <p:xfrm>
          <a:off x="5004048" y="4509120"/>
          <a:ext cx="503238" cy="67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5" name="Формула" r:id="rId13" imgW="164880" imgH="228600" progId="Equation.3">
                  <p:embed/>
                </p:oleObj>
              </mc:Choice>
              <mc:Fallback>
                <p:oleObj name="Формула" r:id="rId13" imgW="1648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4048" y="4509120"/>
                        <a:ext cx="503238" cy="676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Заголовок 1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118792" name="Object 8"/>
          <p:cNvGraphicFramePr>
            <a:graphicFrameLocks noChangeAspect="1"/>
          </p:cNvGraphicFramePr>
          <p:nvPr/>
        </p:nvGraphicFramePr>
        <p:xfrm>
          <a:off x="6732240" y="3501008"/>
          <a:ext cx="1609725" cy="1338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6" name="Формула" r:id="rId15" imgW="533160" imgH="457200" progId="Equation.3">
                  <p:embed/>
                </p:oleObj>
              </mc:Choice>
              <mc:Fallback>
                <p:oleObj name="Формула" r:id="rId15" imgW="53316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2240" y="3501008"/>
                        <a:ext cx="1609725" cy="1338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5645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9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18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6962"/>
            <a:ext cx="8229600" cy="1143000"/>
          </a:xfrm>
        </p:spPr>
        <p:txBody>
          <a:bodyPr/>
          <a:lstStyle/>
          <a:p>
            <a:r>
              <a:rPr lang="uk-UA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Виконайте усно:</a:t>
            </a:r>
            <a:endParaRPr lang="ru-RU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129605"/>
            <a:ext cx="1954560" cy="576065"/>
          </a:xfrm>
        </p:spPr>
        <p:txBody>
          <a:bodyPr/>
          <a:lstStyle/>
          <a:p>
            <a:pPr marL="0" indent="0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Знайти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х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Прямоугольный треугольник 32"/>
          <p:cNvSpPr/>
          <p:nvPr/>
        </p:nvSpPr>
        <p:spPr>
          <a:xfrm rot="7103384">
            <a:off x="1320993" y="1758283"/>
            <a:ext cx="1511460" cy="2864953"/>
          </a:xfrm>
          <a:prstGeom prst="rtTriangl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5" name="Прямая соединительная линия 34"/>
          <p:cNvCxnSpPr>
            <a:stCxn id="33" idx="2"/>
          </p:cNvCxnSpPr>
          <p:nvPr/>
        </p:nvCxnSpPr>
        <p:spPr>
          <a:xfrm>
            <a:off x="1175849" y="1844824"/>
            <a:ext cx="11775" cy="1345935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Прямоугольник 35"/>
          <p:cNvSpPr/>
          <p:nvPr/>
        </p:nvSpPr>
        <p:spPr>
          <a:xfrm>
            <a:off x="1043608" y="2996952"/>
            <a:ext cx="288032" cy="19380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>
            <a:off x="1043608" y="2060848"/>
            <a:ext cx="288032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flipH="1">
            <a:off x="1319865" y="1946590"/>
            <a:ext cx="103341" cy="2582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579753" y="3184048"/>
            <a:ext cx="442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/>
              <a:t>2</a:t>
            </a:r>
            <a:endParaRPr lang="ru-RU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6156176" y="1705669"/>
            <a:ext cx="545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/>
              <a:t>9</a:t>
            </a:r>
            <a:endParaRPr lang="ru-RU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1150339" y="2348514"/>
            <a:ext cx="4423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endParaRPr lang="ru-RU" sz="1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Прямоугольный треугольник 50"/>
          <p:cNvSpPr/>
          <p:nvPr/>
        </p:nvSpPr>
        <p:spPr>
          <a:xfrm>
            <a:off x="5724128" y="1372126"/>
            <a:ext cx="1512168" cy="1912858"/>
          </a:xfrm>
          <a:prstGeom prst="rtTriangl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5724128" y="3184048"/>
            <a:ext cx="144016" cy="1009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6" name="Прямая соединительная линия 55"/>
          <p:cNvCxnSpPr>
            <a:stCxn id="51" idx="2"/>
          </p:cNvCxnSpPr>
          <p:nvPr/>
        </p:nvCxnSpPr>
        <p:spPr>
          <a:xfrm flipV="1">
            <a:off x="5724128" y="2515126"/>
            <a:ext cx="936104" cy="76985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2220739" y="3167583"/>
            <a:ext cx="442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8</a:t>
            </a:r>
            <a:endParaRPr lang="ru-RU" b="1" dirty="0"/>
          </a:p>
        </p:txBody>
      </p:sp>
      <p:sp>
        <p:nvSpPr>
          <p:cNvPr id="60" name="Правая фигурная скобка 59"/>
          <p:cNvSpPr/>
          <p:nvPr/>
        </p:nvSpPr>
        <p:spPr>
          <a:xfrm rot="19265433">
            <a:off x="6529228" y="888202"/>
            <a:ext cx="445137" cy="249448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TextBox 60"/>
          <p:cNvSpPr txBox="1"/>
          <p:nvPr/>
        </p:nvSpPr>
        <p:spPr>
          <a:xfrm>
            <a:off x="6953436" y="1660157"/>
            <a:ext cx="442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25</a:t>
            </a:r>
            <a:endParaRPr lang="ru-RU" b="1" dirty="0"/>
          </a:p>
        </p:txBody>
      </p:sp>
      <p:sp>
        <p:nvSpPr>
          <p:cNvPr id="62" name="TextBox 61"/>
          <p:cNvSpPr txBox="1"/>
          <p:nvPr/>
        </p:nvSpPr>
        <p:spPr>
          <a:xfrm>
            <a:off x="5425752" y="2186643"/>
            <a:ext cx="4423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endParaRPr lang="ru-RU" sz="1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535" y="3660788"/>
            <a:ext cx="2199920" cy="2809722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5" name="Прямоугольный треугольник 4"/>
          <p:cNvSpPr/>
          <p:nvPr/>
        </p:nvSpPr>
        <p:spPr>
          <a:xfrm rot="7407959">
            <a:off x="5671139" y="4346882"/>
            <a:ext cx="1747748" cy="2605586"/>
          </a:xfrm>
          <a:prstGeom prst="rtTriangle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>
            <a:stCxn id="5" idx="2"/>
          </p:cNvCxnSpPr>
          <p:nvPr/>
        </p:nvCxnSpPr>
        <p:spPr>
          <a:xfrm>
            <a:off x="5940096" y="4202263"/>
            <a:ext cx="72064" cy="14474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5868144" y="5445224"/>
            <a:ext cx="288032" cy="2044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5344900" y="5601904"/>
            <a:ext cx="4423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endParaRPr lang="ru-RU" sz="1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146359" y="4589267"/>
            <a:ext cx="442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/>
              <a:t>6</a:t>
            </a:r>
            <a:endParaRPr lang="ru-RU" b="1" dirty="0"/>
          </a:p>
        </p:txBody>
      </p:sp>
      <p:sp>
        <p:nvSpPr>
          <p:cNvPr id="11" name="Левая фигурная скобка 10"/>
          <p:cNvSpPr/>
          <p:nvPr/>
        </p:nvSpPr>
        <p:spPr>
          <a:xfrm rot="16200000">
            <a:off x="6344478" y="4371760"/>
            <a:ext cx="401071" cy="313739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6404300" y="6101178"/>
            <a:ext cx="545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/>
              <a:t>9</a:t>
            </a:r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688412" y="2053461"/>
            <a:ext cx="8888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х=4</a:t>
            </a:r>
            <a:endParaRPr lang="ru-RU" sz="24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716651" y="1671191"/>
            <a:ext cx="8888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х=15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576158" y="4173927"/>
            <a:ext cx="8888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х=4</a:t>
            </a:r>
            <a:endParaRPr lang="ru-RU" sz="24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646338" y="4092056"/>
            <a:ext cx="8888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х=6</a:t>
            </a:r>
            <a:endParaRPr lang="ru-RU" sz="24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4672" y="1680980"/>
            <a:ext cx="749873" cy="524301"/>
          </a:xfrm>
          <a:prstGeom prst="rect">
            <a:avLst/>
          </a:prstGeom>
          <a:solidFill>
            <a:srgbClr val="C00000"/>
          </a:solidFill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8582" y="2005572"/>
            <a:ext cx="749873" cy="524301"/>
          </a:xfrm>
          <a:prstGeom prst="rect">
            <a:avLst/>
          </a:prstGeom>
          <a:solidFill>
            <a:srgbClr val="C00000"/>
          </a:solidFill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9762" y="4070114"/>
            <a:ext cx="749873" cy="524301"/>
          </a:xfrm>
          <a:prstGeom prst="rect">
            <a:avLst/>
          </a:prstGeom>
          <a:solidFill>
            <a:srgbClr val="C00000"/>
          </a:solidFill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3882" y="4214364"/>
            <a:ext cx="749873" cy="524301"/>
          </a:xfrm>
          <a:prstGeom prst="rect">
            <a:avLst/>
          </a:prstGeom>
          <a:solidFill>
            <a:srgbClr val="C00000"/>
          </a:solidFill>
        </p:spPr>
      </p:pic>
    </p:spTree>
    <p:extLst>
      <p:ext uri="{BB962C8B-B14F-4D97-AF65-F5344CB8AC3E}">
        <p14:creationId xmlns:p14="http://schemas.microsoft.com/office/powerpoint/2010/main" val="3793657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36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Повторення перед вивченням нового матеріалу: </a:t>
            </a:r>
            <a:endParaRPr lang="ru-RU" sz="3600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flipV="1">
            <a:off x="1403648" y="1916832"/>
            <a:ext cx="3528392" cy="7200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V="1">
            <a:off x="1403648" y="2852936"/>
            <a:ext cx="3528392" cy="7200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>
            <a:off x="1619672" y="1417638"/>
            <a:ext cx="2520280" cy="1939354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5197502" y="1373337"/>
                <a:ext cx="3059304" cy="1815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uk-UA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</a:t>
                </a:r>
                <a:r>
                  <a:rPr lang="uk-UA" sz="2800" i="1" dirty="0" err="1" smtClean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∥</a:t>
                </a:r>
                <a:r>
                  <a:rPr lang="uk-UA" sz="2800" i="1" dirty="0" err="1" smtClean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в</a:t>
                </a:r>
                <a:r>
                  <a:rPr lang="uk-UA" i="1" dirty="0" smtClean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en-US" i="1" dirty="0" smtClean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800" i="1" dirty="0" smtClean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d – c</a:t>
                </a:r>
                <a:r>
                  <a:rPr lang="uk-UA" sz="2800" i="1" dirty="0" err="1" smtClean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ічна</a:t>
                </a:r>
                <a:r>
                  <a:rPr lang="en-US" sz="2800" i="1" dirty="0" smtClean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800" i="1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∠1=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70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p>
                    <m:r>
                      <a:rPr lang="uk-UA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endParaRPr lang="uk-UA" sz="2800" b="0" i="1" dirty="0" smtClean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r>
                  <a:rPr lang="uk-UA" sz="2800" i="1" dirty="0" smtClean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Знайдіть:</a:t>
                </a:r>
                <a:r>
                  <a:rPr lang="uk-UA" sz="2800" i="1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∠2, ∠3, ∠4, ∠5, ∠6, ∠7, ∠8</a:t>
                </a:r>
                <a:r>
                  <a:rPr lang="en-US" sz="2800" i="1" dirty="0" smtClean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 </a:t>
                </a:r>
                <a:endParaRPr lang="ru-RU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7502" y="1373337"/>
                <a:ext cx="3059304" cy="1815882"/>
              </a:xfrm>
              <a:prstGeom prst="rect">
                <a:avLst/>
              </a:prstGeom>
              <a:blipFill rotWithShape="0">
                <a:blip r:embed="rId2"/>
                <a:stretch>
                  <a:fillRect l="-4192" t="-3691" b="-805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Дуга 23"/>
          <p:cNvSpPr/>
          <p:nvPr/>
        </p:nvSpPr>
        <p:spPr>
          <a:xfrm>
            <a:off x="3635896" y="1713097"/>
            <a:ext cx="144016" cy="43204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Box 32"/>
          <p:cNvSpPr txBox="1"/>
          <p:nvPr/>
        </p:nvSpPr>
        <p:spPr>
          <a:xfrm>
            <a:off x="1366608" y="1570254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366608" y="2488034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707904" y="1186805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666262" y="2852936"/>
            <a:ext cx="180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</a:t>
            </a:r>
            <a:endParaRPr lang="ru-RU" dirty="0"/>
          </a:p>
        </p:txBody>
      </p:sp>
      <p:sp>
        <p:nvSpPr>
          <p:cNvPr id="38" name="TextBox 37"/>
          <p:cNvSpPr txBox="1"/>
          <p:nvPr/>
        </p:nvSpPr>
        <p:spPr>
          <a:xfrm>
            <a:off x="2001919" y="2528986"/>
            <a:ext cx="180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  <a:endParaRPr lang="ru-RU" dirty="0"/>
          </a:p>
        </p:txBody>
      </p:sp>
      <p:sp>
        <p:nvSpPr>
          <p:cNvPr id="39" name="TextBox 38"/>
          <p:cNvSpPr txBox="1"/>
          <p:nvPr/>
        </p:nvSpPr>
        <p:spPr>
          <a:xfrm>
            <a:off x="2457451" y="2580367"/>
            <a:ext cx="2423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  <a:endParaRPr lang="ru-RU" dirty="0"/>
          </a:p>
        </p:txBody>
      </p:sp>
      <p:sp>
        <p:nvSpPr>
          <p:cNvPr id="40" name="TextBox 39"/>
          <p:cNvSpPr txBox="1"/>
          <p:nvPr/>
        </p:nvSpPr>
        <p:spPr>
          <a:xfrm>
            <a:off x="3343418" y="1995049"/>
            <a:ext cx="180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  <a:endParaRPr lang="ru-RU" dirty="0"/>
          </a:p>
        </p:txBody>
      </p:sp>
      <p:sp>
        <p:nvSpPr>
          <p:cNvPr id="41" name="TextBox 40"/>
          <p:cNvSpPr txBox="1"/>
          <p:nvPr/>
        </p:nvSpPr>
        <p:spPr>
          <a:xfrm>
            <a:off x="2879812" y="1911946"/>
            <a:ext cx="338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  <a:endParaRPr lang="ru-RU" dirty="0"/>
          </a:p>
        </p:txBody>
      </p:sp>
      <p:sp>
        <p:nvSpPr>
          <p:cNvPr id="42" name="TextBox 41"/>
          <p:cNvSpPr txBox="1"/>
          <p:nvPr/>
        </p:nvSpPr>
        <p:spPr>
          <a:xfrm>
            <a:off x="3253408" y="1579550"/>
            <a:ext cx="270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endParaRPr lang="ru-RU" dirty="0"/>
          </a:p>
        </p:txBody>
      </p:sp>
      <p:sp>
        <p:nvSpPr>
          <p:cNvPr id="43" name="TextBox 42"/>
          <p:cNvSpPr txBox="1"/>
          <p:nvPr/>
        </p:nvSpPr>
        <p:spPr>
          <a:xfrm>
            <a:off x="3779912" y="157025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ru-RU" dirty="0"/>
          </a:p>
        </p:txBody>
      </p:sp>
      <p:sp>
        <p:nvSpPr>
          <p:cNvPr id="44" name="TextBox 43"/>
          <p:cNvSpPr txBox="1"/>
          <p:nvPr/>
        </p:nvSpPr>
        <p:spPr>
          <a:xfrm>
            <a:off x="2088578" y="2920514"/>
            <a:ext cx="2423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</a:t>
            </a:r>
            <a:endParaRPr lang="ru-RU" dirty="0"/>
          </a:p>
        </p:txBody>
      </p:sp>
      <p:sp>
        <p:nvSpPr>
          <p:cNvPr id="45" name="Равнобедренный треугольник 44"/>
          <p:cNvSpPr/>
          <p:nvPr/>
        </p:nvSpPr>
        <p:spPr>
          <a:xfrm>
            <a:off x="5436096" y="3770969"/>
            <a:ext cx="1620180" cy="2450487"/>
          </a:xfrm>
          <a:prstGeom prst="triangl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7" name="Прямая соединительная линия 46"/>
          <p:cNvCxnSpPr/>
          <p:nvPr/>
        </p:nvCxnSpPr>
        <p:spPr>
          <a:xfrm>
            <a:off x="4572000" y="6221456"/>
            <a:ext cx="327652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5197502" y="6202377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030162" y="345021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862822" y="6148581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632496" y="6202377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355976" y="6226251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Дуга 54"/>
          <p:cNvSpPr/>
          <p:nvPr/>
        </p:nvSpPr>
        <p:spPr>
          <a:xfrm>
            <a:off x="6578740" y="5842337"/>
            <a:ext cx="684232" cy="72008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Дуга 55"/>
          <p:cNvSpPr/>
          <p:nvPr/>
        </p:nvSpPr>
        <p:spPr>
          <a:xfrm rot="15420765">
            <a:off x="5331490" y="5778923"/>
            <a:ext cx="669989" cy="673721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TextBox 56"/>
          <p:cNvSpPr txBox="1"/>
          <p:nvPr/>
        </p:nvSpPr>
        <p:spPr>
          <a:xfrm>
            <a:off x="1454214" y="3429867"/>
            <a:ext cx="50114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Дано: </a:t>
            </a:r>
            <a:r>
              <a:rPr lang="uk-UA" sz="2400" b="1" i="1" dirty="0" smtClean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∠КАВ=∠МСВ</a:t>
            </a:r>
          </a:p>
          <a:p>
            <a:r>
              <a:rPr lang="uk-UA" sz="2400" b="1" i="1" dirty="0" smtClean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Доведіть: ∆АВС - рівнобедрений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1541" y="4530567"/>
            <a:ext cx="50179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Визначте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відрізки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завдовжки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 і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пропорційними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відрізкам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і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d,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= 8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см;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 = 24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см;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 = 4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см;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 = 12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см;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а = 9 см,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 = 14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см;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 = 7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см,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 = 18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см.</a:t>
            </a:r>
          </a:p>
        </p:txBody>
      </p:sp>
    </p:spTree>
    <p:extLst>
      <p:ext uri="{BB962C8B-B14F-4D97-AF65-F5344CB8AC3E}">
        <p14:creationId xmlns:p14="http://schemas.microsoft.com/office/powerpoint/2010/main" val="60796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0" grpId="0"/>
      <p:bldP spid="24" grpId="0" animBg="1"/>
      <p:bldP spid="33" grpId="0"/>
      <p:bldP spid="34" grpId="0"/>
      <p:bldP spid="35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 animBg="1"/>
      <p:bldP spid="49" grpId="0"/>
      <p:bldP spid="50" grpId="0"/>
      <p:bldP spid="51" grpId="0"/>
      <p:bldP spid="52" grpId="0"/>
      <p:bldP spid="53" grpId="0"/>
      <p:bldP spid="55" grpId="0" animBg="1"/>
      <p:bldP spid="56" grpId="0" animBg="1"/>
      <p:bldP spid="57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Властив</a:t>
            </a:r>
            <a:r>
              <a:rPr lang="uk-UA" b="1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ість</a:t>
            </a:r>
            <a:r>
              <a:rPr lang="uk-UA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бісектриси трикутника</a:t>
            </a:r>
            <a:endParaRPr lang="ru-RU" b="1" i="1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49537" y="1453419"/>
            <a:ext cx="8229600" cy="388640"/>
          </a:xfrm>
        </p:spPr>
        <p:txBody>
          <a:bodyPr/>
          <a:lstStyle/>
          <a:p>
            <a:endParaRPr lang="uk-UA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Овал 2"/>
          <p:cNvSpPr/>
          <p:nvPr/>
        </p:nvSpPr>
        <p:spPr>
          <a:xfrm>
            <a:off x="755576" y="5013176"/>
            <a:ext cx="45719" cy="503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475656" y="3140968"/>
            <a:ext cx="45719" cy="503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843808" y="5013015"/>
            <a:ext cx="45719" cy="503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>
            <a:stCxn id="3" idx="2"/>
            <a:endCxn id="7" idx="6"/>
          </p:cNvCxnSpPr>
          <p:nvPr/>
        </p:nvCxnSpPr>
        <p:spPr>
          <a:xfrm flipV="1">
            <a:off x="755576" y="5038167"/>
            <a:ext cx="2133951" cy="16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>
            <a:stCxn id="6" idx="2"/>
            <a:endCxn id="3" idx="0"/>
          </p:cNvCxnSpPr>
          <p:nvPr/>
        </p:nvCxnSpPr>
        <p:spPr>
          <a:xfrm flipH="1">
            <a:off x="778436" y="3166120"/>
            <a:ext cx="697220" cy="184705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stCxn id="6" idx="2"/>
            <a:endCxn id="7" idx="7"/>
          </p:cNvCxnSpPr>
          <p:nvPr/>
        </p:nvCxnSpPr>
        <p:spPr>
          <a:xfrm>
            <a:off x="1475656" y="3166120"/>
            <a:ext cx="1407176" cy="185426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26407" y="500460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А</a:t>
            </a:r>
            <a:endParaRPr lang="ru-RU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660359" y="5003289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/>
              <a:t>С</a:t>
            </a:r>
            <a:endParaRPr lang="ru-RU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317541" y="272441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/>
              <a:t>В</a:t>
            </a:r>
            <a:endParaRPr lang="ru-RU" b="1" dirty="0"/>
          </a:p>
        </p:txBody>
      </p:sp>
      <p:cxnSp>
        <p:nvCxnSpPr>
          <p:cNvPr id="17" name="Прямая соединительная линия 16"/>
          <p:cNvCxnSpPr>
            <a:stCxn id="13" idx="0"/>
          </p:cNvCxnSpPr>
          <p:nvPr/>
        </p:nvCxnSpPr>
        <p:spPr>
          <a:xfrm flipV="1">
            <a:off x="778435" y="3410455"/>
            <a:ext cx="2700505" cy="15941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7" idx="7"/>
          </p:cNvCxnSpPr>
          <p:nvPr/>
        </p:nvCxnSpPr>
        <p:spPr>
          <a:xfrm flipV="1">
            <a:off x="2882832" y="3376891"/>
            <a:ext cx="596108" cy="164349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392945" y="311619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К</a:t>
            </a:r>
            <a:endParaRPr lang="ru-RU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2140749" y="378159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L</a:t>
            </a:r>
            <a:endParaRPr lang="ru-RU" b="1" dirty="0"/>
          </a:p>
        </p:txBody>
      </p:sp>
      <p:sp>
        <p:nvSpPr>
          <p:cNvPr id="21" name="Дуга 20"/>
          <p:cNvSpPr/>
          <p:nvPr/>
        </p:nvSpPr>
        <p:spPr>
          <a:xfrm>
            <a:off x="1001032" y="4772142"/>
            <a:ext cx="360040" cy="490533"/>
          </a:xfrm>
          <a:prstGeom prst="arc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Дуга 24"/>
          <p:cNvSpPr/>
          <p:nvPr/>
        </p:nvSpPr>
        <p:spPr>
          <a:xfrm>
            <a:off x="732717" y="4580181"/>
            <a:ext cx="481934" cy="319365"/>
          </a:xfrm>
          <a:prstGeom prst="arc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Дуга 23"/>
          <p:cNvSpPr/>
          <p:nvPr/>
        </p:nvSpPr>
        <p:spPr>
          <a:xfrm rot="1773934">
            <a:off x="1967868" y="4041265"/>
            <a:ext cx="504056" cy="613917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Дуга 26"/>
          <p:cNvSpPr/>
          <p:nvPr/>
        </p:nvSpPr>
        <p:spPr>
          <a:xfrm rot="13112659">
            <a:off x="1967868" y="3757500"/>
            <a:ext cx="504056" cy="613917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Дуга 29"/>
          <p:cNvSpPr/>
          <p:nvPr/>
        </p:nvSpPr>
        <p:spPr>
          <a:xfrm rot="1773934">
            <a:off x="2034638" y="4015820"/>
            <a:ext cx="504056" cy="613917"/>
          </a:xfrm>
          <a:prstGeom prst="arc">
            <a:avLst>
              <a:gd name="adj1" fmla="val 16200000"/>
              <a:gd name="adj2" fmla="val 55429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Дуга 30"/>
          <p:cNvSpPr/>
          <p:nvPr/>
        </p:nvSpPr>
        <p:spPr>
          <a:xfrm rot="13112659">
            <a:off x="2050969" y="3782690"/>
            <a:ext cx="504056" cy="613917"/>
          </a:xfrm>
          <a:prstGeom prst="arc">
            <a:avLst>
              <a:gd name="adj1" fmla="val 17190285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Дуга 25"/>
          <p:cNvSpPr/>
          <p:nvPr/>
        </p:nvSpPr>
        <p:spPr>
          <a:xfrm rot="10977849">
            <a:off x="3110791" y="3419451"/>
            <a:ext cx="360040" cy="468715"/>
          </a:xfrm>
          <a:prstGeom prst="arc">
            <a:avLst>
              <a:gd name="adj1" fmla="val 16399112"/>
              <a:gd name="adj2" fmla="val 0"/>
            </a:avLst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125" name="Прямая соединительная линия 5124"/>
          <p:cNvCxnSpPr/>
          <p:nvPr/>
        </p:nvCxnSpPr>
        <p:spPr>
          <a:xfrm>
            <a:off x="3023624" y="4310810"/>
            <a:ext cx="153241" cy="854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27" name="Прямая соединительная линия 5126"/>
          <p:cNvCxnSpPr/>
          <p:nvPr/>
        </p:nvCxnSpPr>
        <p:spPr>
          <a:xfrm>
            <a:off x="1843526" y="4913255"/>
            <a:ext cx="3769" cy="2419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29" name="TextBox 5128"/>
          <p:cNvSpPr txBox="1"/>
          <p:nvPr/>
        </p:nvSpPr>
        <p:spPr>
          <a:xfrm>
            <a:off x="323528" y="1647739"/>
            <a:ext cx="83632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uk-UA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Бісектриса трикутника ділить сторону, до якої вона проведена, на відрізки, пропорційні двом іншим сторонам</a:t>
            </a:r>
            <a:endParaRPr lang="en-US" sz="2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30" name="TextBox 5129"/>
              <p:cNvSpPr txBox="1"/>
              <p:nvPr/>
            </p:nvSpPr>
            <p:spPr>
              <a:xfrm>
                <a:off x="4427984" y="2852936"/>
                <a:ext cx="4536504" cy="8447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uk-UA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Дано: </a:t>
                </a:r>
                <a:r>
                  <a:rPr lang="uk-UA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∆АВС, </a:t>
                </a:r>
                <a:r>
                  <a:rPr lang="uk-UA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</a:t>
                </a:r>
                <a:r>
                  <a:rPr lang="uk-UA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– бісектриса кута А</a:t>
                </a:r>
              </a:p>
              <a:p>
                <a:r>
                  <a:rPr lang="uk-UA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Довести:</a:t>
                </a:r>
                <a:r>
                  <a:rPr lang="en-US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uk-UA" sz="20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uk-UA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АВ</m:t>
                        </m:r>
                      </m:num>
                      <m:den>
                        <m:r>
                          <a:rPr lang="uk-UA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АС</m:t>
                        </m:r>
                      </m:den>
                    </m:f>
                  </m:oMath>
                </a14:m>
                <a:r>
                  <a:rPr lang="ru-RU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𝐵𝐿</m:t>
                        </m:r>
                      </m:num>
                      <m:den>
                        <m:r>
                          <a:rPr lang="en-US" sz="20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𝐿𝐶</m:t>
                        </m:r>
                      </m:den>
                    </m:f>
                  </m:oMath>
                </a14:m>
                <a:endParaRPr lang="ru-RU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130" name="TextBox 51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7984" y="2852936"/>
                <a:ext cx="4536504" cy="844718"/>
              </a:xfrm>
              <a:prstGeom prst="rect">
                <a:avLst/>
              </a:prstGeom>
              <a:blipFill rotWithShape="0">
                <a:blip r:embed="rId2"/>
                <a:stretch>
                  <a:fillRect l="-1342" t="-3597" b="-359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31" name="TextBox 5130"/>
              <p:cNvSpPr txBox="1"/>
              <p:nvPr/>
            </p:nvSpPr>
            <p:spPr>
              <a:xfrm>
                <a:off x="3953454" y="3712386"/>
                <a:ext cx="4923471" cy="19406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AutoNum type="arabicParenR"/>
                </a:pPr>
                <a:r>
                  <a:rPr lang="uk-UA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СК</a:t>
                </a:r>
                <a:r>
                  <a:rPr lang="uk-UA" sz="2000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∥АВ, то ∠</a:t>
                </a:r>
                <a:r>
                  <a:rPr lang="en-US" sz="2000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LKC=∠BAL (?)</a:t>
                </a:r>
                <a:endParaRPr lang="uk-UA" sz="2000" dirty="0" smtClean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AutoNum type="arabicParenR"/>
                </a:pPr>
                <a:r>
                  <a:rPr lang="uk-UA" sz="2000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∆АСК</a:t>
                </a:r>
                <a:r>
                  <a:rPr lang="en-US" sz="2000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(?)</a:t>
                </a:r>
                <a:r>
                  <a:rPr lang="uk-UA" sz="2000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, то ∠</a:t>
                </a:r>
                <a:r>
                  <a:rPr lang="en-US" sz="2000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BLA=</a:t>
                </a:r>
                <a:r>
                  <a:rPr lang="uk-UA" sz="2000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∠</a:t>
                </a:r>
                <a:r>
                  <a:rPr lang="en-US" sz="2000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CLK </a:t>
                </a:r>
                <a:r>
                  <a:rPr lang="uk-UA" sz="2000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і АС=СК</a:t>
                </a:r>
              </a:p>
              <a:p>
                <a:pPr marL="457200" indent="-457200">
                  <a:buAutoNum type="arabicParenR"/>
                </a:pPr>
                <a:r>
                  <a:rPr lang="uk-UA" sz="2000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∠В</a:t>
                </a:r>
                <a:r>
                  <a:rPr lang="en-US" sz="2000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LA=CLK (?)</a:t>
                </a:r>
                <a:r>
                  <a:rPr lang="uk-UA" sz="2000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. Тому ∆АВ</a:t>
                </a:r>
                <a:r>
                  <a:rPr lang="en-US" sz="2000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L∼</a:t>
                </a:r>
                <a:r>
                  <a:rPr lang="uk-UA" sz="2000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∆</a:t>
                </a:r>
                <a:r>
                  <a:rPr lang="en-US" sz="2000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KCL</a:t>
                </a:r>
                <a:r>
                  <a:rPr lang="uk-UA" sz="2000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. Отже,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uk-UA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uk-UA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АВ</m:t>
                        </m:r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𝐾</m:t>
                        </m:r>
                        <m:r>
                          <a:rPr lang="uk-UA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С</m:t>
                        </m:r>
                      </m:den>
                    </m:f>
                    <m:r>
                      <a:rPr lang="uk-UA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uk-UA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𝐵𝐿</m:t>
                        </m:r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𝐶𝐿</m:t>
                        </m:r>
                      </m:den>
                    </m:f>
                    <m:r>
                      <a:rPr lang="uk-UA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, але КС=АС</m:t>
                    </m:r>
                  </m:oMath>
                </a14:m>
                <a:r>
                  <a:rPr lang="ru-RU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тому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𝐴𝐵</m:t>
                        </m:r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𝐴𝐶</m:t>
                        </m:r>
                      </m:den>
                    </m:f>
                    <m:r>
                      <a:rPr lang="uk-UA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uk-UA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𝐵𝐿</m:t>
                        </m:r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𝐿𝐶</m:t>
                        </m:r>
                      </m:den>
                    </m:f>
                  </m:oMath>
                </a14:m>
                <a:endParaRPr lang="ru-RU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131" name="TextBox 51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3454" y="3712386"/>
                <a:ext cx="4923471" cy="1940659"/>
              </a:xfrm>
              <a:prstGeom prst="rect">
                <a:avLst/>
              </a:prstGeom>
              <a:blipFill rotWithShape="0">
                <a:blip r:embed="rId3"/>
                <a:stretch>
                  <a:fillRect l="-1239" t="-220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5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5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5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/>
      <p:bldP spid="15" grpId="0"/>
      <p:bldP spid="16" grpId="0"/>
      <p:bldP spid="22" grpId="0"/>
      <p:bldP spid="23" grpId="0"/>
      <p:bldP spid="21" grpId="0" animBg="1"/>
      <p:bldP spid="25" grpId="0" animBg="1"/>
      <p:bldP spid="24" grpId="0" animBg="1"/>
      <p:bldP spid="27" grpId="0" animBg="1"/>
      <p:bldP spid="30" grpId="0" animBg="1"/>
      <p:bldP spid="31" grpId="0" animBg="1"/>
      <p:bldP spid="26" grpId="0" animBg="1"/>
      <p:bldP spid="51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134" y="625088"/>
            <a:ext cx="8229600" cy="540296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0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Назвіть:</a:t>
            </a:r>
            <a:endParaRPr lang="uk-UA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pPr marL="0" indent="0">
              <a:buNone/>
            </a:pPr>
            <a:r>
              <a:rPr lang="uk-UA" sz="2200" b="1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Бісектрису кута трикутника</a:t>
            </a:r>
          </a:p>
          <a:p>
            <a:pPr marL="0" indent="0">
              <a:buNone/>
            </a:pPr>
            <a:r>
              <a:rPr lang="uk-UA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Прилеглі сторони до кута, у якому проведено бісектрису</a:t>
            </a:r>
          </a:p>
          <a:p>
            <a:pPr marL="0" indent="0">
              <a:buNone/>
            </a:pPr>
            <a:r>
              <a:rPr lang="uk-UA" sz="22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Відрізки, на які ділить бісектриса протилежну сторону трикутника</a:t>
            </a:r>
            <a:endParaRPr lang="uk-UA" sz="22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3131840" y="3269028"/>
            <a:ext cx="3024188" cy="2497138"/>
          </a:xfrm>
          <a:prstGeom prst="triangle">
            <a:avLst>
              <a:gd name="adj" fmla="val 18096"/>
            </a:avLst>
          </a:prstGeom>
          <a:noFill/>
          <a:ln w="57150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uk-UA"/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 rot="21540000">
            <a:off x="3716825" y="3265950"/>
            <a:ext cx="676442" cy="2506310"/>
          </a:xfrm>
          <a:prstGeom prst="line">
            <a:avLst/>
          </a:prstGeom>
          <a:noFill/>
          <a:ln w="57150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uk-UA"/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2579390" y="5593128"/>
            <a:ext cx="45878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uk-UA" sz="3200" i="1" dirty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3435643" y="2599312"/>
            <a:ext cx="45878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uk-UA" sz="3200" i="1" dirty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6300192" y="5445224"/>
            <a:ext cx="45878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uk-UA" sz="3200" i="1" dirty="0">
                <a:latin typeface="Times New Roman" pitchFamily="18" charset="0"/>
                <a:cs typeface="Times New Roman" pitchFamily="18" charset="0"/>
              </a:rPr>
              <a:t>С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4281282" y="5885515"/>
            <a:ext cx="43473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L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Дуга 14"/>
          <p:cNvSpPr/>
          <p:nvPr/>
        </p:nvSpPr>
        <p:spPr>
          <a:xfrm flipH="1">
            <a:off x="3352058" y="2968858"/>
            <a:ext cx="685800" cy="685800"/>
          </a:xfrm>
          <a:prstGeom prst="arc">
            <a:avLst>
              <a:gd name="adj1" fmla="val 4107691"/>
              <a:gd name="adj2" fmla="val 6243458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uk-UA"/>
          </a:p>
        </p:txBody>
      </p:sp>
      <p:sp>
        <p:nvSpPr>
          <p:cNvPr id="16" name="Дуга 15"/>
          <p:cNvSpPr/>
          <p:nvPr/>
        </p:nvSpPr>
        <p:spPr>
          <a:xfrm flipH="1">
            <a:off x="3322133" y="2891700"/>
            <a:ext cx="685800" cy="685800"/>
          </a:xfrm>
          <a:prstGeom prst="arc">
            <a:avLst>
              <a:gd name="adj1" fmla="val 6585671"/>
              <a:gd name="adj2" fmla="val 7724129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uk-UA"/>
          </a:p>
        </p:txBody>
      </p:sp>
      <p:sp>
        <p:nvSpPr>
          <p:cNvPr id="17" name="Line 5"/>
          <p:cNvSpPr>
            <a:spLocks noChangeShapeType="1"/>
          </p:cNvSpPr>
          <p:nvPr/>
        </p:nvSpPr>
        <p:spPr bwMode="auto">
          <a:xfrm rot="21540000" flipH="1">
            <a:off x="3109689" y="3239707"/>
            <a:ext cx="607420" cy="2533157"/>
          </a:xfrm>
          <a:prstGeom prst="line">
            <a:avLst/>
          </a:prstGeom>
          <a:noFill/>
          <a:ln w="57150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uk-UA"/>
          </a:p>
        </p:txBody>
      </p:sp>
      <p:sp>
        <p:nvSpPr>
          <p:cNvPr id="18" name="Line 5"/>
          <p:cNvSpPr>
            <a:spLocks noChangeShapeType="1"/>
          </p:cNvSpPr>
          <p:nvPr/>
        </p:nvSpPr>
        <p:spPr bwMode="auto">
          <a:xfrm rot="21540000">
            <a:off x="3687117" y="3247484"/>
            <a:ext cx="2446828" cy="2552034"/>
          </a:xfrm>
          <a:prstGeom prst="line">
            <a:avLst/>
          </a:prstGeom>
          <a:noFill/>
          <a:ln w="57150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uk-UA"/>
          </a:p>
        </p:txBody>
      </p:sp>
      <p:sp>
        <p:nvSpPr>
          <p:cNvPr id="19" name="Line 5"/>
          <p:cNvSpPr>
            <a:spLocks noChangeShapeType="1"/>
          </p:cNvSpPr>
          <p:nvPr/>
        </p:nvSpPr>
        <p:spPr bwMode="auto">
          <a:xfrm>
            <a:off x="3149073" y="5766166"/>
            <a:ext cx="1224337" cy="0"/>
          </a:xfrm>
          <a:prstGeom prst="line">
            <a:avLst/>
          </a:prstGeom>
          <a:noFill/>
          <a:ln w="57150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uk-UA"/>
          </a:p>
        </p:txBody>
      </p:sp>
      <p:sp>
        <p:nvSpPr>
          <p:cNvPr id="21" name="Line 5"/>
          <p:cNvSpPr>
            <a:spLocks noChangeShapeType="1"/>
          </p:cNvSpPr>
          <p:nvPr/>
        </p:nvSpPr>
        <p:spPr bwMode="auto">
          <a:xfrm>
            <a:off x="4432179" y="5769426"/>
            <a:ext cx="1740942" cy="0"/>
          </a:xfrm>
          <a:prstGeom prst="line">
            <a:avLst/>
          </a:prstGeom>
          <a:noFill/>
          <a:ln w="57150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25476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990000"/>
                                      </p:to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990000"/>
                                      </p:to>
                                    </p:animClr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99FF"/>
                                      </p:to>
                                    </p:animClr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99FF"/>
                                      </p:to>
                                    </p:animClr>
                                    <p:set>
                                      <p:cBhvr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2" grpId="0"/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249288" y="491346"/>
            <a:ext cx="5266928" cy="792089"/>
          </a:xfrm>
        </p:spPr>
        <p:txBody>
          <a:bodyPr/>
          <a:lstStyle/>
          <a:p>
            <a:r>
              <a:rPr lang="ru-RU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Подумай:</a:t>
            </a:r>
            <a:endParaRPr lang="ru-RU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3480" y="1552362"/>
            <a:ext cx="4753066" cy="3100774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бісектриса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рівнобедреного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трикутника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ділити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бічну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сторону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відношенні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2:1,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починаючи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теоремі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суперечить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8242" y="491346"/>
            <a:ext cx="1440160" cy="2107551"/>
          </a:xfrm>
          <a:prstGeom prst="rect">
            <a:avLst/>
          </a:prstGeom>
        </p:spPr>
      </p:pic>
      <p:sp>
        <p:nvSpPr>
          <p:cNvPr id="6" name="Равнобедренный треугольник 5"/>
          <p:cNvSpPr/>
          <p:nvPr/>
        </p:nvSpPr>
        <p:spPr>
          <a:xfrm>
            <a:off x="5364088" y="2789929"/>
            <a:ext cx="3096344" cy="1368152"/>
          </a:xfrm>
          <a:prstGeom prst="triangl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>
            <a:stCxn id="6" idx="2"/>
          </p:cNvCxnSpPr>
          <p:nvPr/>
        </p:nvCxnSpPr>
        <p:spPr>
          <a:xfrm flipV="1">
            <a:off x="5364088" y="3325489"/>
            <a:ext cx="2232248" cy="83259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Дуга 8"/>
          <p:cNvSpPr/>
          <p:nvPr/>
        </p:nvSpPr>
        <p:spPr>
          <a:xfrm>
            <a:off x="5958375" y="3883415"/>
            <a:ext cx="323768" cy="504056"/>
          </a:xfrm>
          <a:prstGeom prst="arc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Дуга 9"/>
          <p:cNvSpPr/>
          <p:nvPr/>
        </p:nvSpPr>
        <p:spPr>
          <a:xfrm>
            <a:off x="5800536" y="3618021"/>
            <a:ext cx="288032" cy="576064"/>
          </a:xfrm>
          <a:prstGeom prst="arc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7202786" y="2707292"/>
            <a:ext cx="6962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1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865790" y="3342959"/>
            <a:ext cx="6962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2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971289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 build="p"/>
      <p:bldP spid="6" grpId="0" animBg="1"/>
      <p:bldP spid="9" grpId="0" animBg="1"/>
      <p:bldP spid="10" grpId="0" animBg="1"/>
      <p:bldP spid="17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229600" cy="1143000"/>
          </a:xfrm>
        </p:spPr>
        <p:txBody>
          <a:bodyPr/>
          <a:lstStyle/>
          <a:p>
            <a:r>
              <a:rPr lang="ru-RU" b="1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Побудуйте</a:t>
            </a:r>
            <a:r>
              <a:rPr lang="ru-RU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204864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Трикутник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ABC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сторонами АВ = 6 см,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7 см. АС = 8 см.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Позначте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стороні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ВС точку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BD = 3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Сполучіть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точки А і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Виміряйте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кути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BAD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CAD.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Обґрунтуйте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здобутий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результат.</a:t>
            </a:r>
          </a:p>
        </p:txBody>
      </p:sp>
    </p:spTree>
    <p:extLst>
      <p:ext uri="{BB962C8B-B14F-4D97-AF65-F5344CB8AC3E}">
        <p14:creationId xmlns:p14="http://schemas.microsoft.com/office/powerpoint/2010/main" val="909986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bb4faa61582f5f6bdfb61a386683c7712885ed4"/>
</p:tagLst>
</file>

<file path=ppt/theme/theme1.xml><?xml version="1.0" encoding="utf-8"?>
<a:theme xmlns:a="http://schemas.openxmlformats.org/drawingml/2006/main" name="Математика 4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Математика 4</Template>
  <TotalTime>785</TotalTime>
  <Words>628</Words>
  <Application>Microsoft Office PowerPoint</Application>
  <PresentationFormat>Экран (4:3)</PresentationFormat>
  <Paragraphs>196</Paragraphs>
  <Slides>15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Arial</vt:lpstr>
      <vt:lpstr>Calibri</vt:lpstr>
      <vt:lpstr>Cambria Math</vt:lpstr>
      <vt:lpstr>Monotype Corsiva</vt:lpstr>
      <vt:lpstr>Times New Roman</vt:lpstr>
      <vt:lpstr>Математика 4</vt:lpstr>
      <vt:lpstr>Equation</vt:lpstr>
      <vt:lpstr>Формула</vt:lpstr>
      <vt:lpstr>Властивість бісектриси трикутника</vt:lpstr>
      <vt:lpstr>Перевірка домашнього завдання</vt:lpstr>
      <vt:lpstr>Озвучити співвідношення:</vt:lpstr>
      <vt:lpstr>Виконайте усно:</vt:lpstr>
      <vt:lpstr>Повторення перед вивченням нового матеріалу: </vt:lpstr>
      <vt:lpstr>Властивість бісектриси трикутника</vt:lpstr>
      <vt:lpstr>Назвіть:</vt:lpstr>
      <vt:lpstr>Подумай:</vt:lpstr>
      <vt:lpstr>Побудуйте:</vt:lpstr>
      <vt:lpstr>Знайти периметр трикутника:</vt:lpstr>
      <vt:lpstr>Виконайте самостійно:</vt:lpstr>
      <vt:lpstr>Виконуємо разом:</vt:lpstr>
      <vt:lpstr>Знайди середню лінію трапеції:</vt:lpstr>
      <vt:lpstr>Знайди помилки на малюнку:</vt:lpstr>
      <vt:lpstr>Домашнє завдання: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геометрія 8</dc:title>
  <dc:creator>Хоменко Н.О.</dc:creator>
  <cp:lastModifiedBy>Василий</cp:lastModifiedBy>
  <cp:revision>81</cp:revision>
  <dcterms:created xsi:type="dcterms:W3CDTF">2014-11-14T20:05:23Z</dcterms:created>
  <dcterms:modified xsi:type="dcterms:W3CDTF">2017-01-14T17:50:50Z</dcterms:modified>
</cp:coreProperties>
</file>