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5" r:id="rId9"/>
    <p:sldId id="277" r:id="rId10"/>
    <p:sldId id="279" r:id="rId11"/>
    <p:sldId id="276" r:id="rId12"/>
    <p:sldId id="262" r:id="rId13"/>
    <p:sldId id="266" r:id="rId14"/>
    <p:sldId id="275" r:id="rId15"/>
    <p:sldId id="267" r:id="rId16"/>
    <p:sldId id="268" r:id="rId17"/>
    <p:sldId id="269" r:id="rId18"/>
    <p:sldId id="261" r:id="rId19"/>
    <p:sldId id="264" r:id="rId20"/>
    <p:sldId id="270" r:id="rId21"/>
    <p:sldId id="263" r:id="rId22"/>
    <p:sldId id="278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A%D1%83%D1%80%D1%82%D1%83%D0%B0%D0%B7%D0%BD%D1%96%D1%81%D1%82%D1%8C&amp;action=edit&amp;redlink=1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3000" y="533400"/>
            <a:ext cx="6786610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“Лицарство”</a:t>
            </a:r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pic>
        <p:nvPicPr>
          <p:cNvPr id="10242" name="Picture 2" descr="http://upload.wikimedia.org/wikipedia/commons/9/9a/Edmund_blair_leighton_accol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276725" cy="6096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2438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Посвячення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рицарі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"(1853-1922),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Едмунд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Блер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Лейтон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картині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зображено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Гвіневру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Ланселота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056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Лицарська присяга між іншим, складала: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щодня слухати обідню,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піддавати життя небезпеці за </a:t>
            </a:r>
          </a:p>
          <a:p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католицьку віру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охороняти церкви і духовенство від </a:t>
            </a:r>
          </a:p>
          <a:p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грабіжників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охороняти вдів і сиріт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уникати несправедливою </a:t>
            </a:r>
          </a:p>
          <a:p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середовища і нечистого заробітку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порятунку безневинного йти на </a:t>
            </a:r>
          </a:p>
          <a:p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поєдинок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відвідувати турніри тільки заради </a:t>
            </a:r>
          </a:p>
          <a:p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військових вправ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шанобливо служити імператорові в </a:t>
            </a:r>
          </a:p>
          <a:p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мирських справах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відчужувати імперських ленів</a:t>
            </a:r>
          </a:p>
          <a:p>
            <a:pPr>
              <a:buFont typeface="Wingdings" pitchFamily="2" charset="2"/>
              <a:buChar char="§"/>
            </a:pPr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жити бездоганно перед Господом </a:t>
            </a:r>
          </a:p>
          <a:p>
            <a:r>
              <a:rPr lang="uk-UA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людьми</a:t>
            </a:r>
            <a:endParaRPr lang="uk-UA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&amp;TScy;&amp;icy;&amp;tcy;&amp;acy;&amp;dcy;&amp;iecy;&amp;lcy;&amp;softcy; &amp;Dcy;&amp;iecy;&amp;tcy;&amp;iecy;&amp;jcy; &amp;Scy;&amp;vcy;&amp;iecy;&amp;tcy;&amp;acy; - &amp;Lcy;&amp;iecy;&amp;gcy;&amp;iecy;&amp;ncy;&amp;dcy;&amp;ycy; &amp;Scy;&amp;acy;&amp;gcy;&amp;icy;: &amp;Rcy;&amp;ycy;&amp;tscy;&amp;acy;&amp;rcy;&amp;softcy; &amp;Scy;&amp;mcy;&amp;iecy;&amp;yucy;&amp;shchcy;&amp;iecy;&amp;gcy;&amp;ocy;&amp;scy;&amp;yacy; &amp;Dcy;&amp;rcy;&amp;iecy;&amp;v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345" y="1219200"/>
            <a:ext cx="3833655" cy="54483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24400" y="2667000"/>
            <a:ext cx="44403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Панна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допомогає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рицарю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вдягти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обладунки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3010" name="Picture 2" descr="http://upload.wikimedia.org/wikipedia/commons/1/16/Meister_der_Manessischen_Liederhandschrift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4124325" cy="6096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1964353"/>
            <a:ext cx="510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Крім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церемонії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посвячення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в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лицарі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існувала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також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процедура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позбавлення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лицарського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звання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що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звичайно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(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але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не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обов'язково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)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завершувалось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передачею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колишнього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лицаря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до рук ката.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Церемонія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відбувалася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на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ешафотi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на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якому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був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повішаний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зворотним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боком щит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лицаря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(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обов'язково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із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зображеним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на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ньому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особистим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гербом),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супроводжувалася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співом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заупокійних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молитов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хором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дюжини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священиків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381000"/>
            <a:ext cx="4801058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Процедура позбавлення </a:t>
            </a:r>
          </a:p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лицарського звання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&amp;Gcy;&amp;iecy;&amp;rcy;&amp;mcy;&amp;acy;&amp;ncy;&amp;icy;&amp;yacy;: &amp;Rcy;&amp;ocy;&amp;mcy;&amp;acy;&amp;ncy;&amp;icy;&amp;kcy;&amp;acy; &amp;icy; &amp;rcy;&amp;ocy;&amp;mcy;&amp;acy;&amp;ncy;&amp;tcy;&amp;icy;&amp;kcy;&amp;icy; / &amp;Scy;&amp;tcy;&amp;rcy;&amp;acy;&amp;ncy;&amp;ycy; &amp;icy; &amp;rcy;&amp;iecy;&amp;gcy;&amp;icy;&amp;ocy;&amp;ncy;&amp;ycy;"/>
          <p:cNvPicPr>
            <a:picLocks noChangeAspect="1" noChangeArrowheads="1"/>
          </p:cNvPicPr>
          <p:nvPr/>
        </p:nvPicPr>
        <p:blipFill>
          <a:blip r:embed="rId3"/>
          <a:srcRect r="34667"/>
          <a:stretch>
            <a:fillRect/>
          </a:stretch>
        </p:blipFill>
        <p:spPr bwMode="auto">
          <a:xfrm>
            <a:off x="5257800" y="2286000"/>
            <a:ext cx="3733800" cy="34671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71600"/>
            <a:ext cx="495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Лицарі середньовіччя об'єднувались в організації, які назвались ордена</a:t>
            </a:r>
            <a:r>
              <a:rPr lang="en-US" sz="2400" dirty="0" smtClean="0"/>
              <a:t>. </a:t>
            </a:r>
            <a:r>
              <a:rPr lang="uk-UA" sz="2400" dirty="0" smtClean="0"/>
              <a:t>Ордени були як світськими так і духовними. Перші релігійні ордени лицарів було створено під час хрестових походів для захисту, супроводу, догляду за прочанами до Святої землі і святих місць і захисту від мусульман. Умовами для членів ордену були бідність, цнотливість, послух і військова служба. Серед основних — Мальтійський орден, </a:t>
            </a:r>
            <a:r>
              <a:rPr lang="uk-UA" sz="2400" dirty="0" err="1" smtClean="0"/>
              <a:t>Орден</a:t>
            </a:r>
            <a:r>
              <a:rPr lang="uk-UA" sz="2400" dirty="0" smtClean="0"/>
              <a:t> Підв'язки, Орден святого </a:t>
            </a:r>
            <a:r>
              <a:rPr lang="uk-UA" sz="2400" dirty="0" err="1" smtClean="0"/>
              <a:t>Гумберта</a:t>
            </a:r>
            <a:r>
              <a:rPr lang="uk-UA" sz="2400" dirty="0" smtClean="0"/>
              <a:t> , Орден тамплієрів.</a:t>
            </a:r>
          </a:p>
          <a:p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3048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Лицарські</a:t>
            </a:r>
            <a:r>
              <a:rPr lang="uk-UA" sz="3600" i="1" u="sng" dirty="0" smtClean="0"/>
              <a:t> </a:t>
            </a:r>
            <a:r>
              <a:rPr lang="uk-UA" sz="36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ордени</a:t>
            </a:r>
            <a:endParaRPr lang="uk-UA" sz="3600" i="1" u="sng" dirty="0"/>
          </a:p>
        </p:txBody>
      </p:sp>
      <p:pic>
        <p:nvPicPr>
          <p:cNvPr id="4098" name="Picture 2" descr="&amp;Rcy;&amp;iecy;&amp;lcy;&amp;icy;&amp;gcy;&amp;icy;&amp;yacy; - vlasti.net / &amp;Scy;&amp;tcy;&amp;rcy;&amp;acy;&amp;ncy;&amp;icy;&amp;tscy;&amp;acy; 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90750"/>
            <a:ext cx="4267200" cy="426720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5562600"/>
            <a:ext cx="3962400" cy="484632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vi-VN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Суверенний військо́вий Орден Госпітальєрів</a:t>
            </a: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73005"/>
            <a:ext cx="4572000" cy="138499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Орден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Мечоносців</a:t>
            </a:r>
            <a:endParaRPr lang="ru-RU" sz="2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брати-лицарі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Христа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Лівонії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  <a:endParaRPr lang="uk-UA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6" name="Picture 4" descr="http://upload.wikimedia.org/wikipedia/commons/thumb/e/ee/Coat_of_arms_of_the_Sovereign_Military_Order_of_Malta_%28variant%29.svg/509px-Coat_of_arms_of_the_Sovereign_Military_Order_of_Malta_%28variant%29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04800"/>
            <a:ext cx="4181475" cy="5324475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a/a8/LivonianShield.svg/175px-LivonianShield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3857624" cy="44087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905000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Лицарський турнір</a:t>
            </a:r>
            <a:r>
              <a:rPr lang="uk-UA" sz="2800" dirty="0" smtClean="0"/>
              <a:t> — військове змагання лицарів у середньовічній Західній Європі. Імовірно, турніри почали проводитись з другої половини </a:t>
            </a:r>
            <a:r>
              <a:rPr lang="en-US" sz="2800" dirty="0" smtClean="0"/>
              <a:t>XI </a:t>
            </a:r>
            <a:r>
              <a:rPr lang="uk-UA" sz="2800" dirty="0" smtClean="0"/>
              <a:t>століття. Батьківщина турнірів — Франція.</a:t>
            </a:r>
            <a:endParaRPr lang="uk-UA" sz="2800" dirty="0"/>
          </a:p>
        </p:txBody>
      </p:sp>
      <p:pic>
        <p:nvPicPr>
          <p:cNvPr id="11266" name="Picture 2" descr="castlesguide: &amp;Scy;&amp;rcy;&amp;iecy;&amp;dcy;&amp;ncy;&amp;iecy;&amp;vcy;&amp;iecy;&amp;kcy;&amp;ocy;&amp;vcy;&amp;ycy;&amp;iecy; &amp;rcy;&amp;ycy;&amp;tscy;&amp;acy;&amp;rcy;&amp;scy;&amp;kcy;&amp;icy;&amp;iecy; &amp;tcy;&amp;ucy;&amp;rcy;&amp;ncy;&amp;icy;&amp;rcy;&amp;ycy; &amp;pcy;&amp;rcy;&amp;ocy;&amp;jcy;&amp;dcy;&amp;ucy;&amp;tcy; &amp;vcy; &amp;zcy;&amp;acy;&amp;mcy;&amp;kcy;&amp;acy;&amp;khcy; &amp;Ucy;&amp;ecy;&amp;lcy;&amp;softcy;&amp;scy;&amp;a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2362200"/>
            <a:ext cx="4895850" cy="36681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09800" y="304800"/>
            <a:ext cx="5410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Лицарський турнір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1595021"/>
            <a:ext cx="487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У лицарів понад усе цінувалися якості справжнього воїна: мужність, хоробрість, здатність протистояти негараздам у важких походах, вміння приймати рішення і навіть в самому запалі бою залишатися холоднокровним і розважливим. Але не менш значущими були вірність своєму сюзеренові і вміння тримати слово: договори найчастіше скріплювалися лише незламною клятвою, зрадити яку означало стати клятвопорушником і ізгоєм в лицарському суспільстві.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381000"/>
            <a:ext cx="742254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Якості справжнього воїна</a:t>
            </a:r>
            <a:endParaRPr lang="uk-UA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&amp;Lcy;&amp;icy;&amp;tscy;&amp;acy;&amp;rcy;&amp;scy;&amp;softcy;&amp;kcy;&amp;iukcy; &amp;tcy;&amp;rcy;&amp;acy;&amp;dcy;&amp;icy;&amp;tscy;&amp;iukcy;&amp;yicy;. &amp;KHcy;&amp;tcy;&amp;ocy; &amp;tcy;&amp;acy;&amp;kcy;&amp;iukcy; &amp;lcy;&amp;icy;&amp;tscy;&amp;acy;&amp;rcy;&amp;iukcy;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47800"/>
            <a:ext cx="2968486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Babytoy.ru &amp;Icy;&amp;ncy;&amp;tcy;&amp;iecy;&amp;rcy;&amp;ncy;&amp;iecy;&amp;tcy;-&amp;mcy;&amp;acy;&amp;gcy;&amp;acy;&amp;zcy;&amp;icy;&amp;ncy; &amp;dcy;&amp;iecy;&amp;tcy;&amp;scy;&amp;kcy;&amp;icy;&amp;khcy; &amp;tcy;&amp;ocy;&amp;vcy;&amp;acy;&amp;rcy;&amp;ocy;&amp;vcy; &amp;Kcy;&amp;ucy;&amp;pcy;&amp;icy;&amp;tcy;&amp;softcy; &amp;dcy;&amp;iecy;&amp;tcy;&amp;scy;&amp;kcy;&amp;icy;&amp;iecy; &amp;icy;&amp;gcy;&amp;rcy;&amp;ucy;&amp;shcy;&amp;kcy;&amp;icy; &amp;ncy;&amp;acy; &amp;lcy;&amp;yucy;&amp;bcy;&amp;ocy;&amp;jcy; &amp;vcy;&amp;kcy;&amp;ucy;&amp;scy;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267200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410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Лицарські доблесті:</a:t>
            </a:r>
          </a:p>
          <a:p>
            <a:endParaRPr lang="uk-UA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мужність (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pronesse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вірність(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loyauté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щедрість (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largesse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розсудливість (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витончене спілкування,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Куртуазність (ще не написана)"/>
              </a:rPr>
              <a:t>куртуазність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courtoisie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почуття честі,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ґонору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honneur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вільність (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franchisse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&amp;Acy;&amp;vcy;&amp;gcy;&amp;ucy;&amp;scy;&amp;tcy; 2011 - FilterNe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000500"/>
            <a:ext cx="3714750" cy="2857500"/>
          </a:xfrm>
          <a:prstGeom prst="rect">
            <a:avLst/>
          </a:prstGeom>
          <a:noFill/>
        </p:spPr>
      </p:pic>
      <p:pic>
        <p:nvPicPr>
          <p:cNvPr id="2054" name="Picture 6" descr="&amp;Lcy;&amp;yucy;&amp;bcy;&amp;icy;&amp;tcy;&amp;iecy;&amp;lcy;&amp;icy; &amp;Ecy;&amp;pcy;&amp;ocy;&amp;khcy;&amp;icy; &amp;Scy;&amp;rcy;&amp;iecy;&amp;dcy;&amp;ncy;&amp;iecy;&amp;vcy;&amp;iecy;&amp;kcy;&amp;ocy;&amp;vcy;&amp;softcy;&amp;y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0" y="0"/>
            <a:ext cx="33655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240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лицаря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проголошено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речей,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роблять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лицарем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честь, дама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серця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Romantic art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4057650" cy="60960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905000"/>
            <a:ext cx="449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Лицарство</a:t>
            </a:r>
            <a:r>
              <a:rPr lang="uk-UA" sz="2800" dirty="0" smtClean="0"/>
              <a:t>  - це кодекс поведінки і честі, яких офіційно дотримувалися середньовічні рицарі. Лицарство походить із середньовічної Франції й Іспанії, поширившись пізніше на всю Європу і досягши найбільшого розквіту в 12 і 13 століттях. </a:t>
            </a:r>
            <a:endParaRPr lang="uk-UA" sz="2800" dirty="0"/>
          </a:p>
        </p:txBody>
      </p:sp>
      <p:pic>
        <p:nvPicPr>
          <p:cNvPr id="15364" name="Picture 4" descr="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3156443" cy="45148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0400" y="381000"/>
            <a:ext cx="255390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Лицарство</a:t>
            </a:r>
            <a:endParaRPr lang="uk-UA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7025"/>
            <a:ext cx="5638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Культ Прекрасної Дами зародився в південній Франції, в графстві Прованс з особливого поклоніння Діві Марії. У її честь підносилися гарячі молитви, складали вірші. Вона іменувалася «лагідної Дамою небес», «небесної королевою», її зображення на іконах стали наділятися в дорогоцінні шати, </a:t>
            </a:r>
            <a:r>
              <a:rPr lang="uk-UA" sz="2400" dirty="0" err="1" smtClean="0">
                <a:ln>
                  <a:solidFill>
                    <a:sysClr val="windowText" lastClr="000000"/>
                  </a:solidFill>
                </a:ln>
              </a:rPr>
              <a:t>увенчиваться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 короною.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Таке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поклоніння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Богородиці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возвеличивало в свою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чергу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земну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жінку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Оточуючи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шануванням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яку-небудь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«даму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серця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»,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лицар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в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сутності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не служив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їй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якомусь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відверненому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ідеалу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краси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непорочності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який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він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створював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своїй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душі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304800"/>
            <a:ext cx="6667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 Прекрасної Дами 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0418" name="Picture 2" descr="&quot;&amp;Rcy;&amp;ycy;&amp;tscy;&amp;acy;&amp;rcy;&amp;scy;&amp;kcy;&amp;icy;&amp;jcy; &amp;rcy;&amp;ocy;&amp;mcy;&amp;acy;&amp;n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1524000"/>
            <a:ext cx="3556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838200"/>
            <a:ext cx="533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Лицарські заповіді: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бути віруючим християнином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охороняти церкву і Євангеліє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захищати слабких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любити батьківщину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бути мужнім в битві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коритися і бути вірним сеньйору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говорити правду і тримати своє слово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берегти чистоту моралі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бути щедрим</a:t>
            </a:r>
            <a:endParaRPr lang="uk-UA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боротися проти зла і захищати добро тощо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6" name="Picture 2" descr="&amp;Acy;&amp;ncy;&amp;icy;&amp;mcy;&amp;iecy; &amp;fcy;&amp;ocy;&amp;rcy;&amp;ucy;&amp;mcy; &amp;Icy;&amp;scy;&amp;pcy;&amp;ocy;&amp;lcy;&amp;ncy;&amp;iecy;&amp;ncy;&amp;icy;&amp;iecy; &amp;zhcy;&amp;iecy;&amp;lcy;&amp;acy;&amp;ncy;&amp;i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1000"/>
            <a:ext cx="2971800" cy="3962401"/>
          </a:xfrm>
          <a:prstGeom prst="rect">
            <a:avLst/>
          </a:prstGeom>
          <a:noFill/>
        </p:spPr>
      </p:pic>
      <p:pic>
        <p:nvPicPr>
          <p:cNvPr id="1028" name="Picture 4" descr="&amp;scy;&amp;rcy;&amp;acy;&amp;zhcy;&amp;iecy;&amp;ncy;&amp;icy;&amp;iecy; &amp;pcy;&amp;rcy;&amp;icy; &amp;kcy;&amp;rcy;&amp;iecy;&amp;scy;&amp;icy;, &amp;vcy;&amp;ocy;&amp;icy;&amp;ncy;&amp;ycy;, &amp;rcy;&amp;ycy;&amp;tscy;&amp;acy;&amp;rcy;&amp;icy;, &amp;kcy;&amp;rcy;&amp;iecy;&amp;pcy;&amp;ocy;&amp;scy;&amp;tcy;&amp;softcy;, &amp;scy;&amp;tcy;&amp;ocy;&amp;lcy;&amp;iecy;&amp;tcy;&amp;ncy;&amp;yacy;&amp;yacy; &amp;vcy;&amp;ocy;&amp;jcy;&amp;ncy;&amp;acy;, &amp;fcy;&amp;rcy;&amp;acy;&amp;ncy;&amp;tscy;&amp;ucy;&amp;zcy;&amp;ycy;, &amp;acy;&amp;ncy;&amp;gcy;&amp;lcy;&amp;icy;&amp;chcy;&amp;acy;&amp;ncy;&amp;iecy;, &amp;fcy;&amp;ocy;&amp;tcy;&amp;ocy;, &amp;ocy;&amp;bcy;&amp;ocy;&amp;icy;, &amp;kcy;&amp;acy;&amp;rcy;&amp;tcy;&amp;icy;&amp;ncy;&amp;kcy;&amp;acy; #243985 - www.GdeFon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828" y="4410075"/>
            <a:ext cx="4360172" cy="24479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856357"/>
            <a:ext cx="5562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smtClean="0"/>
              <a:t>Пам'ятками середньовічного лицарства залишаються замки </a:t>
            </a:r>
            <a:r>
              <a:rPr lang="en-US" sz="2400" dirty="0" smtClean="0"/>
              <a:t>XII — XIV </a:t>
            </a:r>
            <a:r>
              <a:rPr lang="uk-UA" sz="2400" dirty="0" smtClean="0"/>
              <a:t>ст. Із </a:t>
            </a:r>
            <a:r>
              <a:rPr lang="uk-UA" sz="2400" dirty="0" err="1" smtClean="0"/>
              <a:t>виродженям</a:t>
            </a:r>
            <a:r>
              <a:rPr lang="uk-UA" sz="2400" dirty="0" smtClean="0"/>
              <a:t> лицарства такі замки перетворювалися іноді в розбійницькі гнізда, опорні пункти для систематичного грабунку сусідів і подорожніх. Рудольфу Габсбурзькому належить честь знищення в Німеччині великого числа розбійницьких гнізд таких лицарів-грабіжників. При широкому застосуванні у війнах вогнепальної зброї, а, особливо, після винайдення вибухівки, оборонне значення замків зникає і їх припиняють будувати, хоча ще деякий час їх зводять із декоративною метою.</a:t>
            </a:r>
            <a:endParaRPr lang="uk-UA" sz="2400" dirty="0"/>
          </a:p>
        </p:txBody>
      </p:sp>
      <p:pic>
        <p:nvPicPr>
          <p:cNvPr id="7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225689"/>
            <a:ext cx="48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Пам'ятками середньовічного лицарства залишаються замки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XII — XIV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Із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виродженям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лицарства такі замки перетворювалися іноді в розбійницькі гнізда, опорні пункти для систематичного грабунку сусідів і При широкому застосуванні у війнах вогнепальної зброї, а, особливо, після винайдення вибухівки, оборонне значення замків зникає і їх припиняють будувати, хоча ще деякий час їх зводять із декоративною метою.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0"/>
            <a:ext cx="211307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Замки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2" name="Picture 2" descr="&amp;Scy;&amp;tcy;&amp;acy;&amp;rcy;&amp;ycy;&amp;iecy; &amp;Zcy;&amp;acy;&amp;mcy;&amp;kcy;&amp;icy; &amp;Fcy;&amp;ocy;&amp;tcy;&amp;ocy;"/>
          <p:cNvPicPr>
            <a:picLocks noChangeAspect="1" noChangeArrowheads="1"/>
          </p:cNvPicPr>
          <p:nvPr/>
        </p:nvPicPr>
        <p:blipFill>
          <a:blip r:embed="rId3"/>
          <a:srcRect t="24054"/>
          <a:stretch>
            <a:fillRect/>
          </a:stretch>
        </p:blipFill>
        <p:spPr bwMode="auto">
          <a:xfrm>
            <a:off x="0" y="685800"/>
            <a:ext cx="4267200" cy="3127562"/>
          </a:xfrm>
          <a:prstGeom prst="rect">
            <a:avLst/>
          </a:prstGeom>
          <a:noFill/>
        </p:spPr>
      </p:pic>
      <p:pic>
        <p:nvPicPr>
          <p:cNvPr id="46084" name="Picture 4" descr="&amp;Rcy;&amp;iecy;&amp;jcy;&amp;tcy;&amp;icy;&amp;ncy;&amp;gcy; &amp;Kcy;&amp;ocy;&amp;ncy;&amp;tcy;&amp;iecy;&amp;ncy;&amp;tcy;&amp;acy; - &amp;Fcy;&amp;ocy;&amp;rcy;&amp;ucy;&amp;m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8050"/>
            <a:ext cx="4546600" cy="340995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://upload.wikimedia.org/wikipedia/commons/thumb/2/20/Marienburg_2004_Panorama.jpg/1920px-Marienburg_2004_Panorama.jpg"/>
          <p:cNvPicPr>
            <a:picLocks noChangeAspect="1" noChangeArrowheads="1"/>
          </p:cNvPicPr>
          <p:nvPr/>
        </p:nvPicPr>
        <p:blipFill>
          <a:blip r:embed="rId3"/>
          <a:srcRect l="19570" r="18755"/>
          <a:stretch>
            <a:fillRect/>
          </a:stretch>
        </p:blipFill>
        <p:spPr bwMode="auto">
          <a:xfrm>
            <a:off x="0" y="1447800"/>
            <a:ext cx="9144000" cy="30670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5486400"/>
            <a:ext cx="7539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Панорама 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Мальборкського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замку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5903893"/>
            <a:ext cx="31295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В'їзна вежа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Луцького замку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034" name="Picture 2" descr="http://upload.wikimedia.org/wikipedia/commons/2/22/Lutsk_castle_t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3543300" cy="53149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24400" y="6027003"/>
            <a:ext cx="425257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Кам'янець-Подільська </a:t>
            </a:r>
            <a:endParaRPr lang="uk-UA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</a:t>
            </a:r>
            <a:r>
              <a:rPr lang="vi-VN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фортеця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4036" name="Picture 4" descr="http://upload.wikimedia.org/wikipedia/commons/thumb/e/e5/Kamianets-Podilskyi-2007.jpg/1024px-Kamianets-Podilskyi-2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6851" y="1905000"/>
            <a:ext cx="5017149" cy="34099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4134"/>
            <a:ext cx="4495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Лицарство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виникло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франків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у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зв'язку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переходом у VIII ст.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від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народного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пішого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війська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до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кінного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війська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васалів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Піддавшись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впливу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церкви та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поезії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воно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виробило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моральний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та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естетичний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ідеал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воїна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а в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епоху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Хрестових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походів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під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впливом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виниклих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тоді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духовно-лицарських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орденів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uk-U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4340" name="Picture 4" descr="&amp;Ocy;&amp;bcy;&amp;ocy;&amp;icy; &amp;dcy;&amp;lcy;&amp;yacy; &amp;scy;&amp;mcy;&amp;acy;&amp;rcy;&amp;tcy;&amp;fcy;&amp;ocy;&amp;ncy;&amp;acy; 1280&amp;khcy;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33600"/>
            <a:ext cx="4648200" cy="3486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5000" y="152400"/>
            <a:ext cx="666541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Виникнення лицарства</a:t>
            </a:r>
            <a:endParaRPr lang="uk-UA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990600"/>
            <a:ext cx="419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XI—XII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важкоозброєні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лицарі захищали себе тільки кольчугами, а легкоозброєні вершники йшли в бій абсолютно без металевих обладунків. 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XIII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ст., у міру того як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важкоозброєна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кіннота запасається нагрудниками і корсетами, у легкоозброєних вершників з'являються кольчуги.</a:t>
            </a:r>
          </a:p>
        </p:txBody>
      </p:sp>
      <p:pic>
        <p:nvPicPr>
          <p:cNvPr id="13314" name="Picture 2" descr="http://upload.wikimedia.org/wikipedia/commons/thumb/9/90/Maximilienne-p1000557.jpg/320px-Maximilienne-p1000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09600"/>
            <a:ext cx="2971800" cy="53149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19800" y="6096000"/>
            <a:ext cx="2819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Рицаські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обладунки 15 ст.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2/21/MET_Armures.jpg/800px-MET_Arm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"/>
            <a:ext cx="7067550" cy="5295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52600" y="5780782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Озброєння лицаря. Метрополітен-музей, Нью-Йорк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7800" y="5791200"/>
            <a:ext cx="680173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Броня коня та лицаря</a:t>
            </a:r>
            <a:endParaRPr lang="uk-U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http://upload.wikimedia.org/wikipedia/commons/8/85/Cavali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"/>
            <a:ext cx="7620000" cy="52292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ГЕРБИ</a:t>
            </a:r>
            <a:endParaRPr lang="uk-U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981200"/>
            <a:ext cx="449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Герби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беруть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свій</a:t>
            </a:r>
            <a:r>
              <a:rPr lang="ru-RU" sz="2400" b="1" dirty="0" smtClean="0"/>
              <a:t> початок в </a:t>
            </a:r>
            <a:r>
              <a:rPr lang="ru-RU" sz="2400" b="1" dirty="0" err="1" smtClean="0"/>
              <a:t>самій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глибокої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давнини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особливого роду </a:t>
            </a:r>
            <a:r>
              <a:rPr lang="ru-RU" sz="2400" b="1" dirty="0" err="1" smtClean="0"/>
              <a:t>символічні</a:t>
            </a:r>
            <a:r>
              <a:rPr lang="ru-RU" sz="2400" b="1" dirty="0" smtClean="0"/>
              <a:t> знаки, за </a:t>
            </a:r>
            <a:r>
              <a:rPr lang="ru-RU" sz="2400" b="1" dirty="0" err="1" smtClean="0"/>
              <a:t>якими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впізнавали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бою вождя, </a:t>
            </a:r>
            <a:r>
              <a:rPr lang="ru-RU" sz="2400" b="1" dirty="0" err="1" smtClean="0"/>
              <a:t>плем'я</a:t>
            </a:r>
            <a:r>
              <a:rPr lang="ru-RU" sz="2400" b="1" dirty="0" smtClean="0"/>
              <a:t>, народ. </a:t>
            </a:r>
            <a:r>
              <a:rPr lang="ru-RU" sz="2400" b="1" dirty="0" err="1" smtClean="0"/>
              <a:t>Герби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придумані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одного </a:t>
            </a:r>
            <a:r>
              <a:rPr lang="ru-RU" sz="2400" b="1" dirty="0" err="1" smtClean="0"/>
              <a:t>марнославства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вважати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інакше</a:t>
            </a:r>
            <a:r>
              <a:rPr lang="ru-RU" sz="2400" b="1" dirty="0" smtClean="0"/>
              <a:t> як справедливою </a:t>
            </a:r>
            <a:r>
              <a:rPr lang="ru-RU" sz="2400" b="1" dirty="0" err="1" smtClean="0"/>
              <a:t>нагородою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особисті</a:t>
            </a:r>
            <a:r>
              <a:rPr lang="ru-RU" sz="2400" b="1" dirty="0" smtClean="0"/>
              <a:t> заслуги.</a:t>
            </a:r>
            <a:endParaRPr lang="uk-UA" sz="2400" b="1" dirty="0"/>
          </a:p>
        </p:txBody>
      </p:sp>
      <p:pic>
        <p:nvPicPr>
          <p:cNvPr id="59394" name="Picture 2" descr="&amp;gcy;&amp;iecy;&amp;rcy;&amp;bcy; &amp;kcy;&amp;ocy;&amp;rcy;&amp;acy;&amp;bcy; &amp;Fcy;&amp;lcy;&amp;acy;&amp;gcy;&amp;icy; &amp;icy; &amp;gcy;&amp;iecy;&amp;rcy;&amp;b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33600"/>
            <a:ext cx="3590094" cy="445770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11-му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три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щита: </a:t>
            </a:r>
            <a:r>
              <a:rPr lang="ru-RU" dirty="0" err="1" smtClean="0"/>
              <a:t>круглий</a:t>
            </a:r>
            <a:r>
              <a:rPr lang="ru-RU" dirty="0" smtClean="0"/>
              <a:t> щит, </a:t>
            </a:r>
            <a:r>
              <a:rPr lang="ru-RU" dirty="0" err="1" smtClean="0"/>
              <a:t>мигдалеподібний</a:t>
            </a:r>
            <a:r>
              <a:rPr lang="ru-RU" dirty="0" smtClean="0"/>
              <a:t> щит, </a:t>
            </a:r>
            <a:r>
              <a:rPr lang="ru-RU" dirty="0" err="1" smtClean="0"/>
              <a:t>овальний</a:t>
            </a:r>
            <a:r>
              <a:rPr lang="ru-RU" dirty="0" smtClean="0"/>
              <a:t> щит.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42" name="Picture 2" descr="&amp;Ocy;&amp;lcy;&amp;dcy;&amp;bcy;&amp;kcy; &amp;scy;&amp;tcy;&amp;acy;&amp;rcy;&amp;ycy;&amp;jcy; &amp;bcy;&amp;ocy;&amp;jcy;&amp;tscy;&amp;ocy;&amp;vcy;&amp;scy;&amp;kcy;&amp;icy;&amp;jcy; &amp;kcy;&amp;lcy;&amp;ucy;&amp;bcy; - &amp;Ncy;&amp;ocy;&amp;ucy;&amp;tcy;&amp;bcy;&amp;ucy;&amp;kcy;&amp;icy; &amp;icy; &amp;pcy;&amp;lcy;&amp;acy;&amp;ncy;&amp;shcy;&amp;iecy;&amp;tcy;&amp;ncy;&amp;ycy;&amp;iecy; &amp;kcy;&amp;ocy;&amp;mcy;&amp;pcy;&amp;softcy;&amp;yucy;&amp;tcy;&amp;ie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0600"/>
            <a:ext cx="4114800" cy="3087400"/>
          </a:xfrm>
          <a:prstGeom prst="rect">
            <a:avLst/>
          </a:prstGeom>
          <a:noFill/>
        </p:spPr>
      </p:pic>
      <p:pic>
        <p:nvPicPr>
          <p:cNvPr id="61444" name="Picture 4" descr="&amp;Kcy;&amp;ocy;&amp;lcy;&amp;lcy;&amp;iecy;&amp;kcy;&amp;tscy;&amp;icy;&amp;yacy; &amp;Vcy;&amp;rcy;&amp;iecy;&amp;mcy;&amp;yacy; &amp;rcy;&amp;ycy;&amp;tscy;&amp;acy;&amp;rcy;&amp;iecy;&amp;jcy; - &amp;YAcy;&amp;rcy;&amp;mcy;&amp;acy;&amp;rcy;&amp;kcy;&amp;acy; &amp;Mcy;&amp;acy;&amp;scy;&amp;tcy;&amp;iecy;&amp;rcy;&amp;ocy;&amp;vcy; - &amp;rcy;&amp;ucy;&amp;chcy;&amp;ncy;&amp;acy;&amp;yacy; &amp;rcy;&amp;acy;&amp;bcy;&amp;ocy;&amp;tcy;&amp;acy;, handm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0"/>
            <a:ext cx="3048000" cy="3048000"/>
          </a:xfrm>
          <a:prstGeom prst="rect">
            <a:avLst/>
          </a:prstGeom>
          <a:noFill/>
        </p:spPr>
      </p:pic>
      <p:pic>
        <p:nvPicPr>
          <p:cNvPr id="61446" name="Picture 6" descr="Lenagold - &amp;Kcy;&amp;lcy;&amp;icy;&amp;pcy;&amp;acy;&amp;rcy;&amp;tcy; - &amp;Ocy;&amp;rcy;&amp;ucy;&amp;zhcy;&amp;icy;&amp;iecy; &amp;icy; &amp;dcy;&amp;ocy;&amp;scy;&amp;pcy;&amp;iecy;&amp;khcy;&amp;icy;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7240"/>
            <a:ext cx="1905000" cy="2017059"/>
          </a:xfrm>
          <a:prstGeom prst="rect">
            <a:avLst/>
          </a:prstGeom>
          <a:noFill/>
        </p:spPr>
      </p:pic>
      <p:pic>
        <p:nvPicPr>
          <p:cNvPr id="61448" name="Picture 8" descr="&amp;Rcy;&amp;ycy;&amp;tscy;&amp;acy;&amp;rcy;&amp;scy;&amp;kcy;&amp;icy;&amp;iecy; &amp;dcy;&amp;ocy;&amp;scy;&amp;pcy;&amp;iecy;&amp;khcy;&amp;icy;, &amp;shchcy;&amp;icy;&amp;tcy;&amp;ycy;, &amp;scy;&amp;rcy;&amp;iecy;&amp;dcy;&amp;ncy;&amp;iecy;&amp;vcy;&amp;icy;&amp;kcy;&amp;ocy;&amp;vcy;&amp;ycy;&amp;iecy; &amp;rcy;&amp;ycy;&amp;tscy;&amp;acy;&amp;rcy;&amp;icy; &amp;icy; &amp;ocy;&amp;rcy;&amp;ucy;&amp;zhcy;&amp;icy;&amp;iecy; - &amp;kcy;&amp;ucy;&amp;pcy;&amp;icy;&amp;tcy;&amp;softcy; &amp;pcy;&amp;ocy;&amp;dcy;&amp;acy;&amp;rcy;&amp;ocy;&amp;kcy; &amp;ncy;&amp;acy; Podarkoff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866900"/>
            <a:ext cx="2057400" cy="2057401"/>
          </a:xfrm>
          <a:prstGeom prst="rect">
            <a:avLst/>
          </a:prstGeom>
          <a:noFill/>
        </p:spPr>
      </p:pic>
      <p:pic>
        <p:nvPicPr>
          <p:cNvPr id="61450" name="Picture 10" descr="&amp;SHCHcy;&amp;icy;&amp;tcy; &amp;dcy;&amp;iecy;&amp;kcy;&amp;ocy;&amp;rcy;&amp;acy;&amp;tcy;&amp;icy;&amp;vcy;&amp;ncy;&amp;ycy;&amp;jcy; &quot;&amp;Kcy;&amp;acy;&amp;rcy;&amp;lcy; &amp;Vcy;&amp;iecy;&amp;lcy;&amp;icy;&amp;kcy;&amp;icy;&amp;jcy;&quot;, &amp;rcy;&amp;ycy;&amp;tscy;&amp;acy;&amp;rcy;&amp;scy;&amp;kcy;&amp;icy;&amp;jcy;, &amp;Dcy;&amp;iecy;&amp;kcy;&amp;ocy;&amp;rcy;&amp;acy;&amp;tcy;&amp;icy;&amp;vcy;&amp;ncy;&amp;ocy;&amp;iecy; &amp;ocy;&amp;rcy;&amp;ucy;&amp;zhcy;&amp;icy;&amp;iecy;. &amp;Scy;&amp;ucy;&amp;vcy;&amp;iecy;&amp;ncy;&amp;icy;&amp;rcy;&amp;ncy;&amp;ocy;&amp;iecy; &amp;ocy;&amp;rcy;&amp;ucy;&amp;zhcy;&amp;icy;&amp;iecy;, &amp;Pcy;&amp;ocy;&amp;dcy;&amp;acy;&amp;rcy;&amp;kcy;&amp;icy; &amp;dcy;&amp;lcy;&amp;yacy; &amp;mcy;&amp;ucy;&amp;zhcy;&amp;chcy;&amp;icy;&amp;ncy;"/>
          <p:cNvPicPr>
            <a:picLocks noChangeAspect="1" noChangeArrowheads="1"/>
          </p:cNvPicPr>
          <p:nvPr/>
        </p:nvPicPr>
        <p:blipFill>
          <a:blip r:embed="rId6"/>
          <a:srcRect l="16822" r="17757"/>
          <a:stretch>
            <a:fillRect/>
          </a:stretch>
        </p:blipFill>
        <p:spPr bwMode="auto">
          <a:xfrm>
            <a:off x="7149980" y="3810000"/>
            <a:ext cx="1994019" cy="3048000"/>
          </a:xfrm>
          <a:prstGeom prst="rect">
            <a:avLst/>
          </a:prstGeom>
          <a:noFill/>
        </p:spPr>
      </p:pic>
      <p:pic>
        <p:nvPicPr>
          <p:cNvPr id="61452" name="Picture 12" descr="&amp;Pcy;&amp;acy;&amp;ncy;&amp;ncy;&amp;ocy; &quot;&amp;Rcy;&amp;ycy;&amp;tscy;&amp;acy;&amp;rcy;&amp;scy;&amp;kcy;&amp;icy;&amp;jcy; &amp;shchcy;&amp;icy;&amp;tcy; &amp;Kcy;&amp;rcy;&amp;iecy;&amp;scy;&amp;tcy; &amp;kcy;&amp;rcy;&amp;acy;&amp;scy;&amp;ncy;&amp;ycy;&amp;jcy;&quot;: &amp;lcy;&amp;ucy;&amp;chcy;&amp;shcy;&amp;acy;&amp;yacy; &amp;tscy;&amp;iecy;&amp;ncy;&amp;acy; &amp;icy; &amp;mcy;&amp;acy;&amp;gcy;&amp;acy;&amp;zcy;&amp;icy;&amp;ncy;&amp;ycy;, &amp;gcy;&amp;dcy;&amp;iecy; &amp;kcy;&amp;ucy;&amp;pcy;&amp;icy;&amp;tcy;&amp;soft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762124"/>
            <a:ext cx="2133600" cy="2133601"/>
          </a:xfrm>
          <a:prstGeom prst="rect">
            <a:avLst/>
          </a:prstGeom>
          <a:noFill/>
        </p:spPr>
      </p:pic>
      <p:pic>
        <p:nvPicPr>
          <p:cNvPr id="61454" name="Picture 14" descr="&amp;rcy;&amp;ycy;&amp;tscy;&amp;acy;&amp;rcy;&amp;scy;&amp;kcy;&amp;icy;&amp;jcy; &amp;shchcy;&amp;icy;&amp;tcy;, &amp;shchcy;&amp;icy;&amp;tcy;, &amp;gcy;&amp;iecy;&amp;rcy;&amp;bcy; &amp;shchcy;&amp;icy;&amp;tcy;, &amp;scy;&amp;tcy;&amp;acy;&amp;rcy;&amp;icy;&amp;ncy;&amp;ncy;&amp;ycy;&amp;jcy; &amp;shchcy;&amp;icy;&amp;tcy;, &amp;Scy;&amp;kcy;&amp;acy;&amp;chcy;&amp;acy;&amp;tcy;&amp;softcy; &amp;Ocy;&amp;bcy;&amp;ocy;&amp;icy; &amp;icy; &amp;Fcy;&amp;ocy;&amp;tcy;&amp;o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1828800"/>
            <a:ext cx="1619250" cy="20791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://hotinfest.com.ua/wp-content/uploads/2013/09/2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"/>
            <a:ext cx="5715000" cy="44005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4876800"/>
            <a:ext cx="8991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/>
              <a:t>Вже</a:t>
            </a:r>
            <a:r>
              <a:rPr lang="ru-RU" sz="2200" b="1" dirty="0" smtClean="0"/>
              <a:t> за </a:t>
            </a:r>
            <a:r>
              <a:rPr lang="ru-RU" sz="2200" b="1" dirty="0" err="1" smtClean="0"/>
              <a:t>часів</a:t>
            </a:r>
            <a:r>
              <a:rPr lang="ru-RU" sz="2200" b="1" dirty="0" smtClean="0"/>
              <a:t> Тацита </a:t>
            </a:r>
            <a:r>
              <a:rPr lang="ru-RU" sz="2200" b="1" dirty="0" err="1" smtClean="0"/>
              <a:t>вручення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зброї</a:t>
            </a:r>
            <a:r>
              <a:rPr lang="ru-RU" sz="2200" b="1" dirty="0" smtClean="0"/>
              <a:t> молодому </a:t>
            </a:r>
            <a:r>
              <a:rPr lang="ru-RU" sz="2200" b="1" dirty="0" err="1" smtClean="0"/>
              <a:t>германцеві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присутності</a:t>
            </a:r>
            <a:r>
              <a:rPr lang="ru-RU" sz="2200" b="1" dirty="0" smtClean="0"/>
              <a:t> народного </a:t>
            </a:r>
            <a:r>
              <a:rPr lang="ru-RU" sz="2200" b="1" dirty="0" err="1" smtClean="0"/>
              <a:t>зібрання</a:t>
            </a:r>
            <a:r>
              <a:rPr lang="ru-RU" sz="2200" b="1" dirty="0" smtClean="0"/>
              <a:t> означало </a:t>
            </a:r>
            <a:r>
              <a:rPr lang="ru-RU" sz="2200" b="1" dirty="0" err="1" smtClean="0"/>
              <a:t>визнання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повнолітнім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Зброю</a:t>
            </a:r>
            <a:r>
              <a:rPr lang="ru-RU" sz="2200" b="1" dirty="0" smtClean="0"/>
              <a:t> вручав </a:t>
            </a:r>
            <a:r>
              <a:rPr lang="ru-RU" sz="2200" b="1" dirty="0" err="1" smtClean="0"/>
              <a:t>хто-небудь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вождів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племені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батько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родич </a:t>
            </a:r>
            <a:r>
              <a:rPr lang="ru-RU" sz="2200" b="1" dirty="0" err="1" smtClean="0"/>
              <a:t>хлопця</a:t>
            </a:r>
            <a:r>
              <a:rPr lang="ru-RU" sz="2200" b="1" dirty="0" smtClean="0"/>
              <a:t>. Карл Великий в 791 р. </a:t>
            </a:r>
            <a:r>
              <a:rPr lang="ru-RU" sz="2200" b="1" dirty="0" err="1" smtClean="0"/>
              <a:t>урочисто</a:t>
            </a:r>
            <a:r>
              <a:rPr lang="ru-RU" sz="2200" b="1" dirty="0" smtClean="0"/>
              <a:t> опоясав мечем </a:t>
            </a:r>
            <a:r>
              <a:rPr lang="ru-RU" sz="2200" b="1" dirty="0" err="1" smtClean="0"/>
              <a:t>свого</a:t>
            </a:r>
            <a:r>
              <a:rPr lang="ru-RU" sz="2200" b="1" dirty="0" smtClean="0"/>
              <a:t> 13-річного </a:t>
            </a:r>
            <a:r>
              <a:rPr lang="ru-RU" sz="2200" b="1" dirty="0" err="1" smtClean="0"/>
              <a:t>сина</a:t>
            </a:r>
            <a:r>
              <a:rPr lang="ru-RU" sz="2200" b="1" dirty="0" smtClean="0"/>
              <a:t> Людовика, а Людовик, в 838 р. — </a:t>
            </a:r>
            <a:r>
              <a:rPr lang="ru-RU" sz="2200" b="1" dirty="0" err="1" smtClean="0"/>
              <a:t>свого</a:t>
            </a:r>
            <a:r>
              <a:rPr lang="ru-RU" sz="2200" b="1" dirty="0" smtClean="0"/>
              <a:t> 15-річного </a:t>
            </a:r>
            <a:r>
              <a:rPr lang="ru-RU" sz="2200" b="1" dirty="0" err="1" smtClean="0"/>
              <a:t>сина</a:t>
            </a:r>
            <a:r>
              <a:rPr lang="ru-RU" sz="2200" b="1" dirty="0" smtClean="0"/>
              <a:t> Карла.</a:t>
            </a:r>
            <a:endParaRPr lang="uk-UA" sz="2200" b="1" dirty="0"/>
          </a:p>
        </p:txBody>
      </p:sp>
    </p:spTree>
  </p:cSld>
  <p:clrMapOvr>
    <a:masterClrMapping/>
  </p:clrMapOvr>
  <p:transition>
    <p:wheel spokes="2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660</Words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Office Theme</vt:lpstr>
      <vt:lpstr>Изящная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ГЕРБИ</vt:lpstr>
      <vt:lpstr>В 11-му столітті були популярні три види форми щита: круглий щит, мигдалеподібний щит, овальний щит.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SamLab.ws</cp:lastModifiedBy>
  <cp:revision>25</cp:revision>
  <dcterms:created xsi:type="dcterms:W3CDTF">2014-10-30T21:09:08Z</dcterms:created>
  <dcterms:modified xsi:type="dcterms:W3CDTF">2017-01-07T17:10:57Z</dcterms:modified>
</cp:coreProperties>
</file>