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4" r:id="rId3"/>
    <p:sldId id="260" r:id="rId4"/>
    <p:sldId id="256" r:id="rId5"/>
    <p:sldId id="257" r:id="rId6"/>
    <p:sldId id="258" r:id="rId7"/>
    <p:sldId id="263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66"/>
    <a:srgbClr val="080808"/>
    <a:srgbClr val="11111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20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A378-04BF-4085-AA21-D4778C912B39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160-BA82-4337-A7E7-A1961937B6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4013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A378-04BF-4085-AA21-D4778C912B39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160-BA82-4337-A7E7-A1961937B6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7937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A378-04BF-4085-AA21-D4778C912B39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160-BA82-4337-A7E7-A1961937B6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889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A378-04BF-4085-AA21-D4778C912B39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160-BA82-4337-A7E7-A1961937B6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371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A378-04BF-4085-AA21-D4778C912B39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160-BA82-4337-A7E7-A1961937B6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989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A378-04BF-4085-AA21-D4778C912B39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160-BA82-4337-A7E7-A1961937B6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5925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A378-04BF-4085-AA21-D4778C912B39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160-BA82-4337-A7E7-A1961937B6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8917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A378-04BF-4085-AA21-D4778C912B39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160-BA82-4337-A7E7-A1961937B6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5264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A378-04BF-4085-AA21-D4778C912B39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160-BA82-4337-A7E7-A1961937B6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3910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A378-04BF-4085-AA21-D4778C912B39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160-BA82-4337-A7E7-A1961937B6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556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A378-04BF-4085-AA21-D4778C912B39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160-BA82-4337-A7E7-A1961937B6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915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2A378-04BF-4085-AA21-D4778C912B39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94160-BA82-4337-A7E7-A1961937B6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273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bandi.clan.su/_pu/0/23250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13760" y="181882"/>
            <a:ext cx="8458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8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Ділові бесіди</a:t>
            </a:r>
            <a:endParaRPr lang="uk-UA" sz="8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2050" name="Picture 2" descr="https://mortgageadvice.com.au/wp-content/uploads/2015/03/Corporate-meet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966456" cy="46429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0465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686560"/>
            <a:ext cx="4572000" cy="48320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Аргументування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Найбільший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вплив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партнерів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діловій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бесіді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надає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аргументація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лат. -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судження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-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спосіб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переконання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кого-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небудь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допомогою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значущих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логічних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доводів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Вона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вимагає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великих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знань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концентрації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уваги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присутності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духу,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наполегливості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коректності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висловлювань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при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цьому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результат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чому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залежить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співрозмовника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Для того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щоб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аргументація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була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успішною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важливо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увійти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становище партнера, "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відчути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2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-34935"/>
            <a:ext cx="6079228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Аргументування</a:t>
            </a: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http://www.infinite-potential.biz/uploads/7/4/3/2/7432383/8326518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07" y="980728"/>
            <a:ext cx="4134043" cy="2984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http://%D1%8D%D1%82%D0%B8%D0%BA%D0%B5%D1%82.com/wp-content/uploads/2015/09/%D0%B4%D0%B5%D0%BB%D0%BE%D0%B2%D0%BE%D0%B5-%D0%BE%D0%B1%D1%89%D0%B5%D0%BD%D0%B8%D0%B5-%D0%B4%D0%B5%D0%BB%D0%BE%D0%B2%D0%B0%D1%8F-%D0%B1%D0%B5%D1%81%D0%B5%D0%B4%D0%B0-%D0%BF%D1%80%D0%B0%D0%B2%D0%B8%D0%BB%D0%B0-%D1%8D%D1%82%D0%B8%D0%BA%D0%B5%D1%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http://victorbandalet.com/wp-content/uploads/2016/03/custom_solutio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81" y="3937241"/>
            <a:ext cx="4382234" cy="2920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4051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412776"/>
            <a:ext cx="8820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доказова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аргументація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допомогою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якої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можна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щось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довести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партнерові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контраргументації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допомогою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якої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можна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спростувати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переконання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партнера.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288" y="212447"/>
            <a:ext cx="856895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</a:t>
            </a:r>
            <a:r>
              <a:rPr lang="ru-RU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аргументації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як правило, </a:t>
            </a:r>
            <a:r>
              <a:rPr lang="ru-RU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виділяють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дві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основні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конструкції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</p:txBody>
      </p:sp>
      <p:pic>
        <p:nvPicPr>
          <p:cNvPr id="7" name="Picture 2" descr="http://finansoviimir.ru/wp-content/uploads/2014/09/vedenie_peregovoro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7" y="3265962"/>
            <a:ext cx="4317477" cy="32920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files.viaweb.cz/Image/46/kolega-smrdi/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662" y="3284984"/>
            <a:ext cx="4095539" cy="3228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03476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25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96" y="56813"/>
            <a:ext cx="9073008" cy="45243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Метод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протиріччя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заснований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па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виявленні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протиріч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аргументації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партнера. По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суті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цей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метод є оборонною.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Метод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вилучення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висновків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ґрунтується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точній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аргументації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яка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поступово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крок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кроком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за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допомогою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часткових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висновків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приведе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нас до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бажаного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результату.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Метод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порівняння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виключне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значення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особливо коли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порівняння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підібрані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вдало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надає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виступу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виняткову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яскравість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велику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силу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навіювання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Метод "так...але". 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можемо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спокійно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погодитися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співрозмовником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потім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настає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так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зване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"але".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Метод "бумеранга"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дасть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можливість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використовувати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"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зброю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співрозмовника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нього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самого.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Цей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метод не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сили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доказу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але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надає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виключне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дію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якщо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застосовувати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неабиякою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часткою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дотепності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Метод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ігнорування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Дуже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часто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буває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факт,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викладений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співрозмовником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не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може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бути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спростовано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але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зате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цінність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значення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можна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успіхом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проігнорувати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Метод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видимої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підтримки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Вельми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ефективний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, суть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полягає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тому,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після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аргументації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співрозмовника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ми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йому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взагалі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заперечуємо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не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суперечимо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навпаки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приходимо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допомогу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</p:txBody>
      </p:sp>
      <p:pic>
        <p:nvPicPr>
          <p:cNvPr id="8194" name="Picture 2" descr="http://static5.depositphotos.com/1037987/479/i/950/depositphotos_4796953-Stock-Traders-In-A-Meet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10212"/>
            <a:ext cx="3157154" cy="2104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tatic9.depositphotos.com/1594308/1249/i/950/depositphotos_12497882-Man-to-man-tal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150" y="4514378"/>
            <a:ext cx="3450905" cy="2300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85072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010245"/>
            <a:ext cx="4572000" cy="58477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Відбивання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зауважень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співрозмовника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Зауваження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співрозмовника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означають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вас активно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слухає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стежить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вашим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виступом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ретельно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перевіряє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вашу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аргументацію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все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обмірковує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Вважають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без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зауважень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людина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без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власної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думки.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Саме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тому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зауваження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доводи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співрозмовника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слід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розглядати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як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перешкоди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ході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бесіди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Вони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полегшують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бесіду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так як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дають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нам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можливість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зрозуміти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у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чому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ще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потрібно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переконати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співрозмовника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взагалі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думає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сутності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справи</a:t>
            </a:r>
            <a:r>
              <a:rPr lang="ru-RU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2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20" name="Picture 4" descr="http://b2beco.com/images/cons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56" y="780015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file1.answcdn.com/answ-cld/image/upload/w_1200,h_630,g_faces,c_fill,q_100,f_jpg/v1/tk/view/getty/job-descriptions/57d1f0fd/175432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688" y="3934122"/>
            <a:ext cx="4526217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391747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6" y="260648"/>
            <a:ext cx="5625124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Існують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наступні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види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зауважень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невисловлені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зауваження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;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упередження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;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іронічні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зауваження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;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зауваження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 метою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отримання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інформації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;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зауваження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 метою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вияву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себе;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суб'єктивні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зауваження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;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об'єктивні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зауваження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;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зауваження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 метою опору.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42" name="Picture 2" descr="http://istepup.ru/images/Duhovnoe/Praktika/Prisutstvie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76" y="1741887"/>
            <a:ext cx="3847042" cy="3039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199520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769441"/>
            <a:ext cx="9144000" cy="40934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Якщо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вдалося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домовленості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то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необхідно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красиво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вийти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контакту.</a:t>
            </a:r>
          </a:p>
          <a:p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Якщо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домовленість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досягнута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то не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слід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зловживати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розташуванням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часом партнера.</a:t>
            </a:r>
          </a:p>
          <a:p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Залишити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 себе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гарне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враження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необхідно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 будь-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якому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результаті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бесіди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Добре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вихований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володіє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культурою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спілкування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людина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вміє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попрощатися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так,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щоб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ним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захотілося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зустрітися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знову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Дуже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корисно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придбання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досвіду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  <a:p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скласти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офіційний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протокол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рішення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</a:p>
          <a:p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встановити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конкретні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строки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виконання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рішення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спосіб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інформування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один одного про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результати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намічених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дій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</a:p>
          <a:p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подякувати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співрозмовника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привітати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досягнутим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рішенням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</a:p>
          <a:p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вихід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контакту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здійснити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спочатку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невербально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змінити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позу,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відвести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очі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а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потім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мовним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прощанням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088" y="0"/>
            <a:ext cx="79258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Завершення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ділової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бесіди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266" name="Picture 2" descr="http://lajob.ru/images/ne-mogu-naiti-rabotu-chto-del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7" y="4828710"/>
            <a:ext cx="3368824" cy="2021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cnainterviewquestions.com/wp-content/uploads/2015/01/women-in-white-intervi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53136"/>
            <a:ext cx="3295302" cy="21968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473585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490853"/>
            <a:ext cx="4572000" cy="44012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Будь-яку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розмову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після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її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завершення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необхідно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аналізувати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дає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можливість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усвідомити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допущені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прорахунки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накопичити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корисний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досвід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майбутнє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Аналізуючи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бесіду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не корите себе за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можливі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упущення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Зустріч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не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вважається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марною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якщо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вона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залишила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можливість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для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майбутніх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контактів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кожній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розмові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проявляється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ваше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вміння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спілкуватися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і тому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кожна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зустріч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піднімає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вас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ще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 одну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сходинку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оволодіння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культурою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ділового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спілкування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4170" y="19943"/>
            <a:ext cx="866673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Аналіз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результатів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ділової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бесіди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http://thumbs.dreamstime.com/z/workgroup-interacting-22402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52"/>
          <a:stretch/>
        </p:blipFill>
        <p:spPr bwMode="auto">
          <a:xfrm>
            <a:off x="5443701" y="1078276"/>
            <a:ext cx="3534044" cy="5226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8566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0651" y="1988840"/>
            <a:ext cx="6624736" cy="37856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Бесіда-опитування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</a:p>
          <a:p>
            <a:pPr marL="342900" indent="-342900">
              <a:buAutoNum type="arabicPeriod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2.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Бесіда-зондування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3.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Бесіда-екзамен</a:t>
            </a: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4.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Бесіда-інструктаж</a:t>
            </a: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5.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Бесіда-інформування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6.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Бесіда-прийом</a:t>
            </a: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7.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Дисциплінарна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бесіда</a:t>
            </a: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8.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Бесіда-мотивація</a:t>
            </a: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9.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Бесіда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при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прийомі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роботу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10.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Бесіда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при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звільненні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роботи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Види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ділових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бесід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метою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згідно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класифікацією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О.Л.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Потєряхіна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4" name="Picture 2" descr="http://img.tourister.ru/files/6/9/5/1/0/3/3/clones/849_849_fix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4355976" cy="28264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85182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0"/>
            <a:ext cx="6120680" cy="41549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1) за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кількістю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співбесідників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</a:p>
          <a:p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фронтальна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</a:t>
            </a:r>
          </a:p>
          <a:p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індивідуальна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</a:t>
            </a:r>
          </a:p>
          <a:p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групова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2)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офіційні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неофіційні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;</a:t>
            </a:r>
          </a:p>
          <a:p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3) в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робочий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неробочий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час;</a:t>
            </a:r>
          </a:p>
          <a:p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4) при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виборі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кандидата на посаду:</a:t>
            </a:r>
          </a:p>
          <a:p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попередня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(для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з’ясування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чи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відповідає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кандидат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посадовим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умовам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вимогам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),</a:t>
            </a:r>
          </a:p>
          <a:p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основна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(для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виявлення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особистісних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якостей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необхідних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для </a:t>
            </a:r>
            <a:r>
              <a:rPr lang="ru-RU" sz="2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даної</a:t>
            </a: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посади).</a:t>
            </a:r>
            <a:endParaRPr lang="ru-RU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4338" name="Picture 2" descr="http://www.talklocal.com/blog/wp-content/uploads/2015/05/productiv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3967009" cy="2361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revscene.net/wordpress/wp-content/uploads/2015/11/used_car-socializ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09" y="53219"/>
            <a:ext cx="3068794" cy="26557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ww.tsogu.ru/wp-content/uploads/2016/03/business-team-laughing-discuss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54984"/>
            <a:ext cx="3707904" cy="2471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42840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27384"/>
            <a:ext cx="9180513" cy="44012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</a:t>
            </a:r>
            <a:r>
              <a:rPr lang="uk-UA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тже розглянувши все вищезазначене можна зробити висновок, що ділова бесіда – це складний і важливий процес, який включає  в себе багато нюансів та хитрощів, які обов’язково необхідно знати успішному менеджеру чи керівнику. 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любов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людина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відповідає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 правило,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любов´ю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 добро — добром. Тому не треба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хитрувати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коли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намагаєшся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поговорити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людиною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переслідуючи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певну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дидактичну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мету.Не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вимагайте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співрозмовника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більшого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того,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в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змозі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зробити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усвідомити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змінити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т.ін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Через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ті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інші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причини. Не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варто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нав´язувати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співрозмовникові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поради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тим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давати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оцінку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вчинків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Слід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пам´ятати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люди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болісно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сприймають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критику,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навіть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справедливу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Важливо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побудувати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розмову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так,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щоб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людина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критично сама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оцінила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свої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вчинки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зробила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висновки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сама попросила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їй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пораду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допомогти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іншим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чином у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даній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ситуації.Рекомендується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завершувати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виховну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бесіду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приємній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оптимістичній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ноті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щоб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розмова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виявилася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останньою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щоб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остаточно не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втратив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віру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себе.</a:t>
            </a:r>
            <a:endParaRPr lang="ru-RU" sz="2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362" name="Picture 2" descr="http://landcasatraining.com/yahoo_site_admin/assets/images/Maid_Conference_Training_2.239183400_st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38937"/>
            <a:ext cx="3624064" cy="2419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nasvidanii.ru/wp-content/uploads/2013/07/delovie-vstrec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32100"/>
            <a:ext cx="3744416" cy="2445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55111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500" y="4221088"/>
            <a:ext cx="9001000" cy="24622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Ділова бесіда </a:t>
            </a:r>
            <a:r>
              <a:rPr lang="uk-UA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 це є форма обміну інформацією між двома чи декількома особами у "вузькому колі". Від нарад та зборів вона відрізняється не тільки кількістю учасників, але й </a:t>
            </a:r>
            <a:r>
              <a:rPr lang="uk-UA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вільнішим </a:t>
            </a:r>
            <a:r>
              <a:rPr lang="uk-UA" sz="2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характером як щодо проблематики, так і наслідків: офіційні рішення за підсумками бесід приймаються не завжди, але при цьому для них створюється необхідне підґрунтя (учасники одержують інформацію для роздумів, за якими можуть відбутися або не відбутися відповідні дії).</a:t>
            </a:r>
            <a:endParaRPr lang="ru-RU" sz="22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http://mtdata.ru/u24/photoF459/20603166412-0/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01" y="332656"/>
            <a:ext cx="5318397" cy="35455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841012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Види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31149" y="2249252"/>
            <a:ext cx="3641344" cy="1935832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572288" y="2204864"/>
            <a:ext cx="3498999" cy="1980220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Группа 7"/>
          <p:cNvGrpSpPr/>
          <p:nvPr/>
        </p:nvGrpSpPr>
        <p:grpSpPr>
          <a:xfrm>
            <a:off x="4932040" y="4642762"/>
            <a:ext cx="3641344" cy="1980220"/>
            <a:chOff x="4250519" y="1620179"/>
            <a:chExt cx="3641344" cy="1980220"/>
          </a:xfrm>
        </p:grpSpPr>
        <p:sp>
          <p:nvSpPr>
            <p:cNvPr id="9" name="Прямоугольник с двумя скругленными соседними углами 8"/>
            <p:cNvSpPr/>
            <p:nvPr/>
          </p:nvSpPr>
          <p:spPr>
            <a:xfrm rot="10800000">
              <a:off x="4250519" y="1620179"/>
              <a:ext cx="3641344" cy="1980220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рямоугольник 9"/>
            <p:cNvSpPr/>
            <p:nvPr/>
          </p:nvSpPr>
          <p:spPr>
            <a:xfrm rot="21600000">
              <a:off x="4311418" y="1620179"/>
              <a:ext cx="3519546" cy="19193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192024" numCol="1" spcCol="1270" anchor="t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2700" b="1" kern="1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700" b="1" kern="120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Безпосереднє</a:t>
              </a:r>
              <a:endParaRPr lang="ru-RU" sz="2700" b="1" kern="12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26222" y="4581863"/>
            <a:ext cx="3641344" cy="1980220"/>
            <a:chOff x="245039" y="1620179"/>
            <a:chExt cx="3641344" cy="1980220"/>
          </a:xfrm>
        </p:grpSpPr>
        <p:sp>
          <p:nvSpPr>
            <p:cNvPr id="12" name="Прямоугольник с двумя скругленными соседними углами 11"/>
            <p:cNvSpPr/>
            <p:nvPr/>
          </p:nvSpPr>
          <p:spPr>
            <a:xfrm rot="10800000">
              <a:off x="245039" y="1620179"/>
              <a:ext cx="3641344" cy="1980220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305938" y="1620180"/>
              <a:ext cx="3519546" cy="990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192024" numCol="1" spcCol="1270" anchor="t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2700" b="1" kern="1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700" b="1" kern="120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Опосередковане</a:t>
              </a:r>
              <a:endParaRPr lang="ru-RU" sz="2700" b="1" kern="12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6606357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Зони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спілкування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32" y="1678632"/>
            <a:ext cx="3226668" cy="478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82920" y="1694834"/>
            <a:ext cx="4403367" cy="4844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Інтимна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зона (15 — 46 см)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спілкування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слизькими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батьками, родичами.</a:t>
            </a: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Особиста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зона (46 — 120 см)—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відстань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спілкування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друзями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однодумцями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соціального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спілкування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(1,2 — 2,0 м)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відстань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переговорах з приятелями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колегами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роботі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Формальна зона (2,0 — 3,6 м)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ділові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переговори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візити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вищих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чиновників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Загальнодоступна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публічна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зона (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3,6 м)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спілкування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великою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групою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людей.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51772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news.mail.ru/prev670w/pic/f1/8b/main10450696_037a2992495936e9beb842c6c36d6a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79512" y="188640"/>
            <a:ext cx="8784976" cy="38884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слід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дотримуватись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міри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дистанціюванні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(не треба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надмірно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віддалятись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не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надто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наближатись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партнера)-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дистанція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між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партнерами повинна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відповідати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ситуації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</a:p>
          <a:p>
            <a:pPr algn="ctr"/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варто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починати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спілкування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відстані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ніж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4 м.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прийнятними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такій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дистанції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може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бути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посмішка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кивок головою на знак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привітання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</a:p>
          <a:p>
            <a:pPr algn="ctr"/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перші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фрази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краще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говорити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відстані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соціальної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зони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залежно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близькості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відносин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партнером);</a:t>
            </a:r>
          </a:p>
          <a:p>
            <a:pPr algn="ctr"/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головними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важливими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Ідеями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інформацією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партнером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обмінюються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особистій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зоні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</a:p>
          <a:p>
            <a:pPr algn="ctr"/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відстань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треба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долати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поступово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не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перескакувати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через одну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дві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зони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такому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разі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легше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досягти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згоди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виважено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розв'язати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проблему;</a:t>
            </a:r>
          </a:p>
          <a:p>
            <a:pPr algn="ctr"/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порушати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визначену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зону, особливо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інтимну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ділових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стосунках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неприйнятним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8080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3683461" cy="245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im1-tub-ua.yandex.net/i?id=31ec24267b199c0c05526950409f79bf&amp;n=33&amp;h=215&amp;w=3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262683"/>
            <a:ext cx="3689635" cy="2463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88906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elitefon.ru/download.php?file=201302/1680x1050/elitefon.ru-34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Фази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спілкування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57275" y="2174182"/>
            <a:ext cx="1370338" cy="1859265"/>
            <a:chOff x="-3563981" y="-321680"/>
            <a:chExt cx="1370338" cy="1859265"/>
          </a:xfrm>
        </p:grpSpPr>
        <p:sp>
          <p:nvSpPr>
            <p:cNvPr id="7" name="Нашивка 6"/>
            <p:cNvSpPr/>
            <p:nvPr/>
          </p:nvSpPr>
          <p:spPr>
            <a:xfrm rot="5400000">
              <a:off x="-3842871" y="-42790"/>
              <a:ext cx="1859265" cy="130148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/>
            <p:cNvSpPr/>
            <p:nvPr/>
          </p:nvSpPr>
          <p:spPr>
            <a:xfrm>
              <a:off x="-3495128" y="341576"/>
              <a:ext cx="1301485" cy="557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kern="1200" dirty="0" smtClean="0"/>
                <a:t>Початкова</a:t>
              </a:r>
              <a:endParaRPr lang="ru-RU" sz="1400" kern="12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765157" y="2174182"/>
            <a:ext cx="7339474" cy="1208522"/>
            <a:chOff x="1939497" y="-448356"/>
            <a:chExt cx="7339474" cy="1208522"/>
          </a:xfrm>
        </p:grpSpPr>
        <p:sp>
          <p:nvSpPr>
            <p:cNvPr id="10" name="Прямоугольник с двумя скругленными соседними углами 9"/>
            <p:cNvSpPr/>
            <p:nvPr/>
          </p:nvSpPr>
          <p:spPr>
            <a:xfrm rot="5400000">
              <a:off x="5004973" y="-3513832"/>
              <a:ext cx="1208522" cy="733947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981724" y="-330366"/>
              <a:ext cx="7280479" cy="10905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4605" rIns="14605" bIns="14605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uk-UA" sz="2300" kern="12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80808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Вхідна фаза</a:t>
              </a:r>
              <a:endParaRPr lang="ru-RU" sz="2300" kern="1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uk-UA" sz="2300" kern="12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80808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Треба уміти зацікавити партнера</a:t>
              </a:r>
              <a:endParaRPr lang="ru-RU" sz="2300" kern="1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7276" y="3555677"/>
            <a:ext cx="1301486" cy="1859265"/>
            <a:chOff x="1" y="1671306"/>
            <a:chExt cx="1301486" cy="1859265"/>
          </a:xfrm>
        </p:grpSpPr>
        <p:sp>
          <p:nvSpPr>
            <p:cNvPr id="13" name="Нашивка 12"/>
            <p:cNvSpPr/>
            <p:nvPr/>
          </p:nvSpPr>
          <p:spPr>
            <a:xfrm rot="5400000">
              <a:off x="-278889" y="1950196"/>
              <a:ext cx="1859265" cy="130148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Нашивка 4"/>
            <p:cNvSpPr/>
            <p:nvPr/>
          </p:nvSpPr>
          <p:spPr>
            <a:xfrm>
              <a:off x="2" y="2322049"/>
              <a:ext cx="1301485" cy="557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kern="1200" dirty="0" smtClean="0"/>
                <a:t>Основна</a:t>
              </a:r>
              <a:endParaRPr lang="ru-RU" sz="1400" kern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57277" y="4998735"/>
            <a:ext cx="1301486" cy="1859265"/>
            <a:chOff x="1" y="3339108"/>
            <a:chExt cx="1301486" cy="1859265"/>
          </a:xfrm>
        </p:grpSpPr>
        <p:sp>
          <p:nvSpPr>
            <p:cNvPr id="16" name="Нашивка 15"/>
            <p:cNvSpPr/>
            <p:nvPr/>
          </p:nvSpPr>
          <p:spPr>
            <a:xfrm rot="5400000">
              <a:off x="-278889" y="3617998"/>
              <a:ext cx="1859265" cy="130148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Нашивка 4"/>
            <p:cNvSpPr/>
            <p:nvPr/>
          </p:nvSpPr>
          <p:spPr>
            <a:xfrm>
              <a:off x="2" y="3989851"/>
              <a:ext cx="1301485" cy="557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kern="1200" dirty="0" smtClean="0"/>
                <a:t>Завершальна</a:t>
              </a:r>
              <a:endParaRPr lang="ru-RU" sz="1400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824010" y="5089571"/>
            <a:ext cx="7339474" cy="1208522"/>
            <a:chOff x="1301485" y="3339108"/>
            <a:chExt cx="7339474" cy="1208522"/>
          </a:xfrm>
        </p:grpSpPr>
        <p:sp>
          <p:nvSpPr>
            <p:cNvPr id="19" name="Прямоугольник с двумя скругленными соседними углами 18"/>
            <p:cNvSpPr/>
            <p:nvPr/>
          </p:nvSpPr>
          <p:spPr>
            <a:xfrm rot="5400000">
              <a:off x="4366961" y="273632"/>
              <a:ext cx="1208522" cy="733947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рямоугольник 19"/>
            <p:cNvSpPr/>
            <p:nvPr/>
          </p:nvSpPr>
          <p:spPr>
            <a:xfrm>
              <a:off x="1301486" y="3398103"/>
              <a:ext cx="7280479" cy="10905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4605" rIns="14605" bIns="14605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300" kern="12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ru-RU" sz="2300" kern="1200" dirty="0" err="1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формулюються</a:t>
              </a:r>
              <a:r>
                <a:rPr lang="ru-RU" sz="2300" kern="12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ru-RU" sz="2300" kern="1200" dirty="0" err="1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підсумки</a:t>
              </a:r>
              <a:r>
                <a:rPr lang="ru-RU" sz="2300" kern="12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ru-RU" sz="2300" kern="1200" dirty="0" err="1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ділової</a:t>
              </a:r>
              <a:r>
                <a:rPr lang="ru-RU" sz="2300" kern="12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ru-RU" sz="2300" kern="1200" dirty="0" err="1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взаємодії</a:t>
              </a:r>
              <a:endParaRPr lang="ru-RU" sz="2300" kern="1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11111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300" kern="1200" dirty="0" err="1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формуються</a:t>
              </a:r>
              <a:r>
                <a:rPr lang="ru-RU" sz="2300" kern="12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ru-RU" sz="2300" kern="1200" dirty="0" err="1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основи</a:t>
              </a:r>
              <a:r>
                <a:rPr lang="ru-RU" sz="2300" kern="12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для </a:t>
              </a:r>
              <a:r>
                <a:rPr lang="ru-RU" sz="2300" kern="1200" dirty="0" err="1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подальшої</a:t>
              </a:r>
              <a:r>
                <a:rPr lang="ru-RU" sz="2300" kern="12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ru-RU" sz="2300" kern="1200" dirty="0" err="1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11111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взаємодії</a:t>
              </a:r>
              <a:endParaRPr lang="ru-RU" sz="2300" kern="1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11111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777886" y="3602159"/>
            <a:ext cx="7339474" cy="1208522"/>
            <a:chOff x="1301485" y="1671307"/>
            <a:chExt cx="7339474" cy="1208522"/>
          </a:xfrm>
        </p:grpSpPr>
        <p:sp>
          <p:nvSpPr>
            <p:cNvPr id="22" name="Прямоугольник с двумя скругленными соседними углами 21"/>
            <p:cNvSpPr/>
            <p:nvPr/>
          </p:nvSpPr>
          <p:spPr>
            <a:xfrm rot="5400000">
              <a:off x="4366961" y="-1394169"/>
              <a:ext cx="1208522" cy="733947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рямоугольник 22"/>
            <p:cNvSpPr/>
            <p:nvPr/>
          </p:nvSpPr>
          <p:spPr>
            <a:xfrm>
              <a:off x="1301486" y="1730301"/>
              <a:ext cx="7280479" cy="10905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4605" rIns="14605" bIns="14605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300" kern="1200" dirty="0" err="1" smtClean="0">
                  <a:ln>
                    <a:solidFill>
                      <a:sysClr val="windowText" lastClr="000000"/>
                    </a:solidFill>
                  </a:ln>
                </a:rPr>
                <a:t>встановлюється</a:t>
              </a:r>
              <a:r>
                <a:rPr lang="ru-RU" sz="2300" kern="1200" dirty="0" smtClean="0">
                  <a:ln>
                    <a:solidFill>
                      <a:sysClr val="windowText" lastClr="000000"/>
                    </a:solidFill>
                  </a:ln>
                </a:rPr>
                <a:t> </a:t>
              </a:r>
              <a:r>
                <a:rPr lang="ru-RU" sz="2300" kern="1200" dirty="0" err="1" smtClean="0">
                  <a:ln>
                    <a:solidFill>
                      <a:sysClr val="windowText" lastClr="000000"/>
                    </a:solidFill>
                  </a:ln>
                </a:rPr>
                <a:t>проміжна</a:t>
              </a:r>
              <a:r>
                <a:rPr lang="ru-RU" sz="2300" kern="1200" dirty="0" smtClean="0">
                  <a:ln>
                    <a:solidFill>
                      <a:sysClr val="windowText" lastClr="000000"/>
                    </a:solidFill>
                  </a:ln>
                </a:rPr>
                <a:t> та </a:t>
              </a:r>
              <a:r>
                <a:rPr lang="ru-RU" sz="2300" kern="1200" dirty="0" err="1" smtClean="0">
                  <a:ln>
                    <a:solidFill>
                      <a:sysClr val="windowText" lastClr="000000"/>
                    </a:solidFill>
                  </a:ln>
                </a:rPr>
                <a:t>кінцева</a:t>
              </a:r>
              <a:r>
                <a:rPr lang="ru-RU" sz="2300" kern="1200" dirty="0" smtClean="0">
                  <a:ln>
                    <a:solidFill>
                      <a:sysClr val="windowText" lastClr="000000"/>
                    </a:solidFill>
                  </a:ln>
                </a:rPr>
                <a:t> мета </a:t>
              </a:r>
              <a:r>
                <a:rPr lang="ru-RU" sz="2300" kern="1200" dirty="0" err="1" smtClean="0">
                  <a:ln>
                    <a:solidFill>
                      <a:sysClr val="windowText" lastClr="000000"/>
                    </a:solidFill>
                  </a:ln>
                </a:rPr>
                <a:t>спілкування</a:t>
              </a:r>
              <a:endParaRPr lang="ru-RU" sz="2300" kern="1200" dirty="0">
                <a:ln>
                  <a:solidFill>
                    <a:sysClr val="windowText" lastClr="000000"/>
                  </a:solidFill>
                </a:ln>
              </a:endParaRPr>
            </a:p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300" kern="1200" dirty="0" err="1" smtClean="0">
                  <a:ln>
                    <a:solidFill>
                      <a:sysClr val="windowText" lastClr="000000"/>
                    </a:solidFill>
                  </a:ln>
                </a:rPr>
                <a:t>пошук</a:t>
              </a:r>
              <a:r>
                <a:rPr lang="ru-RU" sz="2300" kern="1200" dirty="0" smtClean="0">
                  <a:ln>
                    <a:solidFill>
                      <a:sysClr val="windowText" lastClr="000000"/>
                    </a:solidFill>
                  </a:ln>
                </a:rPr>
                <a:t> </a:t>
              </a:r>
              <a:r>
                <a:rPr lang="ru-RU" sz="2300" kern="1200" dirty="0" err="1" smtClean="0">
                  <a:ln>
                    <a:solidFill>
                      <a:sysClr val="windowText" lastClr="000000"/>
                    </a:solidFill>
                  </a:ln>
                </a:rPr>
                <a:t>узгодження</a:t>
              </a:r>
              <a:r>
                <a:rPr lang="ru-RU" sz="2300" kern="1200" dirty="0" smtClean="0">
                  <a:ln>
                    <a:solidFill>
                      <a:sysClr val="windowText" lastClr="000000"/>
                    </a:solidFill>
                  </a:ln>
                </a:rPr>
                <a:t> </a:t>
              </a:r>
              <a:r>
                <a:rPr lang="ru-RU" sz="2300" kern="1200" dirty="0" err="1" smtClean="0">
                  <a:ln>
                    <a:solidFill>
                      <a:sysClr val="windowText" lastClr="000000"/>
                    </a:solidFill>
                  </a:ln>
                </a:rPr>
                <a:t>рішень</a:t>
              </a:r>
              <a:endParaRPr lang="ru-RU" sz="2300" kern="12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6358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78"/>
            <a:ext cx="9215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" y="980728"/>
            <a:ext cx="9099729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33622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412776"/>
            <a:ext cx="4176464" cy="48320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Початок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бесіди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Максимальну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складність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представляє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для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співрозмовників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початок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бесіди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Партнери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дуже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добре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знають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суть предмету,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меті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яку вони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переслідують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цьому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спілкуванні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чітко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представляють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результати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які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вони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хочуть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отримати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Але практично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завжди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з'являється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"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внутрішній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гальмо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", коли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мова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йде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про початок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бесіди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Як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почати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 З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чого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почати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Які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фрази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найбільше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2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підходять</a:t>
            </a:r>
            <a:r>
              <a:rPr lang="ru-RU" sz="2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ru-RU" sz="2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http://files.efektivniprodej.cz/200000011-9759b9853c/iStock_000005012279Small_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49" y="692696"/>
            <a:ext cx="3967427" cy="5944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71981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663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Існує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безліч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способів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ефективного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початку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ділової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бесіди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так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званих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"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правильних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дебютів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", але ми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зупинимося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лише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деяких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 них: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50" y="1567506"/>
            <a:ext cx="9144000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Метод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зняття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напруги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дозволяє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встановити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тісний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контакт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співрозмовником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Досить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сказати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кілька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теплих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щирих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слів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і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легко досягнете.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Метод "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зачіпки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-"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стимулювання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уяви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дозволяє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стисло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викласти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ситуацію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проблему,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пов'язавши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змістом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бесіди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цих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цілях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можна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успіхом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використовувати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якийсь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невелика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подія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порівняння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особисті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враження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анекдотичний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випадок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незвичайне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питання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Метод прямого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підходу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означає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безпосередній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перехід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справи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без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якого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 то не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було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вступу</a:t>
            </a:r>
            <a:r>
              <a:rPr lang="ru-RU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ru-RU" sz="2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0066"/>
              </a:solidFill>
            </a:endParaRPr>
          </a:p>
        </p:txBody>
      </p:sp>
      <p:pic>
        <p:nvPicPr>
          <p:cNvPr id="6148" name="Picture 4" descr="http://mirymoskvy.ru/wp-content/uploads/2013/12/YX_2012112210361298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269"/>
          <a:stretch/>
        </p:blipFill>
        <p:spPr bwMode="auto">
          <a:xfrm>
            <a:off x="1999984" y="4122051"/>
            <a:ext cx="5175420" cy="2735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4969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1381</Words>
  <Application>Microsoft Office PowerPoint</Application>
  <PresentationFormat>Экран (4:3)</PresentationFormat>
  <Paragraphs>89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SamLab.ws</cp:lastModifiedBy>
  <cp:revision>15</cp:revision>
  <dcterms:created xsi:type="dcterms:W3CDTF">2016-04-07T19:40:06Z</dcterms:created>
  <dcterms:modified xsi:type="dcterms:W3CDTF">2017-01-30T20:21:14Z</dcterms:modified>
</cp:coreProperties>
</file>