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1" r:id="rId3"/>
    <p:sldId id="257" r:id="rId4"/>
    <p:sldId id="258" r:id="rId5"/>
    <p:sldId id="264" r:id="rId6"/>
    <p:sldId id="265" r:id="rId7"/>
    <p:sldId id="260" r:id="rId8"/>
    <p:sldId id="268" r:id="rId9"/>
    <p:sldId id="263" r:id="rId10"/>
    <p:sldId id="267" r:id="rId11"/>
    <p:sldId id="269" r:id="rId12"/>
    <p:sldId id="271" r:id="rId13"/>
    <p:sldId id="272" r:id="rId14"/>
    <p:sldId id="262" r:id="rId15"/>
    <p:sldId id="274" r:id="rId16"/>
    <p:sldId id="266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1F3-0CA7-4877-AE07-F788E20A7B8E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EA41-C725-4FD2-8539-AAEB784D0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1F3-0CA7-4877-AE07-F788E20A7B8E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EA41-C725-4FD2-8539-AAEB784D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1F3-0CA7-4877-AE07-F788E20A7B8E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EA41-C725-4FD2-8539-AAEB784D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1F3-0CA7-4877-AE07-F788E20A7B8E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EA41-C725-4FD2-8539-AAEB784D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1F3-0CA7-4877-AE07-F788E20A7B8E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86EA41-C725-4FD2-8539-AAEB784D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1F3-0CA7-4877-AE07-F788E20A7B8E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EA41-C725-4FD2-8539-AAEB784D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1F3-0CA7-4877-AE07-F788E20A7B8E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EA41-C725-4FD2-8539-AAEB784D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1F3-0CA7-4877-AE07-F788E20A7B8E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EA41-C725-4FD2-8539-AAEB784D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1F3-0CA7-4877-AE07-F788E20A7B8E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EA41-C725-4FD2-8539-AAEB784D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1F3-0CA7-4877-AE07-F788E20A7B8E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EA41-C725-4FD2-8539-AAEB784D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61F3-0CA7-4877-AE07-F788E20A7B8E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6EA41-C725-4FD2-8539-AAEB784D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3A61F3-0CA7-4877-AE07-F788E20A7B8E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86EA41-C725-4FD2-8539-AAEB784D0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Інтерактивні методи навчання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3929066"/>
            <a:ext cx="4500594" cy="214314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uk-UA" dirty="0" smtClean="0"/>
              <a:t>Вчитель початкових класів </a:t>
            </a:r>
          </a:p>
          <a:p>
            <a:pPr algn="l"/>
            <a:r>
              <a:rPr lang="uk-UA" dirty="0" smtClean="0"/>
              <a:t>ЗОШ І-ІІІ ступенів № 8</a:t>
            </a:r>
          </a:p>
          <a:p>
            <a:pPr algn="l"/>
            <a:r>
              <a:rPr lang="uk-UA" dirty="0" smtClean="0"/>
              <a:t> Мирноградської міської ради</a:t>
            </a:r>
          </a:p>
          <a:p>
            <a:pPr algn="l"/>
            <a:r>
              <a:rPr lang="uk-UA" dirty="0" smtClean="0"/>
              <a:t>Донецької області</a:t>
            </a:r>
          </a:p>
          <a:p>
            <a:pPr algn="l"/>
            <a:r>
              <a:rPr lang="uk-UA" dirty="0" err="1" smtClean="0"/>
              <a:t>Сухомлін</a:t>
            </a:r>
            <a:r>
              <a:rPr lang="uk-UA" dirty="0" smtClean="0"/>
              <a:t> Олена Олександрівна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642918"/>
            <a:ext cx="4934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tx2">
                    <a:lumMod val="25000"/>
                  </a:schemeClr>
                </a:solidFill>
              </a:rPr>
              <a:t>ЕТАП. </a:t>
            </a:r>
            <a:r>
              <a:rPr lang="uk-UA" sz="4000" b="1" dirty="0" smtClean="0"/>
              <a:t>РЕФЛЕКСІЯ</a:t>
            </a:r>
            <a:endParaRPr lang="ru-RU" sz="4000" b="1" dirty="0"/>
          </a:p>
        </p:txBody>
      </p:sp>
      <p:pic>
        <p:nvPicPr>
          <p:cNvPr id="3" name="Рисунок 2" descr="учен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214554"/>
            <a:ext cx="2454876" cy="23601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1802" y="1571612"/>
            <a:ext cx="3094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dirty="0" smtClean="0"/>
              <a:t>  СМАЙЛИКИ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71802" y="3000372"/>
            <a:ext cx="4661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dirty="0" smtClean="0"/>
              <a:t>  СХОДИНКА УСПІХУ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2214554"/>
            <a:ext cx="3062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dirty="0" smtClean="0"/>
              <a:t>  СВІТЛОФОР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3857628"/>
            <a:ext cx="5502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dirty="0" smtClean="0"/>
              <a:t>  НЕЗАКІНЧЕНЕ РЕЧЕННЯ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71802" y="5429264"/>
            <a:ext cx="2653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dirty="0" smtClean="0"/>
              <a:t>  СЕНКАНТ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071802" y="4643446"/>
            <a:ext cx="398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dirty="0" smtClean="0"/>
              <a:t>  ДЕРЕВО УСПІХУ</a:t>
            </a:r>
            <a:endParaRPr lang="ru-RU" sz="3200" dirty="0"/>
          </a:p>
        </p:txBody>
      </p:sp>
      <p:pic>
        <p:nvPicPr>
          <p:cNvPr id="10" name="Рисунок 9" descr="3334577-abstract-traffic-l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857232"/>
            <a:ext cx="1225134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4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s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3429024" cy="4286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357166"/>
            <a:ext cx="5568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“СХОДИНКИ УСПІХУ”</a:t>
            </a:r>
            <a:endParaRPr lang="ru-RU" sz="4000" dirty="0"/>
          </a:p>
        </p:txBody>
      </p:sp>
      <p:pic>
        <p:nvPicPr>
          <p:cNvPr id="5" name="Рисунок 4" descr="Сходинки успіху уч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124" y="2285992"/>
            <a:ext cx="5438876" cy="43815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дет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4714884"/>
            <a:ext cx="2000264" cy="19288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581_html_2c9d5bb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58280" cy="6742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6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Ознаки інтерактивної моделі навчання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+</a:t>
            </a:r>
            <a:r>
              <a:rPr lang="uk-UA" i="1" dirty="0" smtClean="0"/>
              <a:t> Розширення пізнавальних можливостей учнів;</a:t>
            </a:r>
          </a:p>
          <a:p>
            <a:pPr>
              <a:buNone/>
            </a:pPr>
            <a:r>
              <a:rPr lang="uk-UA" i="1" dirty="0" smtClean="0"/>
              <a:t>+ високий рівень засвоєння знань;</a:t>
            </a:r>
          </a:p>
          <a:p>
            <a:pPr>
              <a:buNone/>
            </a:pPr>
            <a:r>
              <a:rPr lang="uk-UA" i="1" dirty="0" smtClean="0"/>
              <a:t>+ вміння приймати спільні рішення, спілкуватися;</a:t>
            </a:r>
          </a:p>
          <a:p>
            <a:pPr>
              <a:buNone/>
            </a:pPr>
            <a:r>
              <a:rPr lang="uk-UA" i="1" dirty="0" smtClean="0"/>
              <a:t>+ вчитель-консультант;</a:t>
            </a:r>
          </a:p>
          <a:p>
            <a:pPr>
              <a:buNone/>
            </a:pPr>
            <a:r>
              <a:rPr lang="uk-UA" i="1" dirty="0" smtClean="0"/>
              <a:t>+ вчитель + учні = співпраця.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i="1" dirty="0" smtClean="0"/>
              <a:t>Учень не має власної </a:t>
            </a:r>
            <a:r>
              <a:rPr lang="uk-UA" i="1" dirty="0" smtClean="0"/>
              <a:t>думки  або </a:t>
            </a:r>
            <a:r>
              <a:rPr lang="uk-UA" i="1" dirty="0" smtClean="0"/>
              <a:t>боїться висловлюватися;</a:t>
            </a:r>
          </a:p>
          <a:p>
            <a:pPr>
              <a:buFontTx/>
              <a:buChar char="-"/>
            </a:pPr>
            <a:r>
              <a:rPr lang="uk-UA" i="1" dirty="0" smtClean="0"/>
              <a:t>часто школярі не вміють слухати інших;</a:t>
            </a:r>
          </a:p>
          <a:p>
            <a:pPr>
              <a:buFontTx/>
              <a:buChar char="-"/>
            </a:pPr>
            <a:r>
              <a:rPr lang="uk-UA" i="1" dirty="0" smtClean="0"/>
              <a:t>вчитель не має певного досвіду  організації такого виду  навчального процесу.</a:t>
            </a:r>
          </a:p>
          <a:p>
            <a:pPr>
              <a:buFontTx/>
              <a:buChar char="-"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 rot="16200000">
            <a:off x="3247252" y="25391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429124" y="15716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429124" y="36433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714612" y="49291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429124" y="59293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8728" y="571480"/>
            <a:ext cx="7133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Принципи  інтерактивного навчання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86446" y="1285860"/>
            <a:ext cx="285752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АКТИВНОСТЬ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000496" y="2357430"/>
            <a:ext cx="3214710" cy="1057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ВІДКРИТОГО ЗВОРОТНЬОГО ЗВ’ЯЗКУ 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072198" y="3357562"/>
            <a:ext cx="2857520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ЕКСПЕРЕМЕНТУВАННЯ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071934" y="4429132"/>
            <a:ext cx="2500330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ДОВІРИ В СПІЛКУВАННІ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215074" y="5286388"/>
            <a:ext cx="2643206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РІВНОСТІ ПОЗИЦІЙ</a:t>
            </a:r>
            <a:endParaRPr lang="ru-RU" dirty="0"/>
          </a:p>
        </p:txBody>
      </p:sp>
      <p:pic>
        <p:nvPicPr>
          <p:cNvPr id="16" name="Рисунок 15" descr="принцип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928670"/>
            <a:ext cx="4214842" cy="4071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уктур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7666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>
                    <a:lumMod val="95000"/>
                  </a:schemeClr>
                </a:solidFill>
              </a:rPr>
              <a:t>  </a:t>
            </a:r>
            <a:r>
              <a:rPr lang="uk-UA" sz="2800" b="1" dirty="0" smtClean="0">
                <a:solidFill>
                  <a:schemeClr val="tx2">
                    <a:lumMod val="25000"/>
                  </a:schemeClr>
                </a:solidFill>
              </a:rPr>
              <a:t>ЕТАП.  </a:t>
            </a:r>
            <a:r>
              <a:rPr lang="uk-UA" sz="2800" b="1" dirty="0" smtClean="0">
                <a:solidFill>
                  <a:schemeClr val="tx1">
                    <a:lumMod val="95000"/>
                  </a:schemeClr>
                </a:solidFill>
              </a:rPr>
              <a:t>АКТУАЛІЗАЦІЯ ОПОРНИХ ЗНАНЬ</a:t>
            </a:r>
            <a:endParaRPr lang="ru-RU" sz="2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3000364" y="2357430"/>
            <a:ext cx="3214710" cy="2571768"/>
          </a:xfrm>
          <a:prstGeom prst="star5">
            <a:avLst>
              <a:gd name="adj" fmla="val 2250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>
                    <a:lumMod val="25000"/>
                  </a:schemeClr>
                </a:solidFill>
              </a:rPr>
              <a:t>ВПРАВИ</a:t>
            </a:r>
            <a:endParaRPr lang="ru-RU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4678" y="1214422"/>
            <a:ext cx="2786082" cy="9286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2">
                    <a:lumMod val="25000"/>
                  </a:schemeClr>
                </a:solidFill>
              </a:rPr>
              <a:t>Бліц-опитування</a:t>
            </a: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</a:rPr>
              <a:t>по  </a:t>
            </a:r>
            <a:r>
              <a:rPr lang="ru-RU" sz="2400" b="1" dirty="0" err="1" smtClean="0">
                <a:solidFill>
                  <a:schemeClr val="tx2">
                    <a:lumMod val="25000"/>
                  </a:schemeClr>
                </a:solidFill>
              </a:rPr>
              <a:t>ланцюжку</a:t>
            </a:r>
            <a:endParaRPr lang="ru-RU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72264" y="2857496"/>
            <a:ext cx="207170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>
                    <a:lumMod val="25000"/>
                  </a:schemeClr>
                </a:solidFill>
              </a:rPr>
              <a:t>КРОСВОРД</a:t>
            </a:r>
            <a:endParaRPr lang="ru-RU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28" y="5286388"/>
            <a:ext cx="3429024" cy="10001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«</a:t>
            </a:r>
            <a:r>
              <a:rPr lang="ru-RU" sz="2800" b="1" dirty="0" err="1" smtClean="0">
                <a:solidFill>
                  <a:schemeClr val="tx2">
                    <a:lumMod val="25000"/>
                  </a:schemeClr>
                </a:solidFill>
              </a:rPr>
              <a:t>Знайди</a:t>
            </a:r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tx2">
                    <a:lumMod val="25000"/>
                  </a:schemeClr>
                </a:solidFill>
              </a:rPr>
              <a:t>помилку</a:t>
            </a:r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»</a:t>
            </a:r>
            <a:endParaRPr lang="ru-RU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5214950"/>
            <a:ext cx="3271854" cy="11430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2">
                    <a:lumMod val="25000"/>
                  </a:schemeClr>
                </a:solidFill>
              </a:rPr>
              <a:t>“ПІНГ-ПОНГ”</a:t>
            </a:r>
            <a:endParaRPr lang="ru-RU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2857496"/>
            <a:ext cx="2286016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«</a:t>
            </a:r>
            <a:r>
              <a:rPr lang="ru-RU" sz="2800" b="1" dirty="0" err="1" smtClean="0">
                <a:solidFill>
                  <a:schemeClr val="tx2">
                    <a:lumMod val="25000"/>
                  </a:schemeClr>
                </a:solidFill>
              </a:rPr>
              <a:t>Сніжна</a:t>
            </a:r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  грудка»</a:t>
            </a:r>
            <a:endParaRPr lang="ru-RU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0761" y="428604"/>
            <a:ext cx="3143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uk-UA" sz="2400" b="1" dirty="0" smtClean="0">
                <a:solidFill>
                  <a:schemeClr val="tx2">
                    <a:lumMod val="25000"/>
                  </a:schemeClr>
                </a:solidFill>
              </a:rPr>
              <a:t>Етап. </a:t>
            </a:r>
            <a:r>
              <a:rPr lang="uk-UA" sz="2400" b="1" dirty="0" smtClean="0"/>
              <a:t>Усвідомлення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477</TotalTime>
  <Words>143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Інтерактивні методи навчання</vt:lpstr>
      <vt:lpstr>Слайд 2</vt:lpstr>
      <vt:lpstr>Ознаки інтерактивної моделі навчання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65</cp:revision>
  <dcterms:created xsi:type="dcterms:W3CDTF">2017-01-20T14:25:32Z</dcterms:created>
  <dcterms:modified xsi:type="dcterms:W3CDTF">2017-01-21T15:41:13Z</dcterms:modified>
</cp:coreProperties>
</file>