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257" r:id="rId5"/>
    <p:sldId id="258" r:id="rId6"/>
    <p:sldId id="259" r:id="rId7"/>
    <p:sldId id="261" r:id="rId8"/>
    <p:sldId id="273" r:id="rId9"/>
    <p:sldId id="264" r:id="rId10"/>
    <p:sldId id="262" r:id="rId11"/>
    <p:sldId id="263" r:id="rId12"/>
    <p:sldId id="265" r:id="rId13"/>
    <p:sldId id="266" r:id="rId14"/>
    <p:sldId id="270" r:id="rId15"/>
    <p:sldId id="271" r:id="rId16"/>
    <p:sldId id="272" r:id="rId17"/>
    <p:sldId id="267" r:id="rId18"/>
    <p:sldId id="268" r:id="rId19"/>
    <p:sldId id="274" r:id="rId20"/>
    <p:sldId id="275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08080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31" autoAdjust="0"/>
    <p:restoredTop sz="94660"/>
  </p:normalViewPr>
  <p:slideViewPr>
    <p:cSldViewPr>
      <p:cViewPr varScale="1">
        <p:scale>
          <a:sx n="90" d="100"/>
          <a:sy n="90" d="100"/>
        </p:scale>
        <p:origin x="-9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30F3-D112-49BA-9B2D-006286A8235F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8AED-EFFC-43C7-B92C-478A14628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1685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30F3-D112-49BA-9B2D-006286A8235F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8AED-EFFC-43C7-B92C-478A14628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1267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30F3-D112-49BA-9B2D-006286A8235F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8AED-EFFC-43C7-B92C-478A14628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7445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30F3-D112-49BA-9B2D-006286A8235F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8AED-EFFC-43C7-B92C-478A146283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30F3-D112-49BA-9B2D-006286A8235F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8AED-EFFC-43C7-B92C-478A146283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30F3-D112-49BA-9B2D-006286A8235F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8AED-EFFC-43C7-B92C-478A14628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30F3-D112-49BA-9B2D-006286A8235F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8AED-EFFC-43C7-B92C-478A146283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30F3-D112-49BA-9B2D-006286A8235F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8AED-EFFC-43C7-B92C-478A146283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30F3-D112-49BA-9B2D-006286A8235F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8AED-EFFC-43C7-B92C-478A14628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30F3-D112-49BA-9B2D-006286A8235F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8AED-EFFC-43C7-B92C-478A14628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30F3-D112-49BA-9B2D-006286A8235F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8AED-EFFC-43C7-B92C-478A14628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30F3-D112-49BA-9B2D-006286A8235F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8AED-EFFC-43C7-B92C-478A14628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3044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30F3-D112-49BA-9B2D-006286A8235F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8AED-EFFC-43C7-B92C-478A146283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30F3-D112-49BA-9B2D-006286A8235F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8AED-EFFC-43C7-B92C-478A14628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30F3-D112-49BA-9B2D-006286A8235F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8AED-EFFC-43C7-B92C-478A14628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30F3-D112-49BA-9B2D-006286A8235F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8AED-EFFC-43C7-B92C-478A14628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2437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30F3-D112-49BA-9B2D-006286A8235F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8AED-EFFC-43C7-B92C-478A14628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061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30F3-D112-49BA-9B2D-006286A8235F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8AED-EFFC-43C7-B92C-478A14628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3059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30F3-D112-49BA-9B2D-006286A8235F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8AED-EFFC-43C7-B92C-478A14628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7254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30F3-D112-49BA-9B2D-006286A8235F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8AED-EFFC-43C7-B92C-478A14628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139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30F3-D112-49BA-9B2D-006286A8235F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8AED-EFFC-43C7-B92C-478A14628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4734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30F3-D112-49BA-9B2D-006286A8235F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8AED-EFFC-43C7-B92C-478A14628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082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A30F3-D112-49BA-9B2D-006286A8235F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18AED-EFFC-43C7-B92C-478A14628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0A30F3-D112-49BA-9B2D-006286A8235F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618AED-EFFC-43C7-B92C-478A14628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gpics.ru/pictures/1920x1080/11748-fonyi-abstraktnyie-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-1" y="188913"/>
            <a:ext cx="9144001" cy="396081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4870"/>
              </a:avLst>
            </a:prstTxWarp>
          </a:bodyPr>
          <a:lstStyle/>
          <a:p>
            <a:pPr algn="ctr"/>
            <a:r>
              <a:rPr lang="uk-UA" sz="32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FF0066">
                        <a:tint val="66000"/>
                        <a:satMod val="160000"/>
                      </a:srgbClr>
                    </a:gs>
                    <a:gs pos="50000">
                      <a:srgbClr val="FF0066">
                        <a:tint val="44500"/>
                        <a:satMod val="160000"/>
                      </a:srgbClr>
                    </a:gs>
                    <a:gs pos="100000">
                      <a:srgbClr val="FF0066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Типологія особистості </a:t>
            </a:r>
          </a:p>
          <a:p>
            <a:pPr algn="ctr"/>
            <a:r>
              <a:rPr lang="uk-UA" sz="32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FF0066">
                        <a:tint val="66000"/>
                        <a:satMod val="160000"/>
                      </a:srgbClr>
                    </a:gs>
                    <a:gs pos="50000">
                      <a:srgbClr val="FF0066">
                        <a:tint val="44500"/>
                        <a:satMod val="160000"/>
                      </a:srgbClr>
                    </a:gs>
                    <a:gs pos="100000">
                      <a:srgbClr val="FF0066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злочинців</a:t>
            </a:r>
          </a:p>
        </p:txBody>
      </p:sp>
      <p:pic>
        <p:nvPicPr>
          <p:cNvPr id="8196" name="Picture 4" descr="http://m.kompravda.eu/share/i/12/9377418/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03" y="3422361"/>
            <a:ext cx="4985792" cy="33238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700532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tub.tubgit.com/reimg/resize-img.php?src=http://photos.up-wallpaper.com/images251/xiv3xgcmpsq.jpg&amp;h=900&amp;w=1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1296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основі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цієї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класифікації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виокремлено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такі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типи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злочинців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145379" y="1442031"/>
            <a:ext cx="4896544" cy="2952328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„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Випадковий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 -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вперше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вчинений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який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суперечить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загальній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соціально-позитивній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спрямованості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характеризується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моральною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поведінкою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„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Ситуаційний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 -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вчинюється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впливом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несприятливої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злочинця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зовнішньої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ситуації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загальній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соціально-позитивній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спрямованості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</p:txBody>
      </p:sp>
      <p:sp>
        <p:nvSpPr>
          <p:cNvPr id="9" name="Загнутый угол 8"/>
          <p:cNvSpPr/>
          <p:nvPr/>
        </p:nvSpPr>
        <p:spPr>
          <a:xfrm>
            <a:off x="3347864" y="4299845"/>
            <a:ext cx="5544616" cy="2376264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„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Нестійкий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 -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вчинюється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вперше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але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злочинець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допускав і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раніше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різні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правопорушення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аморальні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прояви. </a:t>
            </a:r>
          </a:p>
          <a:p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„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Злісний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 -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неодноразово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вчиняв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небезпечні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злочини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у тому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числі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був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раніше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засуджений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„Особливо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небезпечний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 -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неодноразово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вчиняв особливо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небезпечні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злочини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</p:txBody>
      </p:sp>
      <p:pic>
        <p:nvPicPr>
          <p:cNvPr id="13314" name="Picture 2" descr="http://thecult.me/pub/events/bomen_crimenals/img/816c74dc35435ae6c23547b984896f3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825" y="1516197"/>
            <a:ext cx="3935992" cy="27551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866732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v3wall.com/wallpaper/1440_900/1006/1440_900_201006050924332241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2" y="0"/>
            <a:ext cx="914526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9874" y="0"/>
            <a:ext cx="9144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Типологія</a:t>
            </a:r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що</a:t>
            </a:r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дозволяє</a:t>
            </a:r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класифікувати</a:t>
            </a:r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серійних</a:t>
            </a:r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убивць</a:t>
            </a:r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не за характеристикою </a:t>
            </a:r>
            <a:r>
              <a:rPr lang="ru-RU" sz="2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місця</a:t>
            </a:r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події</a:t>
            </a:r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а за </a:t>
            </a:r>
            <a:r>
              <a:rPr lang="ru-RU" sz="2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мотивацією</a:t>
            </a:r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(автор - Р. Холмс, </a:t>
            </a:r>
            <a:r>
              <a:rPr lang="ru-RU" sz="2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провідний</a:t>
            </a:r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спеціаліст</a:t>
            </a:r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зі</a:t>
            </a:r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складання</a:t>
            </a:r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психологічного</a:t>
            </a:r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профілю</a:t>
            </a:r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США). </a:t>
            </a:r>
            <a:r>
              <a:rPr lang="ru-RU" sz="2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Згідно</a:t>
            </a:r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 таким </a:t>
            </a:r>
            <a:r>
              <a:rPr lang="ru-RU" sz="2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підходом</a:t>
            </a:r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серійних</a:t>
            </a:r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убивць</a:t>
            </a:r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поділяють</a:t>
            </a:r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 </a:t>
            </a:r>
            <a:r>
              <a:rPr lang="ru-RU" sz="2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шизофреноподібних</a:t>
            </a:r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місіонерських</a:t>
            </a:r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гедоністських</a:t>
            </a:r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та </a:t>
            </a:r>
            <a:r>
              <a:rPr lang="ru-RU" sz="2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контролюючих</a:t>
            </a:r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endParaRPr lang="ru-RU" sz="2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338" name="Picture 2" descr="http://www.krassever.ru/upload/resize_cache/iblock/e7c/800_600_1/9-gjwuhzuwjjevlme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13525"/>
            <a:ext cx="5819800" cy="38774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567531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fonstola.ru/download.php?file=201111/1680x1050/fonstola.ru-563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" y="0"/>
            <a:ext cx="9142579" cy="6854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798" y="612845"/>
            <a:ext cx="5022304" cy="60016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Шизофреноподібний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тип (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</a:rPr>
              <a:t>Visionary Motive Type)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визнається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несамовитим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через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тяжкі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форми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психічних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захворювань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.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Іноді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може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іменуватися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„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психотичним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”.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Взагалі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цій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категорії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злочинців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притаманні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психічні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зриви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або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тимчасова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втрата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почуття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реальності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.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Зовні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вони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можуть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не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проявляти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жодних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розладів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,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однак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у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певний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момент „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щось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”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змушує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їх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вчиняти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вбивства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часто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незнайомих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людей. Жертва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обирається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, в основному, за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покликом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„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внутрішнього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голосу”.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Ці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„голоси”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можуть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супроводжуватися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галюцинаціями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. </a:t>
            </a:r>
            <a:endParaRPr lang="ru-RU" sz="2400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5362" name="Picture 2" descr="http://kak.znate.ru/pars_docs/refs/43/42350/42350-14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02892"/>
            <a:ext cx="3705225" cy="4848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651143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wallpapersources.com/images/free-hd-wallpaper-pattern-vintage-for-card-design-hd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18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196752"/>
            <a:ext cx="51663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Головною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особливістю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злочинців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місіонерського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 типу (</a:t>
            </a:r>
            <a:r>
              <a:rPr lang="en-US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Mission-Oriented Type) 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є не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наявність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психопатичного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симптомокомплексу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, а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їх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внутрішній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світ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націлений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 на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виконання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 „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особливої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місії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”,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покликаної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звільнити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світ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від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 будь-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якої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аморальності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чи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несправедливості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. Як правило,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це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 особи,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які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мають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 на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свідомому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рівні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сильне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бажання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знищити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певну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групу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 людей. Вони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усвідомлюють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здійснення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протизаконних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дій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 та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цілком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орієнтуються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 в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просторі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.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Убивці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цього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 типу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обирають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 жертву з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певної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асоціальної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групи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 (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повії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, наркомани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тощо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). </a:t>
            </a:r>
            <a:endParaRPr lang="ru-RU" sz="22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pic>
        <p:nvPicPr>
          <p:cNvPr id="16386" name="Picture 2" descr="http://bashny.net/uploads/images/00/00/35/2013/05/15/2643685b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839" y="980728"/>
            <a:ext cx="3497594" cy="2258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berix.ru/uploads/gorod/txt/5349-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027" y="3573016"/>
            <a:ext cx="3400632" cy="2834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84308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niceimage.ru/pic/201305/1920x1200/niceimage.ru-530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7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984" y="116632"/>
            <a:ext cx="91732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Злочинці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що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належать до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садистського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гедонітського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типу (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Thrill-Oriented Type)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здійснюють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злочин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задля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емоційного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сексуального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задоволення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акту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насильства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Ключовим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для них є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саме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діяння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якого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отримується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задоволення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котре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супроводжується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емоційним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збудженням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Злочини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часто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супроводжуються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витонченим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садизмом.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2" descr="http://retina.news.mail.ru/prev670x400/pic/75/68/image10606164_a822412a33b4f2578854da3da11915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707" y="2924944"/>
            <a:ext cx="5233764" cy="3489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597125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hd-oboi.at.ua/_ph/2/730897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224395" cy="69889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980728"/>
            <a:ext cx="4176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Похітливий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контролюючий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убивця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Lust/control-oriented Killer)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здійснює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злочини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сексуальному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ґрунті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метою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збудження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відчуття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абсолютної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влади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над жертвою.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Одержання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задоволення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залежить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того, як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мучить жертву.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Цей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тип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цілком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орієнтується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просторі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зберігає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зв'язок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реальністю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7410" name="Picture 2" descr="http://news.pn/photo/326738f3c4baddc371c6c893997bb74d.i600x400x47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117" y="432725"/>
            <a:ext cx="4446235" cy="29641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cont.ws/uploads/pic/2015/12/%D1%83%20%28116%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7" y="3789040"/>
            <a:ext cx="4232338" cy="2738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809549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oollady.ru/puc/WP/WP-9/CL-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" y="1"/>
            <a:ext cx="918290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340768"/>
            <a:ext cx="4572000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Типологія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процес-орієнтованих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en-US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process-focused) 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дія-орієнтованих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en-US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act-focused)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убивць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передбачає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аналіз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злочинів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пов'язаних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насильством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часто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супроводжуються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нанесенням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післясмертних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ран,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некрофілією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розчленуванням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жертви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Вони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вчиняють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убивство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заради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самого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процесу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не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заради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смерті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жертви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Дія-орієнтовані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убивці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навпаки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убивають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швидко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без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проявів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садизму. </a:t>
            </a:r>
            <a:endParaRPr lang="ru-RU" sz="2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42" name="Picture 2" descr="http://img.scoop.it/5VMNfdHEliPHYa6bHpjrdYXXXL4j3HpexhjNOf_P3YmryPKwJ94QGRtDb3Sbc6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783" y="1340768"/>
            <a:ext cx="4196408" cy="4196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12640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hdoboi.org/download.php?file=201308/1366x768/hdoboi.org-40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6780" y="0"/>
            <a:ext cx="90364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Дезорганізований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злочинець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діє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„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збігом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обставин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сприятливих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йому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здається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котрі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 правило,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закінчуються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непередбаченим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убивством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Тобто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відбувається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спонтанно, без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попереднього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планування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Як правило,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злочинець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невисокий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рівень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інтелекту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може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виконувати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некваліфіковану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роботу.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Соціальна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неповноцінність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схиляє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злочинця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обирати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жертву, яка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йому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відома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здійснюється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„на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власній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”. Як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знаряддя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злочину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використовуються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предмети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на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злочину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Спосіб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убивства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спонтанний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Наносить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ушкодження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здебільш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смерті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жертви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Труп у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більшості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випадків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залишає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злочину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там, де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можуть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швидше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знайти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268" name="Picture 4" descr="http://bloggerbabes.com/wp-content/uploads/2013/10/thief-blog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08" y="3170099"/>
            <a:ext cx="6301520" cy="3446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448162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886085758"/>
              </p:ext>
            </p:extLst>
          </p:nvPr>
        </p:nvGraphicFramePr>
        <p:xfrm>
          <a:off x="611560" y="1600200"/>
          <a:ext cx="7992888" cy="4640483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541029"/>
                <a:gridCol w="6451859"/>
              </a:tblGrid>
              <a:tr h="274301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Тип</a:t>
                      </a:r>
                    </a:p>
                  </a:txBody>
                  <a:tcPr marL="68575" marR="68575" marT="34288" marB="34288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Властивість</a:t>
                      </a:r>
                    </a:p>
                  </a:txBody>
                  <a:tcPr marL="68575" marR="68575" marT="34288" marB="34288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9720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effectLst/>
                        </a:rPr>
                        <a:t>Збуджений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</a:p>
                  </a:txBody>
                  <a:tcPr marL="68575" marR="68575" marT="34288" marB="34288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effectLst/>
                        </a:rPr>
                        <a:t>Яскраво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виражена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соціальна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активність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прагнення</a:t>
                      </a:r>
                      <a:r>
                        <a:rPr lang="ru-RU" sz="1400" dirty="0">
                          <a:effectLst/>
                        </a:rPr>
                        <a:t> до </a:t>
                      </a:r>
                      <a:r>
                        <a:rPr lang="ru-RU" sz="1400" dirty="0" err="1">
                          <a:effectLst/>
                        </a:rPr>
                        <a:t>лідерства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r>
                        <a:rPr lang="ru-RU" sz="1400" dirty="0" err="1">
                          <a:effectLst/>
                        </a:rPr>
                        <a:t>Однак</a:t>
                      </a:r>
                      <a:r>
                        <a:rPr lang="ru-RU" sz="1400" dirty="0">
                          <a:effectLst/>
                        </a:rPr>
                        <a:t> не </a:t>
                      </a:r>
                      <a:r>
                        <a:rPr lang="ru-RU" sz="1400" dirty="0" err="1">
                          <a:effectLst/>
                        </a:rPr>
                        <a:t>властива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чітко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вироблена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життєва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позиція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r>
                        <a:rPr lang="ru-RU" sz="1400" dirty="0" err="1">
                          <a:effectLst/>
                        </a:rPr>
                        <a:t>Запальний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злопам'ятний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агресивний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r>
                        <a:rPr lang="ru-RU" sz="1400" dirty="0" err="1">
                          <a:effectLst/>
                        </a:rPr>
                        <a:t>Убивства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відзначаються</a:t>
                      </a:r>
                      <a:r>
                        <a:rPr lang="ru-RU" sz="1400" dirty="0">
                          <a:effectLst/>
                        </a:rPr>
                        <a:t> особливою </a:t>
                      </a:r>
                      <a:r>
                        <a:rPr lang="ru-RU" sz="1400" dirty="0" err="1">
                          <a:effectLst/>
                        </a:rPr>
                        <a:t>жорстокістю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r>
                        <a:rPr lang="ru-RU" sz="1400" dirty="0" err="1">
                          <a:effectLst/>
                        </a:rPr>
                        <a:t>Агресія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афективна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супроводжується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звуженням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свідомості</a:t>
                      </a:r>
                      <a:r>
                        <a:rPr lang="ru-RU" sz="1400" dirty="0">
                          <a:effectLst/>
                        </a:rPr>
                        <a:t> і </a:t>
                      </a:r>
                      <a:r>
                        <a:rPr lang="ru-RU" sz="1400" dirty="0" err="1">
                          <a:effectLst/>
                        </a:rPr>
                        <a:t>різким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руховим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збудженням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</a:p>
                  </a:txBody>
                  <a:tcPr marL="68575" marR="68575" marT="34288" marB="34288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8002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effectLst/>
                        </a:rPr>
                        <a:t>Некерований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</a:p>
                  </a:txBody>
                  <a:tcPr marL="68575" marR="68575" marT="34288" marB="34288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effectLst/>
                        </a:rPr>
                        <a:t>Виражене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прагнення</a:t>
                      </a:r>
                      <a:r>
                        <a:rPr lang="ru-RU" sz="1400" dirty="0">
                          <a:effectLst/>
                        </a:rPr>
                        <a:t> до </a:t>
                      </a:r>
                      <a:r>
                        <a:rPr lang="ru-RU" sz="1400" dirty="0" err="1">
                          <a:effectLst/>
                        </a:rPr>
                        <a:t>домінування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r>
                        <a:rPr lang="ru-RU" sz="1400" dirty="0" err="1">
                          <a:effectLst/>
                        </a:rPr>
                        <a:t>Провідна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властивість</a:t>
                      </a:r>
                      <a:r>
                        <a:rPr lang="ru-RU" sz="1400" dirty="0">
                          <a:effectLst/>
                        </a:rPr>
                        <a:t>   </a:t>
                      </a:r>
                      <a:r>
                        <a:rPr lang="ru-RU" sz="1400" dirty="0" err="1">
                          <a:effectLst/>
                        </a:rPr>
                        <a:t>особистості</a:t>
                      </a:r>
                      <a:r>
                        <a:rPr lang="ru-RU" sz="1400" dirty="0">
                          <a:effectLst/>
                        </a:rPr>
                        <a:t> - </a:t>
                      </a:r>
                      <a:r>
                        <a:rPr lang="ru-RU" sz="1400" dirty="0" err="1">
                          <a:effectLst/>
                        </a:rPr>
                        <a:t>імпульсивність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</a:p>
                  </a:txBody>
                  <a:tcPr marL="68575" marR="68575" marT="34288" marB="34288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8575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effectLst/>
                        </a:rPr>
                        <a:t>Упертий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</a:p>
                  </a:txBody>
                  <a:tcPr marL="68575" marR="68575" marT="34288" marB="34288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effectLst/>
                        </a:rPr>
                        <a:t>Характеризується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підвищеною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стійкістю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афективно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забарвлених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переживань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r>
                        <a:rPr lang="ru-RU" sz="1400" dirty="0" err="1">
                          <a:effectLst/>
                        </a:rPr>
                        <a:t>Цілеспрямований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злопам'ятний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має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стійку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життєву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позицію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r>
                        <a:rPr lang="ru-RU" sz="1400" dirty="0" err="1">
                          <a:effectLst/>
                        </a:rPr>
                        <a:t>Схильний</a:t>
                      </a:r>
                      <a:r>
                        <a:rPr lang="ru-RU" sz="1400" dirty="0">
                          <a:effectLst/>
                        </a:rPr>
                        <a:t> до </a:t>
                      </a:r>
                      <a:r>
                        <a:rPr lang="ru-RU" sz="1400" dirty="0" err="1">
                          <a:effectLst/>
                        </a:rPr>
                        <a:t>прямолінійності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рішучості</a:t>
                      </a:r>
                      <a:r>
                        <a:rPr lang="ru-RU" sz="1400" dirty="0">
                          <a:effectLst/>
                        </a:rPr>
                        <a:t> у </a:t>
                      </a:r>
                      <a:r>
                        <a:rPr lang="ru-RU" sz="1400" dirty="0" err="1">
                          <a:effectLst/>
                        </a:rPr>
                        <a:t>вчинках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</a:p>
                  </a:txBody>
                  <a:tcPr marL="68575" marR="68575" marT="34288" marB="34288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91477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Активний </a:t>
                      </a:r>
                    </a:p>
                  </a:txBody>
                  <a:tcPr marL="68575" marR="68575" marT="34288" marB="34288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effectLst/>
                        </a:rPr>
                        <a:t>Відзначається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підвищеною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активністю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оптимізмом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підвищеним</a:t>
                      </a:r>
                      <a:r>
                        <a:rPr lang="ru-RU" sz="1400" dirty="0">
                          <a:effectLst/>
                        </a:rPr>
                        <a:t> фоном настрою, </a:t>
                      </a:r>
                      <a:r>
                        <a:rPr lang="ru-RU" sz="1400" dirty="0" err="1">
                          <a:effectLst/>
                        </a:rPr>
                        <a:t>розмаїттям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інтересів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постійним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прагненням</a:t>
                      </a:r>
                      <a:r>
                        <a:rPr lang="ru-RU" sz="1400" dirty="0">
                          <a:effectLst/>
                        </a:rPr>
                        <a:t> до </a:t>
                      </a:r>
                      <a:r>
                        <a:rPr lang="ru-RU" sz="1400" dirty="0" err="1">
                          <a:effectLst/>
                        </a:rPr>
                        <a:t>зміни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діяльності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r>
                        <a:rPr lang="ru-RU" sz="1400" dirty="0" err="1">
                          <a:effectLst/>
                        </a:rPr>
                        <a:t>Низький</a:t>
                      </a:r>
                      <a:r>
                        <a:rPr lang="ru-RU" sz="1400" dirty="0">
                          <a:effectLst/>
                        </a:rPr>
                        <a:t> самоконтроль. </a:t>
                      </a:r>
                      <a:r>
                        <a:rPr lang="ru-RU" sz="1400" dirty="0" err="1">
                          <a:effectLst/>
                        </a:rPr>
                        <a:t>Товариський</a:t>
                      </a:r>
                      <a:r>
                        <a:rPr lang="ru-RU" sz="1400" dirty="0">
                          <a:effectLst/>
                        </a:rPr>
                        <a:t>, не </a:t>
                      </a:r>
                      <a:r>
                        <a:rPr lang="ru-RU" sz="1400" dirty="0" err="1">
                          <a:effectLst/>
                        </a:rPr>
                        <a:t>вразливий</a:t>
                      </a:r>
                      <a:r>
                        <a:rPr lang="ru-RU" sz="1400" dirty="0">
                          <a:effectLst/>
                        </a:rPr>
                        <a:t>, часто </a:t>
                      </a:r>
                      <a:r>
                        <a:rPr lang="ru-RU" sz="1400" dirty="0" err="1">
                          <a:effectLst/>
                        </a:rPr>
                        <a:t>переоцінює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власну</a:t>
                      </a:r>
                      <a:r>
                        <a:rPr lang="ru-RU" sz="1400" dirty="0">
                          <a:effectLst/>
                        </a:rPr>
                        <a:t> особу. </a:t>
                      </a:r>
                    </a:p>
                  </a:txBody>
                  <a:tcPr marL="68575" marR="68575" marT="34288" marB="34288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97203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Безвільний </a:t>
                      </a:r>
                    </a:p>
                  </a:txBody>
                  <a:tcPr marL="68575" marR="68575" marT="34288" marB="34288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effectLst/>
                        </a:rPr>
                        <a:t>Бракує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вольових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якостей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r>
                        <a:rPr lang="ru-RU" sz="1400" dirty="0" err="1">
                          <a:effectLst/>
                        </a:rPr>
                        <a:t>Покірливий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r>
                        <a:rPr lang="ru-RU" sz="1400" dirty="0" err="1">
                          <a:effectLst/>
                        </a:rPr>
                        <a:t>Здійснює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вбивства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під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тиском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групи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r>
                        <a:rPr lang="ru-RU" sz="1400" dirty="0" err="1">
                          <a:effectLst/>
                        </a:rPr>
                        <a:t>Боязкість</a:t>
                      </a:r>
                      <a:r>
                        <a:rPr lang="ru-RU" sz="1400" dirty="0">
                          <a:effectLst/>
                        </a:rPr>
                        <a:t> і </a:t>
                      </a:r>
                      <a:r>
                        <a:rPr lang="ru-RU" sz="1400" dirty="0" err="1">
                          <a:effectLst/>
                        </a:rPr>
                        <a:t>недостатня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ініціативність</a:t>
                      </a:r>
                      <a:r>
                        <a:rPr lang="ru-RU" sz="1400" dirty="0">
                          <a:effectLst/>
                        </a:rPr>
                        <a:t> не </a:t>
                      </a:r>
                      <a:r>
                        <a:rPr lang="ru-RU" sz="1400" dirty="0" err="1">
                          <a:effectLst/>
                        </a:rPr>
                        <a:t>дозволяють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добитися</a:t>
                      </a:r>
                      <a:r>
                        <a:rPr lang="ru-RU" sz="1400" dirty="0">
                          <a:effectLst/>
                        </a:rPr>
                        <a:t> авторитету. В </a:t>
                      </a:r>
                      <a:r>
                        <a:rPr lang="ru-RU" sz="1400" dirty="0" err="1">
                          <a:effectLst/>
                        </a:rPr>
                        <a:t>кримінальному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середовищі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використовується</a:t>
                      </a:r>
                      <a:r>
                        <a:rPr lang="ru-RU" sz="1400" dirty="0">
                          <a:effectLst/>
                        </a:rPr>
                        <a:t> для </a:t>
                      </a:r>
                      <a:r>
                        <a:rPr lang="ru-RU" sz="1400" dirty="0" err="1">
                          <a:effectLst/>
                        </a:rPr>
                        <a:t>дрібних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доручень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чи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гомосексуальних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зв'язків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</a:p>
                  </a:txBody>
                  <a:tcPr marL="68575" marR="68575" marT="34288" marB="34288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Типологія</a:t>
            </a:r>
            <a:r>
              <a:rPr lang="ru-RU" sz="2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6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розроблена</a:t>
            </a:r>
            <a:r>
              <a:rPr lang="ru-RU" sz="2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В. </a:t>
            </a:r>
            <a:r>
              <a:rPr lang="ru-RU" sz="26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Голубєвим</a:t>
            </a:r>
            <a:r>
              <a:rPr lang="ru-RU" sz="2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А. </a:t>
            </a:r>
            <a:r>
              <a:rPr lang="ru-RU" sz="26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Шамісовим</a:t>
            </a:r>
            <a:r>
              <a:rPr lang="ru-RU" sz="2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Ю. </a:t>
            </a:r>
            <a:r>
              <a:rPr lang="ru-RU" sz="26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Кудяковим</a:t>
            </a:r>
            <a:r>
              <a:rPr lang="ru-RU" sz="2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відображає</a:t>
            </a:r>
            <a:r>
              <a:rPr lang="ru-RU" sz="2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провідну</a:t>
            </a:r>
            <a:r>
              <a:rPr lang="ru-RU" sz="2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психологічну</a:t>
            </a:r>
            <a:r>
              <a:rPr lang="ru-RU" sz="2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властивість</a:t>
            </a:r>
            <a:r>
              <a:rPr lang="ru-RU" sz="2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кожного з </a:t>
            </a:r>
            <a:r>
              <a:rPr lang="ru-RU" sz="26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наведених</a:t>
            </a:r>
            <a:r>
              <a:rPr lang="ru-RU" sz="2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типів</a:t>
            </a:r>
            <a:r>
              <a:rPr lang="ru-RU" sz="2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ru-RU" sz="26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99118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elitefon.ru/download.php?file=201302/1680x1050/elitefon.ru-3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625599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класифікації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згідно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кримінальним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законодавством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психологічні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портрети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можуть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складатися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урахуванням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типології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корисливий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тип -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особистості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вчинені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метою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збагачення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насильницький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тип -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вбивства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тілесні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ушкодження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хуліганських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спонукань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з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мотивів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ревнощів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помсти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корисливо-насильницький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тип -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особистості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поєднують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мотиви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корисливого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насильницького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типів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випадкові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результат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неадекватної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реакції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особи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випадкову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конфліктну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ситуацію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Отже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виходячи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типології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класифікація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диференціюється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таким чином: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злочинці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випадкові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епізодичні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злочинці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проявляють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серйозну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нестійкість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поведінці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вчинили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професійні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злочинці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18" name="Picture 2" descr="http://www.ipnews.in.ua/wp-content/uploads/2012/09/2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8959"/>
            <a:ext cx="3863752" cy="3091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faktoteka.com/wp-content/uploads/2013/03/16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3645024"/>
            <a:ext cx="3635896" cy="2967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966280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arttower.ru/forum/uploads_gallery/1202820419/gallery_95_435_285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8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922"/>
            <a:ext cx="8964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Аналізуючи</a:t>
            </a:r>
            <a:r>
              <a:rPr lang="ru-RU" sz="28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i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психологічну</a:t>
            </a:r>
            <a:r>
              <a:rPr lang="ru-RU" sz="28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sz="2800" b="1" i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криміналістичну</a:t>
            </a:r>
            <a:r>
              <a:rPr lang="ru-RU" sz="28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i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літературу</a:t>
            </a:r>
            <a:r>
              <a:rPr lang="ru-RU" sz="28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i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виявляється</a:t>
            </a:r>
            <a:r>
              <a:rPr lang="ru-RU" sz="28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800" b="1" i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sz="28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i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вивченню</a:t>
            </a:r>
            <a:r>
              <a:rPr lang="ru-RU" sz="28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i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особистості</a:t>
            </a:r>
            <a:r>
              <a:rPr lang="ru-RU" sz="28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i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злочинця</a:t>
            </a:r>
            <a:r>
              <a:rPr lang="ru-RU" sz="28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i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приділяється</a:t>
            </a:r>
            <a:r>
              <a:rPr lang="ru-RU" sz="28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i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досить</a:t>
            </a:r>
            <a:r>
              <a:rPr lang="ru-RU" sz="28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велика </a:t>
            </a:r>
            <a:r>
              <a:rPr lang="ru-RU" sz="2800" b="1" i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увага</a:t>
            </a:r>
            <a:r>
              <a:rPr lang="ru-RU" sz="28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</a:t>
            </a:r>
            <a:r>
              <a:rPr lang="ru-RU" sz="2800" b="1" i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праці</a:t>
            </a:r>
            <a:r>
              <a:rPr lang="en-US" sz="28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</a:t>
            </a:r>
            <a:r>
              <a:rPr lang="ru-RU" sz="28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В. </a:t>
            </a:r>
            <a:r>
              <a:rPr lang="ru-RU" sz="2800" b="1" i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Васильєва</a:t>
            </a:r>
            <a:r>
              <a:rPr lang="ru-RU" sz="28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А. </a:t>
            </a:r>
            <a:r>
              <a:rPr lang="ru-RU" sz="2800" b="1" i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Дулова</a:t>
            </a:r>
            <a:r>
              <a:rPr lang="ru-RU" sz="28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В. </a:t>
            </a:r>
            <a:r>
              <a:rPr lang="ru-RU" sz="2800" b="1" i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Глазиріна</a:t>
            </a:r>
            <a:r>
              <a:rPr lang="ru-RU" sz="28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М. </a:t>
            </a:r>
            <a:r>
              <a:rPr lang="ru-RU" sz="2800" b="1" i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Єнікеєва</a:t>
            </a:r>
            <a:r>
              <a:rPr lang="ru-RU" sz="28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en-US" sz="2800" b="1" i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</a:t>
            </a:r>
            <a:r>
              <a:rPr lang="ru-RU" sz="2800" b="1" i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</a:t>
            </a:r>
            <a:r>
              <a:rPr lang="ru-RU" sz="28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2800" b="1" i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Ігошева</a:t>
            </a:r>
            <a:r>
              <a:rPr lang="ru-RU" sz="28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М. </a:t>
            </a:r>
            <a:r>
              <a:rPr lang="ru-RU" sz="2800" b="1" i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Костицького</a:t>
            </a:r>
            <a:r>
              <a:rPr lang="ru-RU" sz="28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О. </a:t>
            </a:r>
            <a:r>
              <a:rPr lang="ru-RU" sz="2800" b="1" i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Ратінова</a:t>
            </a:r>
            <a:r>
              <a:rPr lang="ru-RU" sz="28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</a:t>
            </a:r>
            <a:r>
              <a:rPr lang="en-US" sz="28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      </a:t>
            </a:r>
            <a:r>
              <a:rPr lang="ru-RU" sz="28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Ю. </a:t>
            </a:r>
            <a:r>
              <a:rPr lang="ru-RU" sz="2800" b="1" i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Чуфаровського</a:t>
            </a:r>
            <a:r>
              <a:rPr lang="ru-RU" sz="28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 </a:t>
            </a:r>
            <a:r>
              <a:rPr lang="ru-RU" sz="2800" b="1" i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</a:t>
            </a:r>
            <a:r>
              <a:rPr lang="ru-RU" sz="28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.).</a:t>
            </a:r>
            <a:endParaRPr lang="ru-RU" sz="2800" b="1" i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http://static2.ozone.ru/multimedia/books_covers/c300/10012052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99" y="2678578"/>
            <a:ext cx="2699793" cy="40702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htivo.ru/getpic3d/16775388/350/12478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368" y="3119061"/>
            <a:ext cx="3628839" cy="3628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libex.ru/dimg/395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2408"/>
            <a:ext cx="2702630" cy="40758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214776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ww.9oboev.ru/pic/201307/1280x720/9oboev.ru-21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39" y="0"/>
            <a:ext cx="916833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88640"/>
            <a:ext cx="8532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Під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час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роботи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необхідно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дотримуватися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того принципу,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психологічний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портрет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злочинця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не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обов'язково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має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вказувати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конкретну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особу. Метою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його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складання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є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створення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загального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уявлення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про тип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особистості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злочинця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вироблення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стратегії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пропонування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варіантів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того, як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знайти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особу,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вчинила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злочин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Якщо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слідчі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органи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мають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дані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про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осіб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які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підходять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під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опис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то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психологічний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портрет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може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допомогти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розробити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тактику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ведення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допиту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проведення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обшуку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затримання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тощо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endParaRPr lang="ru-RU" sz="24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8434" name="Picture 2" descr="http://t10p.ru/media/k2/items/cache/1a9baee2108527eeffc063ebca11f242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692070"/>
            <a:ext cx="4896544" cy="2937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news.pn/photo/aa00e910c3d72e970a6fe48885095e39.i600x449x48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111" y="3756877"/>
            <a:ext cx="3752755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558119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allpaperscraft.ru/image/liniya_volnistyy_zheltyy_dym_10556_3840x2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типології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особистостей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злочинців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виділяють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4517" y="2158525"/>
            <a:ext cx="2880320" cy="165618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а)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загальний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тип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злочинця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</a:p>
        </p:txBody>
      </p:sp>
      <p:sp>
        <p:nvSpPr>
          <p:cNvPr id="9" name="Облако 8"/>
          <p:cNvSpPr/>
          <p:nvPr/>
        </p:nvSpPr>
        <p:spPr>
          <a:xfrm>
            <a:off x="2699792" y="1243616"/>
            <a:ext cx="3744416" cy="1829817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б)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особистість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злочинця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певної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категорії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</a:p>
        </p:txBody>
      </p:sp>
      <p:sp>
        <p:nvSpPr>
          <p:cNvPr id="10" name="Облако 9"/>
          <p:cNvSpPr/>
          <p:nvPr/>
        </p:nvSpPr>
        <p:spPr>
          <a:xfrm>
            <a:off x="6049500" y="2031811"/>
            <a:ext cx="3096344" cy="17705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в)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особистість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злочинця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певного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виду.</a:t>
            </a:r>
          </a:p>
        </p:txBody>
      </p:sp>
      <p:pic>
        <p:nvPicPr>
          <p:cNvPr id="5126" name="Picture 6" descr="http://internetua.com/upload/content/04/f1/b_44430_abfd26f51dd33a5c3b567696cc8f8b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57484"/>
            <a:ext cx="4541594" cy="3406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212625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tatic.wixstatic.com/media/782d3f_21b689ac0d7482268ad0ffbbe91f6592.jpg_srz_995_750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476672"/>
            <a:ext cx="4572000" cy="61863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градації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відносяться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собою як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загальне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особливе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одиничне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Вивчаючи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злочинця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юридичні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працівники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досліджують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індивідуальність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одиничні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неповторні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риси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особливі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риси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притаманні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наприклад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шахраям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учасникам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розбійних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нападів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і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загальні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риси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наявні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усіх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представників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злочинного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</a:t>
            </a:r>
          </a:p>
          <a:p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Типологія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особистості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злочинців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проводиться на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кількох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підставах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залежно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ціннісно-орієнтаційної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деформації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особистості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за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змістом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ціннісно-орієнтаційної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спрямованості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на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психорегулятивній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підставі</a:t>
            </a:r>
            <a:r>
              <a:rPr lang="ru-RU" sz="2200" baseline="30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 descr="http://cs5158.vk.me/v5158997/195e/8ATIcBXw3L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010" y="1104899"/>
            <a:ext cx="4053408" cy="4648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08175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kartinka.com/image/cache/data/141/1397056637/13970566372-max-9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8141"/>
            <a:ext cx="7590604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u="sng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r>
              <a:rPr lang="ru-RU" sz="40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ипології</a:t>
            </a:r>
            <a:r>
              <a:rPr lang="ru-RU" sz="4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особистості</a:t>
            </a:r>
            <a:r>
              <a:rPr lang="ru-RU" sz="4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злочинців</a:t>
            </a:r>
            <a:r>
              <a:rPr lang="ru-RU" sz="40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</p:txBody>
      </p:sp>
      <p:sp>
        <p:nvSpPr>
          <p:cNvPr id="9" name="Загнутый угол 8"/>
          <p:cNvSpPr/>
          <p:nvPr/>
        </p:nvSpPr>
        <p:spPr>
          <a:xfrm>
            <a:off x="0" y="908721"/>
            <a:ext cx="6228184" cy="2736303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ln>
                <a:solidFill>
                  <a:sysClr val="windowText" lastClr="000000"/>
                </a:solidFill>
              </a:ln>
            </a:endParaRPr>
          </a:p>
          <a:p>
            <a:pPr algn="ctr"/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Асоціальний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тип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злочинця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(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менш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злісний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)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відзначається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несфор-муванням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у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людини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позитивних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ціннісних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орієнтацій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,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позитивних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соціальних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установок,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які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не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лише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впливали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б на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його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поведінку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, а й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утримували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від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можливої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протиправної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поведінки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у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складних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, часом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конфліктних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ситуаціях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</a:p>
        </p:txBody>
      </p:sp>
      <p:sp>
        <p:nvSpPr>
          <p:cNvPr id="10" name="Загнутый угол 9"/>
          <p:cNvSpPr/>
          <p:nvPr/>
        </p:nvSpPr>
        <p:spPr>
          <a:xfrm>
            <a:off x="3635896" y="3789040"/>
            <a:ext cx="5425689" cy="2880320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ln>
                <a:solidFill>
                  <a:sysClr val="windowText" lastClr="000000"/>
                </a:solidFill>
              </a:ln>
            </a:endParaRPr>
          </a:p>
          <a:p>
            <a:pPr algn="ctr"/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Антисоціальний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тип (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злісний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)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притаманний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професійному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злочинцю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,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який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виявляє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постійну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готовність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до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злочинів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, до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злочинної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поведінки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. Як правило,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ці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люди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неодноразово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скоювали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злочини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і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мають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стійкі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підсвідомі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кримінальні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спонукання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329453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elitefon.ru/download.php?file=201302/1680x1050/elitefon.ru-3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7524" y="116632"/>
            <a:ext cx="8568952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Корислива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категорія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злочинців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які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посягають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матеріальні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блага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суспільства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й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окремих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громадян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поділяється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види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524" y="1517990"/>
            <a:ext cx="85689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а)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корисливо-господарські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злочинці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незаконне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підприємництво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b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ухиляння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сплати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податків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фальсифікації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товарів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т. д.);</a:t>
            </a:r>
          </a:p>
          <a:p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524" y="2328641"/>
            <a:ext cx="83559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б)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корисливо-службові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злочинці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хабарництво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розкрадання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шляхом</a:t>
            </a:r>
            <a:b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зловживання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службовим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становищем, обман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споживачів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т. п.);</a:t>
            </a:r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7524" y="3114148"/>
            <a:ext cx="853595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в)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крадії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розкрадачі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корисливі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посягання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чужу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власність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);</a:t>
            </a:r>
          </a:p>
          <a:p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г)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шахраї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підробка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документів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грошових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знаків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.);</a:t>
            </a:r>
            <a:b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ґ)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ненасильницькі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вимагачі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http://xpresstime.ru/images/articles/584/ti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33056"/>
            <a:ext cx="4239626" cy="27960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43943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wallpaperswa.com/download/view?resolution=1920x1080&amp;file=MTkyMHgxMDgwLzIwMTIwMzI3L2Zsb3dlcnMgbWFjcm8gMTkyMHgxMDgwIHdhbGxwYXBlcl93d3cud2FsbHBhcGVyaGkuY29tXzM1LmpwZw==&amp;name=Zmxvd2Vyc19tYWNyb18xOTIweDEwODBfd2FsbHBhcGV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35846"/>
            <a:ext cx="8352928" cy="169277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Корисливо-насильницька</a:t>
            </a:r>
            <a:r>
              <a:rPr lang="ru-RU" sz="2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категорія</a:t>
            </a:r>
            <a:r>
              <a:rPr lang="ru-RU" sz="2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злочинців</a:t>
            </a:r>
            <a:r>
              <a:rPr lang="ru-RU" sz="2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характеризується</a:t>
            </a:r>
            <a:r>
              <a:rPr lang="ru-RU" sz="2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поєднанням</a:t>
            </a:r>
            <a:r>
              <a:rPr lang="ru-RU" sz="2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корисливих</a:t>
            </a:r>
            <a:r>
              <a:rPr lang="ru-RU" sz="2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посягань</a:t>
            </a:r>
            <a:r>
              <a:rPr lang="ru-RU" sz="2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із</a:t>
            </a:r>
            <a:r>
              <a:rPr lang="ru-RU" sz="2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насиллям</a:t>
            </a:r>
            <a:r>
              <a:rPr lang="ru-RU" sz="2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над </a:t>
            </a:r>
            <a:r>
              <a:rPr lang="ru-RU" sz="2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особистістю</a:t>
            </a:r>
            <a:r>
              <a:rPr lang="ru-RU" sz="2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2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Виділяють</a:t>
            </a:r>
            <a:r>
              <a:rPr lang="ru-RU" sz="2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чотири</a:t>
            </a:r>
            <a:r>
              <a:rPr lang="ru-RU" sz="2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види</a:t>
            </a:r>
            <a:r>
              <a:rPr lang="ru-RU" sz="2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корисливо-насильницької</a:t>
            </a:r>
            <a:r>
              <a:rPr lang="ru-RU" sz="2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категорії</a:t>
            </a:r>
            <a:r>
              <a:rPr lang="ru-RU" sz="2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злочинців</a:t>
            </a:r>
            <a:r>
              <a:rPr lang="ru-RU" sz="2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ru-RU" sz="2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892" y="2276872"/>
            <a:ext cx="361699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а)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грабіжники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б)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учасники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розбійних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нападів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в)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насильницькі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вимагачі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рекетири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);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г)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убивці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корисливою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метою.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0" name="Picture 2" descr="http://www.voglioviverecosi.com/public/vvc/UserFiles/Image/SALADINI%2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28617"/>
            <a:ext cx="3024336" cy="47281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5489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bandi.clan.su/_pu/0/23250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85884" y="473830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Нині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не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існує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єдиної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системи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класифікації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злочинців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тому при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складанні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психологічних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портретів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можна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використовувати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різні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типологічні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схеми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вивчення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особистості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злочинця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http://vneshnii-oblik.ru/assets/images/9/9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56" y="2753747"/>
            <a:ext cx="8267700" cy="3638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00646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bus.znate.ru/pars_docs/refs/18/17193/17193-17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260648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</a:t>
            </a:r>
            <a:r>
              <a:rPr lang="ru-RU" sz="2800" b="1" i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ознаками</a:t>
            </a:r>
            <a:r>
              <a:rPr lang="ru-RU" sz="28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i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антисуспільної</a:t>
            </a:r>
            <a:r>
              <a:rPr lang="ru-RU" sz="28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i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спрямованості</a:t>
            </a:r>
            <a:r>
              <a:rPr lang="ru-RU" sz="28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i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поведінки</a:t>
            </a:r>
            <a:r>
              <a:rPr lang="ru-RU" sz="28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основу </a:t>
            </a:r>
            <a:r>
              <a:rPr lang="ru-RU" sz="2800" b="1" i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типології</a:t>
            </a:r>
            <a:r>
              <a:rPr lang="ru-RU" sz="28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i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особистості</a:t>
            </a:r>
            <a:r>
              <a:rPr lang="ru-RU" sz="28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i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покладено</a:t>
            </a:r>
            <a:r>
              <a:rPr lang="ru-RU" sz="28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i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її</a:t>
            </a:r>
            <a:r>
              <a:rPr lang="ru-RU" sz="28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i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ставлення</a:t>
            </a:r>
            <a:r>
              <a:rPr lang="ru-RU" sz="28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 </a:t>
            </a:r>
            <a:r>
              <a:rPr lang="ru-RU" sz="2800" b="1" i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суспільних</a:t>
            </a:r>
            <a:r>
              <a:rPr lang="ru-RU" sz="28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i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цінностей</a:t>
            </a:r>
            <a:r>
              <a:rPr lang="ru-RU" sz="28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endParaRPr lang="ru-RU" sz="2800" b="1" i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3852" y="2044005"/>
            <a:ext cx="7344816" cy="44935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Негативне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ставлення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найважливіших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благ: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здоров'я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честі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спокою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тощо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Корисливі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тенденції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пов'язані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ігноруванням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принципу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розподілу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матеріальних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благ за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працею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права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державної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власності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особистої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власності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громадян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характерно для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вчинення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крадіжок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хабарництва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інших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корисливих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злочинів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Індивідуалістичне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ставлення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соціальних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вимог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службових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сімейних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інших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обов'язків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Злочини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проти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порядку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управління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правосуддя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військових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злочинів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тощо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Легковажне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безвідповідальне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ставлення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соціальних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цінностей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своїх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обов'язків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стосовно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них,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проявляється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різних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злочинах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необережності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sz="2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16230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1389</Words>
  <Application>Microsoft Office PowerPoint</Application>
  <PresentationFormat>Экран (4:3)</PresentationFormat>
  <Paragraphs>61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SamLab.ws</cp:lastModifiedBy>
  <cp:revision>15</cp:revision>
  <dcterms:created xsi:type="dcterms:W3CDTF">2016-02-10T11:12:31Z</dcterms:created>
  <dcterms:modified xsi:type="dcterms:W3CDTF">2017-01-30T20:05:55Z</dcterms:modified>
</cp:coreProperties>
</file>