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80" r:id="rId4"/>
    <p:sldId id="274" r:id="rId5"/>
    <p:sldId id="259" r:id="rId6"/>
    <p:sldId id="279" r:id="rId7"/>
    <p:sldId id="282" r:id="rId8"/>
    <p:sldId id="283" r:id="rId9"/>
    <p:sldId id="263" r:id="rId10"/>
    <p:sldId id="264" r:id="rId11"/>
    <p:sldId id="275" r:id="rId12"/>
    <p:sldId id="266" r:id="rId13"/>
    <p:sldId id="267" r:id="rId14"/>
    <p:sldId id="268" r:id="rId15"/>
    <p:sldId id="269" r:id="rId16"/>
    <p:sldId id="284" r:id="rId17"/>
    <p:sldId id="271" r:id="rId18"/>
    <p:sldId id="281" r:id="rId19"/>
    <p:sldId id="273" r:id="rId20"/>
    <p:sldId id="276" r:id="rId2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784F7B-81E3-4E87-8010-5564F657B24F}" type="datetimeFigureOut">
              <a:rPr lang="ru-RU" smtClean="0"/>
              <a:t>12.09.2013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5901D0-26C2-4026-8998-85546E29E7C6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ru/url?sa=i&amp;rct=j&amp;q=&amp;esrc=s&amp;frm=1&amp;source=images&amp;cd=&amp;cad=rja&amp;docid=xx3_Hm7Ve_4sKM&amp;tbnid=olacGWktNoVg5M:&amp;ved=0CAUQjRw&amp;url=http://xn--d1abkscgpix1e.xn--p1ai/%D0%A1%D1%82%D0%B5%D0%BD%D0%B4%20%D0%9A%D0%B0%D0%BF%D0%B8%D1%82%D0%BE%D1%88%D0%BA%D0%B0%20%D1%85%D1%83%D0%B4%D0%BE%D0%B6%D0%BD%D0%B8%D0%BA%20%D0%B4%D0%BB%D1%8F%20%D0%B4%D0%B5%D1%82%D1%81%D0%BA%D0%BE%D0%B3%D0%BE%20%D1%81%D0%B0%D0%B4%D0%B0%20%D1%81%20%D0%B2%D0%B5%D1%80%D1%82%D1%83%D1%88%D0%BA%D0%BE%D0%B9%20%D0%905&amp;ei=hV8nUrapH9DDtAbXo4HQDw&amp;bvm=bv.51495398,d.Yms&amp;psig=AFQjCNEn906qsb82_d4WPzc4hmatWRfWaQ&amp;ust=1378398172073992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t&amp;rct=j&amp;q=%D0%92%D0%9E%D0%94%D0%90&amp;source=web&amp;cd=1&amp;cad=rja&amp;ved=0CCgQFjAA&amp;url=http%3A%2F%2Fru.wikipedia.org%2Fwiki%2F%25D0%2592%25D0%25BE%25D0%25B4%25D0%25B0&amp;ei=iy8yUobcJoKctAbJ3oCQCQ&amp;usg=AFQjCNFUWq7FzmLR2Jm5WRchrrBLl-s0EA&amp;bvm=bv.52164340,d.Yms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ua/" TargetMode="External"/><Relationship Id="rId5" Type="http://schemas.openxmlformats.org/officeDocument/2006/relationships/hyperlink" Target="http://www.google.ru/" TargetMode="External"/><Relationship Id="rId4" Type="http://schemas.openxmlformats.org/officeDocument/2006/relationships/hyperlink" Target="http://uk.wikipedia.org/wiki/%D0%92%D0%B8%D0%BD%D0%B8%D0%BA%D0%BD%D0%B5%D0%BD%D0%BD%D1%8F_%D0%B6%D0%B8%D1%82%D1%82%D1%8F_%D0%BD%D0%B0_%D0%97%D0%B5%D0%BC%D0%BB%D1%9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lol54.ru/uploads/posts/2008-12/thumbs/1230127834_wallpaper-29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tat16.privet.ru/lr/090e9d5c37819132bcbcc9867f4e638b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1.liveinternet.ru/images/attach/c/6/90/970/90970365_large_water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ru/imgres?um=1&amp;newwindow=1&amp;sa=N&amp;biw=1024&amp;bih=506&amp;hl=ru&amp;tbm=isch&amp;tbnid=953XCwy51s374M:&amp;imgrefurl=http://vk.com/id177501767&amp;docid=SvcPjlERV-hCgM&amp;imgurl=http://cs403418.vk.me/v403418767/10f5/12jaAG2yCWA.jpg&amp;w=297&amp;h=300&amp;ei=klwnUsqBOYLQtAbN8oCQAg&amp;zoom=1&amp;ved=1t:3588,r:43,s:0,i:224&amp;iact=rc&amp;page=5&amp;tbnh=144&amp;tbnw=142&amp;start=42&amp;ndsp=15&amp;tx=59&amp;ty=9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uk-UA" dirty="0" smtClean="0"/>
              <a:t>ТАЄМНИЦІ</a:t>
            </a:r>
            <a:br>
              <a:rPr lang="uk-UA" dirty="0" smtClean="0"/>
            </a:br>
            <a:r>
              <a:rPr lang="uk-UA" dirty="0" smtClean="0"/>
              <a:t> БЛАКИТНОГО ДИВА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293096"/>
            <a:ext cx="7854696" cy="175260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dirty="0" smtClean="0"/>
              <a:t>Дослідницько-інформаційний  проект</a:t>
            </a:r>
          </a:p>
          <a:p>
            <a:pPr algn="ctr"/>
            <a:r>
              <a:rPr lang="uk-UA" dirty="0" smtClean="0"/>
              <a:t>Координатори:</a:t>
            </a:r>
          </a:p>
          <a:p>
            <a:pPr algn="ctr"/>
            <a:r>
              <a:rPr lang="uk-UA" dirty="0" smtClean="0"/>
              <a:t>Вчитель </a:t>
            </a:r>
            <a:r>
              <a:rPr lang="uk-UA" dirty="0" err="1" smtClean="0"/>
              <a:t>Помічнянської</a:t>
            </a:r>
            <a:r>
              <a:rPr lang="uk-UA" dirty="0" smtClean="0"/>
              <a:t> ЗШ №1 Дмитрієва С. А.</a:t>
            </a:r>
          </a:p>
          <a:p>
            <a:pPr algn="ctr"/>
            <a:r>
              <a:rPr lang="uk-UA" dirty="0" smtClean="0"/>
              <a:t>Вчитель </a:t>
            </a:r>
            <a:r>
              <a:rPr lang="uk-UA" dirty="0" err="1" smtClean="0"/>
              <a:t>Помічнянської</a:t>
            </a:r>
            <a:r>
              <a:rPr lang="uk-UA" dirty="0" smtClean="0"/>
              <a:t> ЗШ №2 </a:t>
            </a:r>
            <a:r>
              <a:rPr lang="uk-UA" dirty="0" err="1" smtClean="0"/>
              <a:t>Канівець</a:t>
            </a:r>
            <a:r>
              <a:rPr lang="uk-UA" dirty="0" smtClean="0"/>
              <a:t> І. А.</a:t>
            </a:r>
          </a:p>
          <a:p>
            <a:endParaRPr lang="uk-UA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Обери групу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928802"/>
            <a:ext cx="514350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>
              <a:buAutoNum type="arabicPeriod"/>
            </a:pP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Дослідники</a:t>
            </a:r>
          </a:p>
          <a:p>
            <a:pPr marL="514350" indent="-514350">
              <a:buAutoNum type="arabicPeriod"/>
            </a:pP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Шукачі</a:t>
            </a:r>
          </a:p>
          <a:p>
            <a:pPr marL="514350" indent="-514350">
              <a:buAutoNum type="arabicPeriod"/>
            </a:pPr>
            <a:r>
              <a:rPr lang="uk-UA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Господарики</a:t>
            </a:r>
            <a:endParaRPr lang="uk-UA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>
              <a:buAutoNum type="arabicPeriod"/>
            </a:pP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Народознавці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ttp://dnz-shkola.com.ua/components/com_virtuemart/shop_image/product/7f59da1d202f63ab7d82b586005a3b90.jpg"/>
          <p:cNvPicPr/>
          <p:nvPr/>
        </p:nvPicPr>
        <p:blipFill>
          <a:blip r:embed="rId2" cstate="print"/>
          <a:srcRect l="34313" t="30189" r="31053" b="17453"/>
          <a:stretch>
            <a:fillRect/>
          </a:stretch>
        </p:blipFill>
        <p:spPr bwMode="auto">
          <a:xfrm>
            <a:off x="4857752" y="2357430"/>
            <a:ext cx="4021359" cy="403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571480"/>
            <a:ext cx="45669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ЗАВДАННЯ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5000636"/>
            <a:ext cx="40971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Для груп</a:t>
            </a:r>
            <a:endParaRPr lang="ru-RU" sz="6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1995" y="0"/>
            <a:ext cx="2492005" cy="1816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3286124"/>
            <a:ext cx="1500803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4000" b="1" i="1" dirty="0" smtClean="0">
                <a:solidFill>
                  <a:srgbClr val="C00000"/>
                </a:solidFill>
              </a:rPr>
              <a:t>Якою буває вода?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Знайти інформацію про воду як речовину;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Дослідити властивості води .</a:t>
            </a:r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r>
              <a:rPr lang="uk-UA" sz="2800" b="1" i="1" dirty="0" smtClean="0">
                <a:solidFill>
                  <a:srgbClr val="C00000"/>
                </a:solidFill>
              </a:rPr>
              <a:t>Результати презентувати у вигляді: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Дослідів;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Схеми </a:t>
            </a:r>
            <a:r>
              <a:rPr lang="uk-UA" sz="2800" dirty="0" smtClean="0"/>
              <a:t>ТРВЗ   </a:t>
            </a:r>
            <a:r>
              <a:rPr lang="uk-UA" sz="2400" i="1" dirty="0" smtClean="0">
                <a:solidFill>
                  <a:srgbClr val="0070C0"/>
                </a:solidFill>
              </a:rPr>
              <a:t>(Основні властивості)</a:t>
            </a:r>
            <a:endParaRPr lang="uk-UA" sz="2400" i="1" dirty="0" smtClean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642918"/>
            <a:ext cx="5408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ДОСЛІДНИКИ 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49294"/>
            <a:ext cx="8229600" cy="480588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sz="4000" b="1" i="1" dirty="0" smtClean="0">
                <a:solidFill>
                  <a:srgbClr val="C00000"/>
                </a:solidFill>
              </a:rPr>
              <a:t>Де </a:t>
            </a:r>
            <a:r>
              <a:rPr lang="uk-UA" sz="4000" b="1" i="1" dirty="0" err="1" smtClean="0">
                <a:solidFill>
                  <a:srgbClr val="C00000"/>
                </a:solidFill>
              </a:rPr>
              <a:t>“живе”</a:t>
            </a:r>
            <a:r>
              <a:rPr lang="uk-UA" sz="4000" b="1" i="1" dirty="0" smtClean="0">
                <a:solidFill>
                  <a:srgbClr val="C00000"/>
                </a:solidFill>
              </a:rPr>
              <a:t> вода?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Знайти інформацію про розповсюдження води в природі та головні водойми України;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Підготувати і  провести екскурсію до місцевої водойми;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Скласти казку про подорож маленької краплинки.</a:t>
            </a:r>
          </a:p>
          <a:p>
            <a:pPr>
              <a:buNone/>
            </a:pPr>
            <a:r>
              <a:rPr lang="uk-UA" sz="2800" b="1" i="1" dirty="0" smtClean="0">
                <a:solidFill>
                  <a:srgbClr val="C00000"/>
                </a:solidFill>
              </a:rPr>
              <a:t>Результати презентувати у вигляді: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Мультимедійної презентації;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Казки;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Схеми ТРВЗ   </a:t>
            </a:r>
            <a:r>
              <a:rPr lang="uk-UA" sz="2800" b="1" i="1" dirty="0" smtClean="0">
                <a:solidFill>
                  <a:srgbClr val="0070C0"/>
                </a:solidFill>
              </a:rPr>
              <a:t>(</a:t>
            </a:r>
            <a:r>
              <a:rPr lang="uk-UA" sz="2800" b="1" i="1" dirty="0">
                <a:solidFill>
                  <a:srgbClr val="0070C0"/>
                </a:solidFill>
              </a:rPr>
              <a:t>Д</a:t>
            </a:r>
            <a:r>
              <a:rPr lang="uk-UA" sz="2800" b="1" i="1" dirty="0" smtClean="0">
                <a:solidFill>
                  <a:srgbClr val="0070C0"/>
                </a:solidFill>
              </a:rPr>
              <a:t>е живе?)</a:t>
            </a:r>
            <a:endParaRPr lang="ru-RU" sz="2800" b="1" i="1" dirty="0" smtClean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714356"/>
            <a:ext cx="3087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шукачі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8210" t="31908" r="50303" b="11111"/>
          <a:stretch>
            <a:fillRect/>
          </a:stretch>
        </p:blipFill>
        <p:spPr bwMode="auto">
          <a:xfrm>
            <a:off x="6286512" y="0"/>
            <a:ext cx="2857488" cy="2643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311833" y="5733256"/>
            <a:ext cx="914400" cy="914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238681" y="5029200"/>
            <a:ext cx="1060704" cy="704056"/>
          </a:xfrm>
          <a:prstGeom prst="triangle">
            <a:avLst>
              <a:gd name="adj" fmla="val 5241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81001" y="6084751"/>
            <a:ext cx="288032" cy="5543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861304" y="6093296"/>
            <a:ext cx="157696" cy="19432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3643314"/>
            <a:ext cx="1524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000" b="1" i="1" dirty="0" smtClean="0">
                <a:solidFill>
                  <a:srgbClr val="C00000"/>
                </a:solidFill>
              </a:rPr>
              <a:t>Де </a:t>
            </a:r>
            <a:r>
              <a:rPr lang="uk-UA" sz="4000" b="1" i="1" dirty="0" err="1" smtClean="0">
                <a:solidFill>
                  <a:srgbClr val="C00000"/>
                </a:solidFill>
              </a:rPr>
              <a:t>“працює”</a:t>
            </a:r>
            <a:r>
              <a:rPr lang="uk-UA" sz="4000" b="1" i="1" dirty="0" smtClean="0">
                <a:solidFill>
                  <a:srgbClr val="C00000"/>
                </a:solidFill>
              </a:rPr>
              <a:t> вода?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Знайти інформацію про значення води в природі та її використання людиною;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Провести </a:t>
            </a:r>
            <a:r>
              <a:rPr lang="uk-UA" sz="2800" dirty="0" smtClean="0"/>
              <a:t>фоторепортаж “Вода-трудівниця”.</a:t>
            </a:r>
          </a:p>
          <a:p>
            <a:pPr>
              <a:buNone/>
            </a:pPr>
            <a:r>
              <a:rPr lang="uk-UA" sz="2800" b="1" i="1" dirty="0" smtClean="0">
                <a:solidFill>
                  <a:srgbClr val="C00000"/>
                </a:solidFill>
              </a:rPr>
              <a:t>Результати презентувати у вигляді: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Фотовиставка 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Стіннівка;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Схеми ТРВЗ       </a:t>
            </a:r>
            <a:r>
              <a:rPr lang="uk-UA" sz="2800" i="1" dirty="0" smtClean="0">
                <a:solidFill>
                  <a:srgbClr val="0070C0"/>
                </a:solidFill>
              </a:rPr>
              <a:t>(</a:t>
            </a:r>
            <a:r>
              <a:rPr lang="uk-UA" sz="2800" i="1" dirty="0">
                <a:solidFill>
                  <a:srgbClr val="0070C0"/>
                </a:solidFill>
              </a:rPr>
              <a:t>Ф</a:t>
            </a:r>
            <a:r>
              <a:rPr lang="uk-UA" sz="2800" i="1" dirty="0" smtClean="0">
                <a:solidFill>
                  <a:srgbClr val="0070C0"/>
                </a:solidFill>
              </a:rPr>
              <a:t>ункція)</a:t>
            </a:r>
            <a:endParaRPr lang="uk-UA" sz="2800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714356"/>
            <a:ext cx="57434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господарики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rc_mi" descr="http://xn--d1abkscgpix1e.xn--p1ai/image/image_big/data/40000/40159_St_KapitocshkaRisuet-800x800.jpg">
            <a:hlinkClick r:id="rId2"/>
          </p:cNvPr>
          <p:cNvPicPr/>
          <p:nvPr/>
        </p:nvPicPr>
        <p:blipFill>
          <a:blip r:embed="rId3" cstate="print"/>
          <a:srcRect t="22137" b="21120"/>
          <a:stretch>
            <a:fillRect/>
          </a:stretch>
        </p:blipFill>
        <p:spPr bwMode="auto">
          <a:xfrm>
            <a:off x="4996023" y="4481393"/>
            <a:ext cx="3714776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uk-UA" sz="4000" b="1" i="1" dirty="0" smtClean="0">
                <a:solidFill>
                  <a:srgbClr val="C00000"/>
                </a:solidFill>
              </a:rPr>
              <a:t>Як в народі ставляться до води?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Знайти </a:t>
            </a:r>
            <a:r>
              <a:rPr lang="uk-UA" sz="2800" dirty="0" err="1" smtClean="0"/>
              <a:t>прислів</a:t>
            </a:r>
            <a:r>
              <a:rPr lang="en-US" sz="2800" dirty="0" smtClean="0"/>
              <a:t>’</a:t>
            </a:r>
            <a:r>
              <a:rPr lang="uk-UA" sz="2800" dirty="0" smtClean="0"/>
              <a:t>я, </a:t>
            </a:r>
            <a:r>
              <a:rPr lang="uk-UA" sz="2800" dirty="0" smtClean="0"/>
              <a:t>приказки  про </a:t>
            </a:r>
            <a:r>
              <a:rPr lang="uk-UA" sz="2800" dirty="0" smtClean="0"/>
              <a:t>воду;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Провести опитування , як люди ставляться до води;</a:t>
            </a:r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Скласти </a:t>
            </a:r>
            <a:r>
              <a:rPr lang="uk-UA" sz="2800" dirty="0" err="1" smtClean="0"/>
              <a:t>“Есе”</a:t>
            </a:r>
            <a:r>
              <a:rPr lang="uk-UA" sz="2800" dirty="0" smtClean="0"/>
              <a:t> від імені водички </a:t>
            </a:r>
            <a:r>
              <a:rPr lang="uk-UA" sz="2800" dirty="0" err="1" smtClean="0"/>
              <a:t>“Моя</a:t>
            </a:r>
            <a:r>
              <a:rPr lang="uk-UA" sz="2800" dirty="0" smtClean="0"/>
              <a:t> </a:t>
            </a:r>
            <a:r>
              <a:rPr lang="uk-UA" sz="2800" dirty="0" err="1" smtClean="0"/>
              <a:t>мрія”</a:t>
            </a:r>
            <a:r>
              <a:rPr lang="uk-UA" sz="2800" dirty="0" smtClean="0"/>
              <a:t>.</a:t>
            </a:r>
          </a:p>
          <a:p>
            <a:pPr>
              <a:buNone/>
            </a:pPr>
            <a:r>
              <a:rPr lang="uk-UA" sz="2800" b="1" i="1" dirty="0" smtClean="0">
                <a:solidFill>
                  <a:srgbClr val="C00000"/>
                </a:solidFill>
              </a:rPr>
              <a:t>Результати презентувати у вигляді: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Збірки висловів про воду</a:t>
            </a:r>
            <a:r>
              <a:rPr lang="uk-UA" sz="2800" dirty="0" smtClean="0"/>
              <a:t>;</a:t>
            </a:r>
            <a:endParaRPr lang="uk-UA" sz="2800" dirty="0" smtClean="0"/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“Есе</a:t>
            </a:r>
            <a:r>
              <a:rPr lang="uk-UA" sz="2800" dirty="0" smtClean="0"/>
              <a:t>”;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Схеми ТРВЗ    </a:t>
            </a:r>
            <a:r>
              <a:rPr lang="uk-UA" sz="2800" i="1" dirty="0" smtClean="0">
                <a:solidFill>
                  <a:srgbClr val="0070C0"/>
                </a:solidFill>
              </a:rPr>
              <a:t>(Оцінка)</a:t>
            </a:r>
            <a:endParaRPr lang="ru-RU" sz="2800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785794"/>
            <a:ext cx="601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народознавці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Сердце 1"/>
          <p:cNvSpPr/>
          <p:nvPr/>
        </p:nvSpPr>
        <p:spPr>
          <a:xfrm>
            <a:off x="7202028" y="5168044"/>
            <a:ext cx="697235" cy="698376"/>
          </a:xfrm>
          <a:prstGeom prst="hear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7910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sz="2800" dirty="0" smtClean="0"/>
              <a:t>Розширити знання про воду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Виховати бережне ставлення до довкілля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Навчитися працювати в групах</a:t>
            </a:r>
          </a:p>
          <a:p>
            <a:pPr>
              <a:buFont typeface="Wingdings" pitchFamily="2" charset="2"/>
              <a:buChar char="q"/>
            </a:pPr>
            <a:r>
              <a:rPr lang="uk-UA" sz="2800" dirty="0" smtClean="0"/>
              <a:t>Отримати задоволення від роботи</a:t>
            </a: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785794"/>
            <a:ext cx="71566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Очікувані</a:t>
            </a:r>
            <a:r>
              <a:rPr lang="ru-RU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результати</a:t>
            </a: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13343" r="9145"/>
          <a:stretch>
            <a:fillRect/>
          </a:stretch>
        </p:blipFill>
        <p:spPr bwMode="auto">
          <a:xfrm>
            <a:off x="2143108" y="3857628"/>
            <a:ext cx="4000528" cy="30003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24533" y="404664"/>
            <a:ext cx="5845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Підсумок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проекту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Содержимое 4"/>
          <p:cNvSpPr>
            <a:spLocks noGrp="1"/>
          </p:cNvSpPr>
          <p:nvPr>
            <p:ph idx="1"/>
          </p:nvPr>
        </p:nvSpPr>
        <p:spPr>
          <a:xfrm>
            <a:off x="2699792" y="1935480"/>
            <a:ext cx="5987008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solidFill>
                  <a:srgbClr val="002060"/>
                </a:solidFill>
              </a:rPr>
              <a:t>Тривалість проекту 1 </a:t>
            </a:r>
            <a:r>
              <a:rPr lang="uk-UA" sz="2800" b="1" dirty="0" smtClean="0">
                <a:solidFill>
                  <a:srgbClr val="002060"/>
                </a:solidFill>
              </a:rPr>
              <a:t>тиждень</a:t>
            </a:r>
            <a:endParaRPr lang="uk-UA" sz="28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solidFill>
                  <a:srgbClr val="002060"/>
                </a:solidFill>
              </a:rPr>
              <a:t>Презентація проекту відбудеться на </a:t>
            </a:r>
            <a:r>
              <a:rPr lang="uk-UA" sz="2800" b="1" dirty="0" smtClean="0">
                <a:solidFill>
                  <a:srgbClr val="002060"/>
                </a:solidFill>
              </a:rPr>
              <a:t>відкритому уроці Я і Україна </a:t>
            </a:r>
            <a:r>
              <a:rPr lang="uk-UA" sz="2800" b="1" dirty="0" smtClean="0">
                <a:solidFill>
                  <a:srgbClr val="002060"/>
                </a:solidFill>
              </a:rPr>
              <a:t>“Таємниці </a:t>
            </a:r>
            <a:r>
              <a:rPr lang="uk-UA" sz="2800" b="1" dirty="0" smtClean="0">
                <a:solidFill>
                  <a:srgbClr val="002060"/>
                </a:solidFill>
              </a:rPr>
              <a:t>блакитного дива Землі”  10 жовтня 2013 року </a:t>
            </a:r>
            <a:r>
              <a:rPr lang="uk-UA" sz="2800" b="1" dirty="0" smtClean="0">
                <a:solidFill>
                  <a:srgbClr val="002060"/>
                </a:solidFill>
              </a:rPr>
              <a:t>в 2-Б класі</a:t>
            </a:r>
            <a:r>
              <a:rPr lang="uk-UA" sz="2800" b="1" dirty="0" smtClean="0">
                <a:solidFill>
                  <a:srgbClr val="002060"/>
                </a:solidFill>
              </a:rPr>
              <a:t>.</a:t>
            </a:r>
            <a:endParaRPr lang="uk-UA" sz="28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uk-UA" sz="2800" b="1" dirty="0" smtClean="0">
                <a:solidFill>
                  <a:srgbClr val="002060"/>
                </a:solidFill>
              </a:rPr>
              <a:t>Запрошуємо </a:t>
            </a:r>
            <a:r>
              <a:rPr lang="uk-UA" sz="2800" b="1" dirty="0" smtClean="0">
                <a:solidFill>
                  <a:srgbClr val="002060"/>
                </a:solidFill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</a:rPr>
              <a:t>батьків, вчителів, адміністрацію школи.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0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214290"/>
            <a:ext cx="4403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література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Содержимое 4" descr="http://dnz-shkola.com.ua/components/com_virtuemart/shop_image/product/7f59da1d202f63ab7d82b586005a3b90.jpg"/>
          <p:cNvPicPr>
            <a:picLocks noGrp="1"/>
          </p:cNvPicPr>
          <p:nvPr>
            <p:ph idx="1"/>
          </p:nvPr>
        </p:nvPicPr>
        <p:blipFill>
          <a:blip r:embed="rId2" cstate="print"/>
          <a:srcRect t="20047" r="76269" b="42217"/>
          <a:stretch>
            <a:fillRect/>
          </a:stretch>
        </p:blipFill>
        <p:spPr bwMode="auto">
          <a:xfrm>
            <a:off x="214282" y="1000108"/>
            <a:ext cx="8462174" cy="566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627784" y="1412776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556792"/>
            <a:ext cx="5328592" cy="5016758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chemeClr val="bg1"/>
                </a:solidFill>
              </a:rPr>
              <a:t>Підручник «Я і </a:t>
            </a:r>
            <a:r>
              <a:rPr lang="uk-UA" sz="2000" dirty="0" err="1" smtClean="0">
                <a:solidFill>
                  <a:schemeClr val="bg1"/>
                </a:solidFill>
              </a:rPr>
              <a:t>Укаїна</a:t>
            </a:r>
            <a:r>
              <a:rPr lang="uk-UA" sz="2000" dirty="0" smtClean="0">
                <a:solidFill>
                  <a:schemeClr val="bg1"/>
                </a:solidFill>
              </a:rPr>
              <a:t>»…</a:t>
            </a:r>
          </a:p>
          <a:p>
            <a:r>
              <a:rPr lang="uk-UA" sz="2000" dirty="0" smtClean="0">
                <a:solidFill>
                  <a:schemeClr val="bg1"/>
                </a:solidFill>
              </a:rPr>
              <a:t>Журнал «Колосок»…</a:t>
            </a:r>
          </a:p>
          <a:p>
            <a:r>
              <a:rPr lang="uk-UA" sz="2000" dirty="0" smtClean="0">
                <a:solidFill>
                  <a:schemeClr val="bg1"/>
                </a:solidFill>
              </a:rPr>
              <a:t>Енциклопедія…</a:t>
            </a:r>
            <a:endParaRPr lang="uk-UA" sz="2000" dirty="0">
              <a:solidFill>
                <a:schemeClr val="bg1"/>
              </a:solidFill>
            </a:endParaRPr>
          </a:p>
          <a:p>
            <a:endParaRPr lang="uk-UA" sz="2000" dirty="0" smtClean="0">
              <a:solidFill>
                <a:schemeClr val="bg1"/>
              </a:solidFill>
            </a:endParaRPr>
          </a:p>
          <a:p>
            <a:endParaRPr lang="uk-UA" sz="2000" dirty="0">
              <a:solidFill>
                <a:schemeClr val="bg1"/>
              </a:solidFill>
            </a:endParaRPr>
          </a:p>
          <a:p>
            <a:endParaRPr lang="uk-UA" sz="2000" dirty="0" smtClean="0">
              <a:solidFill>
                <a:schemeClr val="bg1"/>
              </a:solidFill>
            </a:endParaRPr>
          </a:p>
          <a:p>
            <a:endParaRPr lang="uk-UA" sz="2000" dirty="0" smtClean="0">
              <a:solidFill>
                <a:schemeClr val="bg1"/>
              </a:solidFill>
            </a:endParaRPr>
          </a:p>
          <a:p>
            <a:r>
              <a:rPr lang="uk-UA" sz="2000" dirty="0" smtClean="0">
                <a:solidFill>
                  <a:schemeClr val="bg1"/>
                </a:solidFill>
              </a:rPr>
              <a:t>Інтернет </a:t>
            </a:r>
            <a:r>
              <a:rPr lang="uk-UA" sz="2000" dirty="0">
                <a:solidFill>
                  <a:schemeClr val="bg1"/>
                </a:solidFill>
              </a:rPr>
              <a:t>ресурси: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i="1" u="sng" dirty="0">
                <a:hlinkClick r:id="rId3"/>
              </a:rPr>
              <a:t>Вода</a:t>
            </a:r>
            <a:r>
              <a:rPr lang="ru-RU" sz="2000" u="sng" dirty="0">
                <a:hlinkClick r:id="rId3"/>
              </a:rPr>
              <a:t> — Википедия</a:t>
            </a:r>
            <a:endParaRPr lang="ru-RU" sz="2000" dirty="0"/>
          </a:p>
          <a:p>
            <a:r>
              <a:rPr lang="ru-RU" sz="2000" i="1" dirty="0">
                <a:solidFill>
                  <a:schemeClr val="bg1"/>
                </a:solidFill>
              </a:rPr>
              <a:t>ru.wikipedia.org/</a:t>
            </a:r>
            <a:r>
              <a:rPr lang="ru-RU" sz="2000" i="1" dirty="0" err="1">
                <a:solidFill>
                  <a:schemeClr val="bg1"/>
                </a:solidFill>
              </a:rPr>
              <a:t>wiki</a:t>
            </a:r>
            <a:r>
              <a:rPr lang="ru-RU" sz="2000" i="1" dirty="0">
                <a:solidFill>
                  <a:schemeClr val="bg1"/>
                </a:solidFill>
              </a:rPr>
              <a:t>/</a:t>
            </a:r>
            <a:r>
              <a:rPr lang="ru-RU" sz="2000" b="1" i="1" dirty="0">
                <a:solidFill>
                  <a:schemeClr val="bg1"/>
                </a:solidFill>
              </a:rPr>
              <a:t>Вода</a:t>
            </a:r>
            <a:r>
              <a:rPr lang="ru-RU" sz="2000" dirty="0">
                <a:solidFill>
                  <a:schemeClr val="bg1"/>
                </a:solidFill>
              </a:rPr>
              <a:t>‎ </a:t>
            </a:r>
          </a:p>
          <a:p>
            <a:r>
              <a:rPr lang="ru-RU" sz="2000" u="sng" dirty="0" err="1">
                <a:hlinkClick r:id="rId4"/>
              </a:rPr>
              <a:t>Виникнення</a:t>
            </a:r>
            <a:r>
              <a:rPr lang="ru-RU" sz="2000" u="sng" dirty="0">
                <a:hlinkClick r:id="rId4"/>
              </a:rPr>
              <a:t> </a:t>
            </a:r>
            <a:r>
              <a:rPr lang="ru-RU" sz="2000" i="1" u="sng" dirty="0" err="1">
                <a:hlinkClick r:id="rId4"/>
              </a:rPr>
              <a:t>життя</a:t>
            </a:r>
            <a:r>
              <a:rPr lang="ru-RU" sz="2000" i="1" u="sng" dirty="0">
                <a:hlinkClick r:id="rId4"/>
              </a:rPr>
              <a:t> на </a:t>
            </a:r>
            <a:r>
              <a:rPr lang="ru-RU" sz="2000" i="1" u="sng" dirty="0" err="1">
                <a:hlinkClick r:id="rId4"/>
              </a:rPr>
              <a:t>Землі</a:t>
            </a:r>
            <a:r>
              <a:rPr lang="ru-RU" sz="2000" u="sng" dirty="0">
                <a:hlinkClick r:id="rId4"/>
              </a:rPr>
              <a:t> — </a:t>
            </a:r>
            <a:r>
              <a:rPr lang="ru-RU" sz="2000" u="sng" dirty="0" err="1">
                <a:hlinkClick r:id="rId4"/>
              </a:rPr>
              <a:t>Вікіпедія</a:t>
            </a:r>
            <a:endParaRPr lang="ru-RU" sz="2000" dirty="0"/>
          </a:p>
          <a:p>
            <a:r>
              <a:rPr lang="ru-RU" sz="2000" i="1" dirty="0">
                <a:solidFill>
                  <a:schemeClr val="bg1"/>
                </a:solidFill>
              </a:rPr>
              <a:t>uk.wikipedia.org/.../</a:t>
            </a:r>
            <a:r>
              <a:rPr lang="ru-RU" sz="2000" i="1" dirty="0" err="1">
                <a:solidFill>
                  <a:schemeClr val="bg1"/>
                </a:solidFill>
              </a:rPr>
              <a:t>Виникнення_</a:t>
            </a:r>
            <a:r>
              <a:rPr lang="ru-RU" sz="2000" b="1" i="1" dirty="0" err="1">
                <a:solidFill>
                  <a:schemeClr val="bg1"/>
                </a:solidFill>
              </a:rPr>
              <a:t>життя_на_Зе</a:t>
            </a:r>
            <a:r>
              <a:rPr lang="uk-UA" sz="2000" b="1" i="1" dirty="0">
                <a:solidFill>
                  <a:schemeClr val="bg1"/>
                </a:solidFill>
              </a:rPr>
              <a:t>млі</a:t>
            </a:r>
            <a:r>
              <a:rPr lang="uk-UA" sz="2000" dirty="0">
                <a:solidFill>
                  <a:schemeClr val="bg1"/>
                </a:solidFill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uk-UA" sz="2000" u="sng" dirty="0">
                <a:hlinkClick r:id="rId5"/>
              </a:rPr>
              <a:t>Ілюстрації :</a:t>
            </a:r>
            <a:endParaRPr lang="ru-RU" sz="2000" dirty="0"/>
          </a:p>
          <a:p>
            <a:r>
              <a:rPr lang="en-US" sz="2000" u="sng" dirty="0">
                <a:hlinkClick r:id="rId5"/>
              </a:rPr>
              <a:t>http</a:t>
            </a:r>
            <a:r>
              <a:rPr lang="ru-RU" sz="2000" u="sng" dirty="0">
                <a:hlinkClick r:id="rId5"/>
              </a:rPr>
              <a:t>://</a:t>
            </a:r>
            <a:r>
              <a:rPr lang="en-US" sz="2000" u="sng" dirty="0">
                <a:hlinkClick r:id="rId5"/>
              </a:rPr>
              <a:t>www</a:t>
            </a:r>
            <a:r>
              <a:rPr lang="ru-RU" sz="2000" u="sng" dirty="0">
                <a:hlinkClick r:id="rId5"/>
              </a:rPr>
              <a:t>.</a:t>
            </a:r>
            <a:r>
              <a:rPr lang="en-US" sz="2000" u="sng" dirty="0" err="1">
                <a:hlinkClick r:id="rId5"/>
              </a:rPr>
              <a:t>google</a:t>
            </a:r>
            <a:r>
              <a:rPr lang="ru-RU" sz="2000" u="sng" dirty="0">
                <a:hlinkClick r:id="rId5"/>
              </a:rPr>
              <a:t>.</a:t>
            </a:r>
            <a:r>
              <a:rPr lang="en-US" sz="2000" u="sng" dirty="0" err="1">
                <a:hlinkClick r:id="rId5"/>
              </a:rPr>
              <a:t>ru</a:t>
            </a:r>
            <a:endParaRPr lang="ru-RU" sz="2000" dirty="0"/>
          </a:p>
          <a:p>
            <a:r>
              <a:rPr lang="en-US" sz="2000" u="sng" dirty="0">
                <a:hlinkClick r:id="rId6"/>
              </a:rPr>
              <a:t>http</a:t>
            </a:r>
            <a:r>
              <a:rPr lang="ru-RU" sz="2000" u="sng" dirty="0">
                <a:hlinkClick r:id="rId6"/>
              </a:rPr>
              <a:t>://</a:t>
            </a:r>
            <a:r>
              <a:rPr lang="en-US" sz="2000" u="sng" dirty="0">
                <a:hlinkClick r:id="rId6"/>
              </a:rPr>
              <a:t>images</a:t>
            </a:r>
            <a:r>
              <a:rPr lang="ru-RU" sz="2000" u="sng" dirty="0">
                <a:hlinkClick r:id="rId6"/>
              </a:rPr>
              <a:t>.</a:t>
            </a:r>
            <a:r>
              <a:rPr lang="en-US" sz="2000" u="sng" dirty="0" err="1">
                <a:hlinkClick r:id="rId6"/>
              </a:rPr>
              <a:t>yandex</a:t>
            </a:r>
            <a:r>
              <a:rPr lang="ru-RU" sz="2000" u="sng" dirty="0">
                <a:hlinkClick r:id="rId6"/>
              </a:rPr>
              <a:t>.</a:t>
            </a:r>
            <a:r>
              <a:rPr lang="en-US" sz="2000" u="sng" dirty="0" err="1">
                <a:hlinkClick r:id="rId6"/>
              </a:rPr>
              <a:t>ua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ol54.ru/uploads/posts/2008-12/thumbs/1230127834_wallpaper-29.jpg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2008" y="116632"/>
            <a:ext cx="846347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 </a:t>
            </a:r>
            <a:r>
              <a:rPr lang="ru-RU" sz="7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чого</a:t>
            </a: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7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зародилося</a:t>
            </a:r>
            <a:endParaRPr lang="ru-RU" sz="7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7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життя</a:t>
            </a: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</a:t>
            </a:r>
            <a:r>
              <a:rPr lang="ru-RU" sz="7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Землі</a:t>
            </a:r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199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396" y="1991"/>
            <a:ext cx="9205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13219" y="5661248"/>
            <a:ext cx="786676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Бажаємо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вам </a:t>
            </a:r>
            <a:r>
              <a:rPr lang="ru-RU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успіху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tat16.privet.ru/lr/090e9d5c37819132bcbcc9867f4e638b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12"/>
            <a:ext cx="9144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241120" y="204103"/>
            <a:ext cx="666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Розгадайте загадку</a:t>
            </a:r>
            <a:endParaRPr lang="ru-RU" sz="5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123658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uk-UA" sz="3200" b="1" dirty="0" smtClean="0">
                <a:solidFill>
                  <a:srgbClr val="002060"/>
                </a:solidFill>
              </a:rPr>
              <a:t>І ми дізнаємося, що ж це за блакитне диво, без якого неможливе 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rgbClr val="002060"/>
                </a:solidFill>
              </a:rPr>
              <a:t>життя на Землі.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2173697" y="2852936"/>
            <a:ext cx="4724598" cy="36033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/>
              <a:t>Відома звіку рідина, 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Усяк її вживає.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Буває хмаркою вона, 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Сніжинкою буває, 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Бува, як скло, 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крихка, тверда –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Звичайно ж (підкажіть)…</a:t>
            </a:r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2127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57422" y="214290"/>
            <a:ext cx="4912050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Вода</a:t>
            </a:r>
            <a:r>
              <a:rPr lang="ru-RU" sz="6600" b="1" dirty="0" smtClean="0">
                <a:ln/>
                <a:solidFill>
                  <a:schemeClr val="accent3"/>
                </a:solidFill>
              </a:rPr>
              <a:t> </a:t>
            </a:r>
            <a:endParaRPr lang="ru-RU" sz="66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642918"/>
            <a:ext cx="69402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 ви знаєте, що…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9290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357686" y="1410355"/>
            <a:ext cx="424676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Є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кілька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теорій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походження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життя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Землі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Наприклад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одна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давніх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гіпотез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свідчить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вона занесена на Землю з космосу, але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незаперечних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доказів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цього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немає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Більшість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сучасних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вчених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вважають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життя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зародилося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Землі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морях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1.liveinternet.ru/images/attach/c/6/90/970/90970365_large_water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" y="-5388"/>
            <a:ext cx="91382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3418" y="116632"/>
            <a:ext cx="8096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Чи цікаво вам знати?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11560" y="2204864"/>
            <a:ext cx="8229600" cy="43018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6300" b="1" dirty="0" smtClean="0">
                <a:solidFill>
                  <a:srgbClr val="002060"/>
                </a:solidFill>
              </a:rPr>
              <a:t>Якою буває вода?</a:t>
            </a:r>
          </a:p>
          <a:p>
            <a:pPr marL="0" indent="0">
              <a:buNone/>
            </a:pPr>
            <a:r>
              <a:rPr lang="uk-UA" sz="6300" b="1" dirty="0" smtClean="0">
                <a:solidFill>
                  <a:srgbClr val="002060"/>
                </a:solidFill>
              </a:rPr>
              <a:t>Де “живе” вода?</a:t>
            </a:r>
          </a:p>
          <a:p>
            <a:pPr marL="0" indent="0">
              <a:buNone/>
            </a:pPr>
            <a:r>
              <a:rPr lang="uk-UA" sz="6300" b="1" dirty="0" smtClean="0">
                <a:solidFill>
                  <a:srgbClr val="002060"/>
                </a:solidFill>
              </a:rPr>
              <a:t>Де </a:t>
            </a:r>
            <a:r>
              <a:rPr lang="uk-UA" sz="6300" b="1" dirty="0" err="1" smtClean="0">
                <a:solidFill>
                  <a:srgbClr val="002060"/>
                </a:solidFill>
              </a:rPr>
              <a:t>“працює”</a:t>
            </a:r>
            <a:r>
              <a:rPr lang="uk-UA" sz="6300" b="1" dirty="0" smtClean="0">
                <a:solidFill>
                  <a:srgbClr val="002060"/>
                </a:solidFill>
              </a:rPr>
              <a:t> вода?</a:t>
            </a:r>
          </a:p>
          <a:p>
            <a:pPr marL="0" indent="0">
              <a:buNone/>
            </a:pPr>
            <a:r>
              <a:rPr lang="uk-UA" sz="6300" b="1" dirty="0" smtClean="0">
                <a:solidFill>
                  <a:srgbClr val="002060"/>
                </a:solidFill>
              </a:rPr>
              <a:t>Як шанують воду?</a:t>
            </a:r>
            <a:endParaRPr lang="uk-UA" sz="46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820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1988840"/>
            <a:ext cx="8229600" cy="3240360"/>
          </a:xfrm>
        </p:spPr>
        <p:txBody>
          <a:bodyPr>
            <a:normAutofit lnSpcReduction="10000"/>
          </a:bodyPr>
          <a:lstStyle/>
          <a:p>
            <a:r>
              <a:rPr lang="uk-UA" sz="2800" b="1" dirty="0" smtClean="0"/>
              <a:t>Розширювати наші знання про воду, її використання, властивості, розповсюдження;</a:t>
            </a:r>
          </a:p>
          <a:p>
            <a:r>
              <a:rPr lang="uk-UA" sz="2800" b="1" dirty="0" smtClean="0"/>
              <a:t>Вчитися  працювати в групі, здобувати інформацію, досліджувати, презентувати;</a:t>
            </a:r>
          </a:p>
          <a:p>
            <a:r>
              <a:rPr lang="uk-UA" sz="2800" b="1" dirty="0" smtClean="0"/>
              <a:t>Бережно ставитися до води, бути екологічно-культурними людьми.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4624"/>
            <a:ext cx="4680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Мета проекту: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640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5656" y="260648"/>
            <a:ext cx="55497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Розгадайте загадки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323528" y="836712"/>
            <a:ext cx="8568952" cy="385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400" b="1" dirty="0" smtClean="0"/>
              <a:t>Я у морі народилась і на берег накотилась.</a:t>
            </a:r>
          </a:p>
          <a:p>
            <a:pPr marL="342900" indent="-342900">
              <a:buAutoNum type="arabicPeriod"/>
            </a:pPr>
            <a:r>
              <a:rPr lang="uk-UA" sz="2400" b="1" dirty="0" smtClean="0"/>
              <a:t>Мене всі ждуть, всі чекають. А як прийду – всі  тікають.</a:t>
            </a:r>
          </a:p>
          <a:p>
            <a:pPr marL="342900" indent="-342900">
              <a:buAutoNum type="arabicPeriod"/>
            </a:pPr>
            <a:r>
              <a:rPr lang="uk-UA" sz="2400" b="1" dirty="0" smtClean="0"/>
              <a:t>Яку воду можна носити у решеті?</a:t>
            </a:r>
          </a:p>
          <a:p>
            <a:pPr marL="342900" indent="-342900">
              <a:buAutoNum type="arabicPeriod"/>
            </a:pPr>
            <a:r>
              <a:rPr lang="uk-UA" sz="2400" b="1" dirty="0" smtClean="0"/>
              <a:t>Ручку покрутив, відерце опустив, і дала нам водиці щедра…</a:t>
            </a:r>
          </a:p>
          <a:p>
            <a:pPr marL="342900" indent="-342900">
              <a:buAutoNum type="arabicPeriod"/>
            </a:pPr>
            <a:r>
              <a:rPr lang="uk-UA" sz="2400" b="1" dirty="0" smtClean="0"/>
              <a:t>Текла, </a:t>
            </a:r>
            <a:r>
              <a:rPr lang="uk-UA" sz="2400" b="1" dirty="0" err="1" smtClean="0"/>
              <a:t>текла</a:t>
            </a:r>
            <a:r>
              <a:rPr lang="uk-UA" sz="2400" b="1" dirty="0" smtClean="0"/>
              <a:t> та й під скло лягла.</a:t>
            </a:r>
          </a:p>
          <a:p>
            <a:pPr marL="342900" indent="-342900">
              <a:buAutoNum type="arabicPeriod"/>
            </a:pPr>
            <a:r>
              <a:rPr lang="uk-UA" sz="2400" b="1" dirty="0" smtClean="0"/>
              <a:t>Біла морква взимку вниз головою росте.</a:t>
            </a:r>
          </a:p>
          <a:p>
            <a:pPr marL="342900" indent="-342900">
              <a:buAutoNum type="arabicPeriod"/>
            </a:pPr>
            <a:r>
              <a:rPr lang="uk-UA" sz="2400" b="1" dirty="0" smtClean="0"/>
              <a:t>Поховались звірі в льох – з неба сиплеться горох.</a:t>
            </a:r>
            <a:endParaRPr lang="ru-RU" sz="2400" b="1" dirty="0"/>
          </a:p>
        </p:txBody>
      </p:sp>
      <p:pic>
        <p:nvPicPr>
          <p:cNvPr id="8" name="il_fi" descr="http://upload.wikimedia.org/wikipedia/commons/thumb/0/0a/The_Great_Wave_off_Kanagawa.jpg/350px-The_Great_Wave_off_Kanagaw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7"/>
          <a:stretch/>
        </p:blipFill>
        <p:spPr bwMode="auto">
          <a:xfrm>
            <a:off x="1" y="5293908"/>
            <a:ext cx="1331639" cy="15567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l_fi" descr="http://2.bp.blogspot.com/-_11R8SuiJxI/UKuxoVzottI/AAAAAAAAB84/OjtVfO-WsKw/s1600/%D0%BC%D0%B0%D0%BB%D1%8E%D0%BD%D0%BE%D0%BA+%D0%B4%D0%BE%D1%89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" r="11673"/>
          <a:stretch/>
        </p:blipFill>
        <p:spPr bwMode="auto">
          <a:xfrm>
            <a:off x="1283231" y="5295713"/>
            <a:ext cx="1175919" cy="15549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l_fi" descr="http://fvoda.com.ua/images/_produkcia_05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2" t="12185" r="10440" b="10435"/>
          <a:stretch/>
        </p:blipFill>
        <p:spPr bwMode="auto">
          <a:xfrm>
            <a:off x="2430551" y="5295713"/>
            <a:ext cx="1233811" cy="156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l_fi" descr="http://today.lg.ua/actions/204_254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9" r="19459"/>
          <a:stretch/>
        </p:blipFill>
        <p:spPr bwMode="auto">
          <a:xfrm>
            <a:off x="3635896" y="5295713"/>
            <a:ext cx="1374161" cy="15734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l_fi" descr="http://amber.rv.ua/pictures/big/land/144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8" t="51515" r="24217"/>
          <a:stretch/>
        </p:blipFill>
        <p:spPr bwMode="auto">
          <a:xfrm>
            <a:off x="5010057" y="5279208"/>
            <a:ext cx="1331312" cy="15549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l_fi" descr="http://www.vectory.ru/products_pictures/GFJHGKYO00014a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369" y="5279208"/>
            <a:ext cx="1368152" cy="156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l_fi" descr="http://www.logoprog.ru/paintpict/%D1%8F%D0%B2%D0%BB%D0%B5%D0%BD%D0%B8%D1%8F%20%D0%BF%D1%80%D0%B8%D1%80%D0%BE%D0%B4%D1%8B/%D0%B3%D1%80%D0%B0%D0%B4.png"/>
          <p:cNvPicPr/>
          <p:nvPr/>
        </p:nvPicPr>
        <p:blipFill rotWithShape="1"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9" t="8792" r="14560" b="10714"/>
          <a:stretch/>
        </p:blipFill>
        <p:spPr bwMode="auto">
          <a:xfrm>
            <a:off x="7708252" y="5261607"/>
            <a:ext cx="1328244" cy="15979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Овал 14"/>
          <p:cNvSpPr/>
          <p:nvPr/>
        </p:nvSpPr>
        <p:spPr>
          <a:xfrm>
            <a:off x="0" y="5460484"/>
            <a:ext cx="1211197" cy="1243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/>
              <a:t>В</a:t>
            </a:r>
            <a:endParaRPr lang="ru-RU" sz="4800" dirty="0"/>
          </a:p>
        </p:txBody>
      </p:sp>
      <p:sp>
        <p:nvSpPr>
          <p:cNvPr id="22" name="Овал 21"/>
          <p:cNvSpPr/>
          <p:nvPr/>
        </p:nvSpPr>
        <p:spPr>
          <a:xfrm>
            <a:off x="1229067" y="5495588"/>
            <a:ext cx="1211197" cy="1243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О</a:t>
            </a:r>
            <a:endParaRPr lang="ru-RU" sz="4800" dirty="0"/>
          </a:p>
        </p:txBody>
      </p:sp>
      <p:sp>
        <p:nvSpPr>
          <p:cNvPr id="23" name="Овал 22"/>
          <p:cNvSpPr/>
          <p:nvPr/>
        </p:nvSpPr>
        <p:spPr>
          <a:xfrm>
            <a:off x="2459150" y="5523476"/>
            <a:ext cx="1211197" cy="1243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Д</a:t>
            </a:r>
            <a:endParaRPr lang="ru-RU" sz="4800" dirty="0"/>
          </a:p>
        </p:txBody>
      </p:sp>
      <p:sp>
        <p:nvSpPr>
          <p:cNvPr id="24" name="Овал 23"/>
          <p:cNvSpPr/>
          <p:nvPr/>
        </p:nvSpPr>
        <p:spPr>
          <a:xfrm>
            <a:off x="3717377" y="5495588"/>
            <a:ext cx="1211197" cy="1243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И</a:t>
            </a:r>
            <a:endParaRPr lang="ru-RU" sz="4800" dirty="0"/>
          </a:p>
        </p:txBody>
      </p:sp>
      <p:sp>
        <p:nvSpPr>
          <p:cNvPr id="25" name="Овал 24"/>
          <p:cNvSpPr/>
          <p:nvPr/>
        </p:nvSpPr>
        <p:spPr>
          <a:xfrm>
            <a:off x="5010057" y="5473526"/>
            <a:ext cx="1211197" cy="1243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Ч</a:t>
            </a:r>
            <a:endParaRPr lang="ru-RU" sz="4800" dirty="0"/>
          </a:p>
        </p:txBody>
      </p:sp>
      <p:sp>
        <p:nvSpPr>
          <p:cNvPr id="26" name="Овал 25"/>
          <p:cNvSpPr/>
          <p:nvPr/>
        </p:nvSpPr>
        <p:spPr>
          <a:xfrm>
            <a:off x="6398528" y="5476458"/>
            <a:ext cx="1211197" cy="1243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К</a:t>
            </a:r>
            <a:endParaRPr lang="ru-RU" sz="4800" dirty="0"/>
          </a:p>
        </p:txBody>
      </p:sp>
      <p:sp>
        <p:nvSpPr>
          <p:cNvPr id="27" name="Овал 26"/>
          <p:cNvSpPr/>
          <p:nvPr/>
        </p:nvSpPr>
        <p:spPr>
          <a:xfrm>
            <a:off x="7709521" y="5438598"/>
            <a:ext cx="1211197" cy="12439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6239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8292" y="1939010"/>
            <a:ext cx="1656184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  <a:endParaRPr lang="ru-RU" sz="4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райл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571480"/>
            <a:ext cx="64963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Завдання для розумників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9" name="Рисунок 8" descr="https://encrypted-tbn3.gstatic.com/images?q=tbn:ANd9GcRFr385uUXz3vPwXVfzmR5pyRsQ-jtjOVjZa11wH1Joc1JsNfVr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18292" cy="30689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699792" y="1240681"/>
            <a:ext cx="5256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Доберіть риси характеру </a:t>
            </a:r>
            <a:r>
              <a:rPr lang="uk-UA" sz="2400" b="1" dirty="0" smtClean="0">
                <a:solidFill>
                  <a:srgbClr val="00B050"/>
                </a:solidFill>
              </a:rPr>
              <a:t>водички </a:t>
            </a:r>
            <a:endParaRPr lang="uk-UA" sz="2400" b="1" dirty="0" smtClean="0">
              <a:solidFill>
                <a:srgbClr val="00B050"/>
              </a:solidFill>
            </a:endParaRPr>
          </a:p>
          <a:p>
            <a:pPr algn="ctr"/>
            <a:r>
              <a:rPr lang="uk-UA" sz="2400" b="1" dirty="0" smtClean="0">
                <a:solidFill>
                  <a:srgbClr val="00B050"/>
                </a:solidFill>
              </a:rPr>
              <a:t>на кожну літеру </a:t>
            </a:r>
            <a:r>
              <a:rPr lang="uk-UA" sz="2400" b="1" dirty="0" smtClean="0">
                <a:solidFill>
                  <a:srgbClr val="00B050"/>
                </a:solidFill>
              </a:rPr>
              <a:t>слова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2013349"/>
            <a:ext cx="747534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О              Д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             Ч              К               А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1916831"/>
            <a:ext cx="316835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есела</a:t>
            </a: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</a:t>
            </a:r>
          </a:p>
          <a:p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холоджена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 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иста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орисна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uk-U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тивна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615</TotalTime>
  <Words>591</Words>
  <Application>Microsoft Office PowerPoint</Application>
  <PresentationFormat>Экран (4:3)</PresentationFormat>
  <Paragraphs>131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ТАЄМНИЦІ  БЛАКИТНОГО ДИВА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Обери групу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ТАЄМНИЦІ  БЛАКИТНОГО ДИВА</dc:title>
  <dc:creator>ippo</dc:creator>
  <cp:lastModifiedBy>user</cp:lastModifiedBy>
  <cp:revision>23</cp:revision>
  <cp:lastPrinted>2013-09-11T16:43:15Z</cp:lastPrinted>
  <dcterms:created xsi:type="dcterms:W3CDTF">2013-09-11T08:54:06Z</dcterms:created>
  <dcterms:modified xsi:type="dcterms:W3CDTF">2013-09-12T21:34:43Z</dcterms:modified>
</cp:coreProperties>
</file>