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7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DA6C-9E7C-4622-A583-CE9D91D1CF08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C233-3292-454C-920E-B4C6C011D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63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DA6C-9E7C-4622-A583-CE9D91D1CF08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C233-3292-454C-920E-B4C6C011D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74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DA6C-9E7C-4622-A583-CE9D91D1CF08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C233-3292-454C-920E-B4C6C011D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DA6C-9E7C-4622-A583-CE9D91D1CF08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C233-3292-454C-920E-B4C6C011D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50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DA6C-9E7C-4622-A583-CE9D91D1CF08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C233-3292-454C-920E-B4C6C011D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27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DA6C-9E7C-4622-A583-CE9D91D1CF08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C233-3292-454C-920E-B4C6C011D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DA6C-9E7C-4622-A583-CE9D91D1CF08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C233-3292-454C-920E-B4C6C011D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85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DA6C-9E7C-4622-A583-CE9D91D1CF08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C233-3292-454C-920E-B4C6C011D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3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DA6C-9E7C-4622-A583-CE9D91D1CF08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C233-3292-454C-920E-B4C6C011D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2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DA6C-9E7C-4622-A583-CE9D91D1CF08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C233-3292-454C-920E-B4C6C011D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21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DA6C-9E7C-4622-A583-CE9D91D1CF08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C233-3292-454C-920E-B4C6C011D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0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EDA6C-9E7C-4622-A583-CE9D91D1CF08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FC233-3292-454C-920E-B4C6C011D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3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[[i9j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010" y="33265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0066">
                        <a:tint val="66000"/>
                        <a:satMod val="160000"/>
                      </a:srgbClr>
                    </a:gs>
                    <a:gs pos="50000">
                      <a:srgbClr val="FF0066">
                        <a:tint val="44500"/>
                        <a:satMod val="160000"/>
                      </a:srgbClr>
                    </a:gs>
                    <a:gs pos="100000">
                      <a:srgbClr val="FF0066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Політика Європейського Союзу в сфері освіти</a:t>
            </a: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3748976"/>
            <a:ext cx="4770274" cy="318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Картинки по запросу освіта в є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48976"/>
            <a:ext cx="29527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3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pp.vk.me/c626826/v626826105/4dc05/FI0ezmgBVR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3"/>
          <a:stretch/>
        </p:blipFill>
        <p:spPr bwMode="auto">
          <a:xfrm>
            <a:off x="-406175" y="36102"/>
            <a:ext cx="9580801" cy="342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лісабонська конвенц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79709"/>
            <a:ext cx="5473452" cy="347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88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404664"/>
            <a:ext cx="581439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ПРОГРАМА ТЕМПУС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Картинки по запросу програма темпу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3" y="1235661"/>
            <a:ext cx="33337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програма темпу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844" y="1235661"/>
            <a:ext cx="4200127" cy="315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програма темпу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46511"/>
            <a:ext cx="6084168" cy="233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1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elitefon.ru/download.php?file=201302/1680x1050/elitefon.ru-3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260648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ПРОГРАМА ЕРАЗМУС МУНДУС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Картинки по запросу эразмус мунду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4" y="906979"/>
            <a:ext cx="2920715" cy="59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эразмус мунду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9804"/>
            <a:ext cx="5723570" cy="260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эразмус мунду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76709"/>
            <a:ext cx="2924357" cy="286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эразмус мунду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68" y="1204130"/>
            <a:ext cx="23812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09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76772" y="332656"/>
            <a:ext cx="639045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ПРОГРАМА ЖАНА МОНЕ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Картинки по запросу программа жана м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1" y="3060802"/>
            <a:ext cx="5640561" cy="376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программа жана мо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040543"/>
            <a:ext cx="4208872" cy="202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90" y="1815658"/>
            <a:ext cx="3096344" cy="38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81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;'.;;kou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692696"/>
            <a:ext cx="8605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Європейський Союз визначає, що освіта та професійне навчання є життєво важливими для розвитку сучасного суспільства і економіки. Освіта є пріоритетним напрямом для урядів усіх країн-членів ЄС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 descr="Картинки по запросу освіта в є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92" y="2898184"/>
            <a:ext cx="4736086" cy="311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освіта в є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73" y="2936952"/>
            <a:ext cx="4434929" cy="30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99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0979" y="260648"/>
            <a:ext cx="903649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історичній еволюції освітньої політики Європейського Співтовариства виділяють такі етапи: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трелка углом вверх 6"/>
          <p:cNvSpPr/>
          <p:nvPr/>
        </p:nvSpPr>
        <p:spPr>
          <a:xfrm rot="10800000">
            <a:off x="31543" y="1798950"/>
            <a:ext cx="2874787" cy="100811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83568" y="2014974"/>
            <a:ext cx="7776864" cy="259228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ЕТАП. (1957-1971 рр.) Почався з Підписання Римського договору.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Картинки по запросу римський догові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35" y="3814129"/>
            <a:ext cx="5715329" cy="30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6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17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5617"/>
            <a:ext cx="563154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 ЕТАП (1971-1982 рр.)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899592" y="2700326"/>
            <a:ext cx="3091586" cy="1773948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Взаємне визнання дипломів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2015121" y="4005064"/>
            <a:ext cx="3091586" cy="2013697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Створення європейського центру розвитку освіти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5440854" y="2173391"/>
            <a:ext cx="3523634" cy="2245977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Кооперація у сфері середньої та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післясередньої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освіти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4427984" y="3861048"/>
            <a:ext cx="3358181" cy="1941689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Формування наднаціональних інститутів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3106509" y="2426505"/>
            <a:ext cx="3091586" cy="2016224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Заснування першого європейського університету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ятно 2 16"/>
          <p:cNvSpPr/>
          <p:nvPr/>
        </p:nvSpPr>
        <p:spPr>
          <a:xfrm>
            <a:off x="714219" y="884720"/>
            <a:ext cx="8784976" cy="2160240"/>
          </a:xfrm>
          <a:prstGeom prst="irregularSeal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75656" y="1364675"/>
            <a:ext cx="669674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зустрічі міністрів освіти західноєвропейських країн обговорювалось 5 питань: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434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reeppt.ru/MyShablony/MasterGold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3919" y="188640"/>
            <a:ext cx="516156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ЕТАП (1983-1992 рр.)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16024" y="1100643"/>
            <a:ext cx="9468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 створено ряд програм, що надавали можливість студентам проходити частину свого навчання в університетах інших держав,  а викладачам – розширити свою академічну комунікацію.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" y="2288851"/>
            <a:ext cx="9123462" cy="456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8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69646"/>
            <a:ext cx="838842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ЕТАП (1992 – 1998 рр.)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Картинки по запросу маастрихтський догові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84784"/>
            <a:ext cx="3408313" cy="50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маастрихтський догові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25527"/>
            <a:ext cx="4590764" cy="257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12780" y="1268760"/>
            <a:ext cx="48076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Маастрихтській угоді наголошується, що важливі напрями освітньої діяльності ЄС спрямовуються на розвиток європейського виміру освіти, зокрема через </a:t>
            </a:r>
            <a:r>
              <a:rPr lang="uk-UA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взаємовивчення</a:t>
            </a:r>
            <a:r>
              <a:rPr lang="uk-UA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поширення мов країн-членів.</a:t>
            </a:r>
            <a:endParaRPr lang="ru-RU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09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mage.slidesharecdn.com/random-140702043014-phpapp02/95/-4-638.jpg?cb=1404275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643"/>
            <a:ext cx="9252520" cy="69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3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p[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39144" y="188640"/>
            <a:ext cx="770485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БОЛОНСЬКА ДЕКЛАРАЦІЯ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609626" y="926893"/>
            <a:ext cx="1010045" cy="1133955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609626" y="2348880"/>
            <a:ext cx="1154062" cy="1008112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3663" y="1433425"/>
            <a:ext cx="6547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Підвищення конкурентоспроможності європейської вищої освіти</a:t>
            </a:r>
            <a:endParaRPr lang="ru-RU" sz="2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2437437"/>
            <a:ext cx="5161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Збільшення мобільності студентів і робочої сили в рамках Європи</a:t>
            </a:r>
            <a:endParaRPr lang="ru-RU" sz="2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 descr="Картинки по запросу болонська декларац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" y="3429000"/>
            <a:ext cx="5203850" cy="33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болонська декларац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68" y="3429000"/>
            <a:ext cx="4572000" cy="3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0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496" y="260648"/>
            <a:ext cx="9036496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Після засідання Європейської Ради в Лісабоні (березень 2000 р. головною метою ЄС у перших декадах 21 ст. стало створення Європи знань. Було сформульовано й амбітну стратегічну мету Лісабонського проекту. Європа до 2010 року повинна стати найбільш конкурентоспроможною та динамічною економікою.</a:t>
            </a:r>
            <a:endParaRPr lang="ru-RU" sz="2000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t="40434" r="11783"/>
          <a:stretch/>
        </p:blipFill>
        <p:spPr bwMode="auto">
          <a:xfrm>
            <a:off x="2673" y="3789040"/>
            <a:ext cx="4965041" cy="288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лісабонська конвенц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44" y="2089258"/>
            <a:ext cx="4590256" cy="323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699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65/50679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4100" y="188640"/>
            <a:ext cx="878497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«Європа 2020» - стратегія соціально-економічного розвитку на період  до 2020 року.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44100" y="1484784"/>
            <a:ext cx="2592288" cy="1584176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Знання та інновації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2936388" y="2132856"/>
            <a:ext cx="3096344" cy="1584176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Вища зайнятість і соціальне залучення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5940152" y="1484784"/>
            <a:ext cx="2592288" cy="1584176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Стала економіка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Картинки по запросу європа 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68" y="3937426"/>
            <a:ext cx="7191464" cy="288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70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256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2016-12-03T06:29:30Z</dcterms:created>
  <dcterms:modified xsi:type="dcterms:W3CDTF">2016-12-03T08:06:17Z</dcterms:modified>
</cp:coreProperties>
</file>