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5" r:id="rId3"/>
    <p:sldId id="257" r:id="rId4"/>
    <p:sldId id="258" r:id="rId5"/>
    <p:sldId id="266" r:id="rId6"/>
    <p:sldId id="268" r:id="rId7"/>
    <p:sldId id="267" r:id="rId8"/>
    <p:sldId id="269" r:id="rId9"/>
    <p:sldId id="259" r:id="rId10"/>
    <p:sldId id="260" r:id="rId11"/>
    <p:sldId id="261" r:id="rId12"/>
    <p:sldId id="264" r:id="rId13"/>
    <p:sldId id="26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C31F"/>
    <a:srgbClr val="FFFF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4E0A8-B27B-4DB9-9232-2A94DFF4F7A9}" type="datetimeFigureOut">
              <a:rPr lang="ru-RU" smtClean="0"/>
              <a:t>17.12.2016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B26208-CCE7-465D-9CA2-79C7B90657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286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1ECAC-3772-49B6-8B65-CC5350CC3E1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884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8E3A-CD8F-48DC-B418-7D97E1EB488B}" type="datetimeFigureOut">
              <a:rPr lang="ru-RU" smtClean="0"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D60D-434A-4300-90D4-369305BBC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948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8E3A-CD8F-48DC-B418-7D97E1EB488B}" type="datetimeFigureOut">
              <a:rPr lang="ru-RU" smtClean="0"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D60D-434A-4300-90D4-369305BBC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034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8E3A-CD8F-48DC-B418-7D97E1EB488B}" type="datetimeFigureOut">
              <a:rPr lang="ru-RU" smtClean="0"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D60D-434A-4300-90D4-369305BBC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634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8E3A-CD8F-48DC-B418-7D97E1EB488B}" type="datetimeFigureOut">
              <a:rPr lang="ru-RU" smtClean="0"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D60D-434A-4300-90D4-369305BBC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888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8E3A-CD8F-48DC-B418-7D97E1EB488B}" type="datetimeFigureOut">
              <a:rPr lang="ru-RU" smtClean="0"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D60D-434A-4300-90D4-369305BBC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887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8E3A-CD8F-48DC-B418-7D97E1EB488B}" type="datetimeFigureOut">
              <a:rPr lang="ru-RU" smtClean="0"/>
              <a:t>17.12.2016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D60D-434A-4300-90D4-369305BBC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332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8E3A-CD8F-48DC-B418-7D97E1EB488B}" type="datetimeFigureOut">
              <a:rPr lang="ru-RU" smtClean="0"/>
              <a:t>17.12.2016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D60D-434A-4300-90D4-369305BBC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360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8E3A-CD8F-48DC-B418-7D97E1EB488B}" type="datetimeFigureOut">
              <a:rPr lang="ru-RU" smtClean="0"/>
              <a:t>17.12.2016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D60D-434A-4300-90D4-369305BBC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724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8E3A-CD8F-48DC-B418-7D97E1EB488B}" type="datetimeFigureOut">
              <a:rPr lang="ru-RU" smtClean="0"/>
              <a:t>17.12.2016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D60D-434A-4300-90D4-369305BBC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899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8E3A-CD8F-48DC-B418-7D97E1EB488B}" type="datetimeFigureOut">
              <a:rPr lang="ru-RU" smtClean="0"/>
              <a:t>17.12.2016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D60D-434A-4300-90D4-369305BBC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527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8E3A-CD8F-48DC-B418-7D97E1EB488B}" type="datetimeFigureOut">
              <a:rPr lang="ru-RU" smtClean="0"/>
              <a:t>17.12.2016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D60D-434A-4300-90D4-369305BBC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051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rgbClr val="FFFFC9"/>
            </a:gs>
            <a:gs pos="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86000">
              <a:srgbClr val="FFFFC9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98E3A-CD8F-48DC-B418-7D97E1EB488B}" type="datetimeFigureOut">
              <a:rPr lang="ru-RU" smtClean="0"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1D60D-434A-4300-90D4-369305BBC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471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6400" y="165100"/>
            <a:ext cx="11290300" cy="5829300"/>
          </a:xfrm>
        </p:spPr>
        <p:txBody>
          <a:bodyPr>
            <a:normAutofit/>
          </a:bodyPr>
          <a:lstStyle/>
          <a:p>
            <a:r>
              <a:rPr lang="uk-UA" sz="7200" dirty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Складання та виконання алгоритмів</a:t>
            </a:r>
            <a:r>
              <a:rPr lang="uk-UA" sz="7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uk-UA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sz="7200" dirty="0" smtClean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</a:t>
            </a:r>
            <a:r>
              <a:rPr lang="uk-UA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7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повторенням </a:t>
            </a:r>
            <a:r>
              <a:rPr lang="uk-UA" sz="7200" dirty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 </a:t>
            </a:r>
            <a:r>
              <a:rPr lang="uk-UA" sz="7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розгалуженням </a:t>
            </a:r>
            <a:r>
              <a:rPr lang="uk-UA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uk-UA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sz="7200" dirty="0" smtClean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 </a:t>
            </a:r>
            <a:r>
              <a:rPr lang="uk-UA" sz="7200" dirty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середовищі </a:t>
            </a:r>
            <a:r>
              <a:rPr lang="uk-UA" sz="7200" dirty="0" err="1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Скретч</a:t>
            </a:r>
            <a:endParaRPr lang="ru-RU" sz="7200" dirty="0">
              <a:solidFill>
                <a:srgbClr val="27C3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39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459" y="678700"/>
            <a:ext cx="7439551" cy="61793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89804" y="141668"/>
            <a:ext cx="10784863" cy="66970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dirty="0" err="1" smtClean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Скретч</a:t>
            </a:r>
            <a:r>
              <a:rPr lang="uk-UA" dirty="0" smtClean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має 4 види циклів:</a:t>
            </a:r>
            <a:endParaRPr lang="ru-RU" dirty="0">
              <a:solidFill>
                <a:srgbClr val="27C3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44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665" y="171941"/>
            <a:ext cx="10515600" cy="1325563"/>
          </a:xfrm>
        </p:spPr>
        <p:txBody>
          <a:bodyPr/>
          <a:lstStyle/>
          <a:p>
            <a:pPr algn="ctr"/>
            <a:r>
              <a:rPr lang="uk-UA" sz="5400" dirty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</a:t>
            </a:r>
            <a:r>
              <a:rPr lang="uk-UA" sz="5400" dirty="0" smtClean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лгоритмом з розгалуженням</a:t>
            </a:r>
            <a:r>
              <a:rPr lang="uk-UA" b="1" i="1" dirty="0" smtClean="0">
                <a:solidFill>
                  <a:schemeClr val="bg1"/>
                </a:solidFill>
              </a:rPr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1668" y="1380066"/>
            <a:ext cx="1195159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Алгоритм, у якому набір команд передбачається виконувати в залежності від умови називають </a:t>
            </a:r>
            <a:r>
              <a:rPr lang="uk-UA" sz="4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4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розгалуженим </a:t>
            </a:r>
            <a:r>
              <a:rPr lang="uk-UA" sz="4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або</a:t>
            </a:r>
            <a:r>
              <a:rPr lang="uk-UA" sz="4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алгоритмом з розгалуженням.</a:t>
            </a:r>
            <a:endParaRPr lang="ru-RU" sz="4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2580" y="4945487"/>
            <a:ext cx="111788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 smtClean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Базова структура</a:t>
            </a:r>
            <a:r>
              <a:rPr lang="uk-UA" sz="4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- </a:t>
            </a:r>
            <a:r>
              <a:rPr lang="uk-UA" sz="48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Розгалуж</a:t>
            </a:r>
            <a:r>
              <a:rPr lang="uk-UA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ення</a:t>
            </a:r>
          </a:p>
          <a:p>
            <a:r>
              <a:rPr lang="uk-UA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uk-UA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		</a:t>
            </a:r>
            <a:r>
              <a:rPr lang="uk-UA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або</a:t>
            </a:r>
            <a:r>
              <a:rPr lang="uk-UA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вибір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4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145" y="84949"/>
            <a:ext cx="11500655" cy="128089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Повне розгалуження у  </a:t>
            </a:r>
            <a:r>
              <a:rPr lang="uk-U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Скретч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738312" y="1515228"/>
            <a:ext cx="10386888" cy="4817696"/>
            <a:chOff x="179512" y="2302509"/>
            <a:chExt cx="8928992" cy="3969884"/>
          </a:xfrm>
        </p:grpSpPr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9512" y="2711738"/>
              <a:ext cx="3960440" cy="3254619"/>
            </a:xfrm>
            <a:prstGeom prst="rect">
              <a:avLst/>
            </a:prstGeom>
          </p:spPr>
        </p:pic>
        <p:sp>
          <p:nvSpPr>
            <p:cNvPr id="26" name="Округлений прямокутник 11"/>
            <p:cNvSpPr/>
            <p:nvPr/>
          </p:nvSpPr>
          <p:spPr>
            <a:xfrm>
              <a:off x="1831244" y="2826364"/>
              <a:ext cx="1084572" cy="657639"/>
            </a:xfrm>
            <a:prstGeom prst="round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" name="Округлений прямокутник 12"/>
            <p:cNvSpPr/>
            <p:nvPr/>
          </p:nvSpPr>
          <p:spPr>
            <a:xfrm>
              <a:off x="780342" y="3484003"/>
              <a:ext cx="3071577" cy="533445"/>
            </a:xfrm>
            <a:prstGeom prst="round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" name="Округлений прямокутник 13"/>
            <p:cNvSpPr/>
            <p:nvPr/>
          </p:nvSpPr>
          <p:spPr>
            <a:xfrm>
              <a:off x="785008" y="4522990"/>
              <a:ext cx="3071577" cy="533445"/>
            </a:xfrm>
            <a:prstGeom prst="round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182741" y="2302509"/>
              <a:ext cx="2016224" cy="589249"/>
            </a:xfrm>
            <a:prstGeom prst="wedgeRoundRectCallout">
              <a:avLst>
                <a:gd name="adj1" fmla="val -132163"/>
                <a:gd name="adj2" fmla="val 66178"/>
                <a:gd name="adj3" fmla="val 16667"/>
              </a:avLst>
            </a:prstGeom>
            <a:solidFill>
              <a:srgbClr val="00B050"/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3600" b="1" i="1" dirty="0">
                  <a:solidFill>
                    <a:schemeClr val="bg1"/>
                  </a:solidFill>
                </a:rPr>
                <a:t>Умова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139952" y="3007556"/>
              <a:ext cx="4968552" cy="1599390"/>
            </a:xfrm>
            <a:prstGeom prst="wedgeRoundRectCallout">
              <a:avLst>
                <a:gd name="adj1" fmla="val -89200"/>
                <a:gd name="adj2" fmla="val -1798"/>
                <a:gd name="adj3" fmla="val 16667"/>
              </a:avLst>
            </a:prstGeom>
            <a:solidFill>
              <a:srgbClr val="00B050"/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uk-UA" sz="3600" b="1" i="1" dirty="0">
                  <a:solidFill>
                    <a:schemeClr val="bg1"/>
                  </a:solidFill>
                </a:rPr>
                <a:t>Команди, що виконуються, коли умова </a:t>
              </a:r>
              <a:r>
                <a:rPr lang="uk-UA" sz="3600" b="1" i="1" dirty="0">
                  <a:solidFill>
                    <a:srgbClr val="FFFF00"/>
                  </a:solidFill>
                </a:rPr>
                <a:t>істинна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139952" y="4673003"/>
              <a:ext cx="4968552" cy="1599390"/>
            </a:xfrm>
            <a:prstGeom prst="wedgeRoundRectCallout">
              <a:avLst>
                <a:gd name="adj1" fmla="val -93290"/>
                <a:gd name="adj2" fmla="val -38739"/>
                <a:gd name="adj3" fmla="val 16667"/>
              </a:avLst>
            </a:prstGeom>
            <a:solidFill>
              <a:srgbClr val="00B050"/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uk-UA" sz="3600" b="1" i="1" dirty="0">
                  <a:solidFill>
                    <a:schemeClr val="bg1"/>
                  </a:solidFill>
                </a:rPr>
                <a:t>Команди, що виконуються, коли умова </a:t>
              </a:r>
              <a:r>
                <a:rPr lang="uk-UA" sz="3600" b="1" i="1" dirty="0">
                  <a:solidFill>
                    <a:srgbClr val="FFFF00"/>
                  </a:solidFill>
                </a:rPr>
                <a:t>хибна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4038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 txBox="1">
            <a:spLocks/>
          </p:cNvSpPr>
          <p:nvPr/>
        </p:nvSpPr>
        <p:spPr>
          <a:xfrm>
            <a:off x="459519" y="256616"/>
            <a:ext cx="11500655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Неповне розгалуження у  </a:t>
            </a:r>
            <a:r>
              <a:rPr lang="uk-U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Скретч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459519" y="1988140"/>
            <a:ext cx="11154249" cy="4268339"/>
            <a:chOff x="319199" y="2944800"/>
            <a:chExt cx="8824167" cy="2131121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9199" y="2998565"/>
              <a:ext cx="3676737" cy="2077356"/>
            </a:xfrm>
            <a:prstGeom prst="rect">
              <a:avLst/>
            </a:prstGeom>
          </p:spPr>
        </p:pic>
        <p:sp>
          <p:nvSpPr>
            <p:cNvPr id="13" name="Округлений прямокутник 6"/>
            <p:cNvSpPr/>
            <p:nvPr/>
          </p:nvSpPr>
          <p:spPr>
            <a:xfrm>
              <a:off x="1831244" y="3039570"/>
              <a:ext cx="1084572" cy="657639"/>
            </a:xfrm>
            <a:prstGeom prst="round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" name="Округлений прямокутник 7"/>
            <p:cNvSpPr/>
            <p:nvPr/>
          </p:nvSpPr>
          <p:spPr>
            <a:xfrm>
              <a:off x="780342" y="3697209"/>
              <a:ext cx="3071577" cy="533445"/>
            </a:xfrm>
            <a:prstGeom prst="round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74814" y="2944800"/>
              <a:ext cx="2016224" cy="357034"/>
            </a:xfrm>
            <a:prstGeom prst="wedgeRoundRectCallout">
              <a:avLst>
                <a:gd name="adj1" fmla="val -132163"/>
                <a:gd name="adj2" fmla="val 66178"/>
                <a:gd name="adj3" fmla="val 16667"/>
              </a:avLst>
            </a:prstGeom>
            <a:solidFill>
              <a:srgbClr val="00B050"/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3600" b="1" i="1" dirty="0">
                  <a:solidFill>
                    <a:schemeClr val="bg1"/>
                  </a:solidFill>
                </a:rPr>
                <a:t>Умова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74814" y="3428381"/>
              <a:ext cx="4968552" cy="1071102"/>
            </a:xfrm>
            <a:prstGeom prst="wedgeRoundRectCallout">
              <a:avLst>
                <a:gd name="adj1" fmla="val -89200"/>
                <a:gd name="adj2" fmla="val -1798"/>
                <a:gd name="adj3" fmla="val 16667"/>
              </a:avLst>
            </a:prstGeom>
            <a:solidFill>
              <a:srgbClr val="00B050"/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uk-UA" sz="4000" b="1" i="1" dirty="0">
                  <a:solidFill>
                    <a:schemeClr val="bg1"/>
                  </a:solidFill>
                </a:rPr>
                <a:t>Команди, що виконуються, коли умова </a:t>
              </a:r>
              <a:r>
                <a:rPr lang="uk-UA" sz="4000" b="1" i="1" dirty="0">
                  <a:solidFill>
                    <a:srgbClr val="FFFF00"/>
                  </a:solidFill>
                </a:rPr>
                <a:t>істинна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402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0761" y="273954"/>
            <a:ext cx="11281893" cy="6584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uk-UA" sz="3600" b="1" dirty="0" smtClean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Мета:</a:t>
            </a:r>
            <a:endParaRPr lang="ru-RU" sz="3600" dirty="0" smtClean="0">
              <a:solidFill>
                <a:srgbClr val="27C3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uk-UA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навчальна</a:t>
            </a:r>
            <a:r>
              <a:rPr lang="uk-UA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uk-UA" sz="3200" dirty="0" smtClean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продовжити ознайомлювати з алгоритмічною структурою розгалуження і повторення, навчити складати та виконувати алгоритми з розгалуженням та повторенням, у визначеному навчальному середовищі;</a:t>
            </a:r>
            <a:endParaRPr lang="ru-RU" sz="3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uk-UA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розвивальна</a:t>
            </a:r>
            <a:r>
              <a:rPr lang="uk-UA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uk-UA" sz="3200" dirty="0" smtClean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розвивати логічне та алгоритмічне мислення, пізнавальний інтерес; пам’ять, творчу уяву, </a:t>
            </a:r>
            <a:r>
              <a:rPr lang="uk-UA" sz="3200" spc="-1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уважність</a:t>
            </a:r>
            <a:r>
              <a:rPr lang="uk-UA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r>
              <a:rPr lang="uk-UA" sz="3200" dirty="0" smtClean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3200" dirty="0" smtClean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uk-UA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виховна</a:t>
            </a:r>
            <a:r>
              <a:rPr lang="uk-UA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uk-UA" sz="3200" dirty="0" smtClean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формувати вміння користуватися набутими знаннями, самостійно приймати рішення, розширювати навички самостійної роботи на комп’ютері.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95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увати 5"/>
          <p:cNvGrpSpPr/>
          <p:nvPr/>
        </p:nvGrpSpPr>
        <p:grpSpPr>
          <a:xfrm>
            <a:off x="1577975" y="2336165"/>
            <a:ext cx="9036051" cy="2185670"/>
            <a:chOff x="0" y="0"/>
            <a:chExt cx="9369629" cy="2266667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047619" cy="2266667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36296" y="229592"/>
              <a:ext cx="2133333" cy="1876190"/>
            </a:xfrm>
            <a:prstGeom prst="rect">
              <a:avLst/>
            </a:prstGeom>
          </p:spPr>
        </p:pic>
      </p:grpSp>
      <p:pic>
        <p:nvPicPr>
          <p:cNvPr id="5" name="Picture 2" descr="http://www.zarobytyhroshi.com/images/243_1c7236e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557" y="4366699"/>
            <a:ext cx="1561356" cy="1561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Розгадайте</a:t>
            </a:r>
            <a:r>
              <a:rPr lang="ru-RU" sz="5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ребус</a:t>
            </a:r>
            <a:endParaRPr lang="ru-RU" sz="5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32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490662" y="2116495"/>
            <a:ext cx="9210676" cy="4505324"/>
            <a:chOff x="0" y="0"/>
            <a:chExt cx="9108557" cy="4831901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43402" y="233176"/>
              <a:ext cx="2686050" cy="2171700"/>
            </a:xfrm>
            <a:prstGeom prst="rect">
              <a:avLst/>
            </a:prstGeom>
          </p:spPr>
        </p:pic>
        <p:pic>
          <p:nvPicPr>
            <p:cNvPr id="4" name="Picture 2" descr="http://www.zarobytyhroshi.com/images/243_1c7236e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11652" y="3270545"/>
              <a:ext cx="1561356" cy="1561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20683"/>
              <a:ext cx="432048" cy="689116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64296" y="320683"/>
              <a:ext cx="432048" cy="689116"/>
            </a:xfrm>
            <a:prstGeom prst="rect">
              <a:avLst/>
            </a:prstGeom>
          </p:spPr>
        </p:pic>
        <p:pic>
          <p:nvPicPr>
            <p:cNvPr id="7" name="Picture 6" descr="http://img.cliparto.com/pic/xl/183539/3078613-jeans-pocket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75" r="10682"/>
            <a:stretch/>
          </p:blipFill>
          <p:spPr bwMode="auto">
            <a:xfrm>
              <a:off x="6899786" y="102193"/>
              <a:ext cx="1728192" cy="2272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14"/>
            <p:cNvSpPr txBox="1"/>
            <p:nvPr/>
          </p:nvSpPr>
          <p:spPr>
            <a:xfrm>
              <a:off x="6552682" y="2284212"/>
              <a:ext cx="2555875" cy="10553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fontAlgn="base">
                <a:spcAft>
                  <a:spcPts val="0"/>
                </a:spcAft>
              </a:pPr>
              <a:r>
                <a:rPr lang="uk-UA" sz="6600" b="1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Н=НН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" name="TextBox 16"/>
            <p:cNvSpPr txBox="1"/>
            <p:nvPr/>
          </p:nvSpPr>
          <p:spPr>
            <a:xfrm>
              <a:off x="3823374" y="2295345"/>
              <a:ext cx="2555875" cy="10553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fontAlgn="base">
                <a:spcAft>
                  <a:spcPts val="0"/>
                </a:spcAft>
              </a:pPr>
              <a:r>
                <a:rPr lang="uk-UA" sz="6600" b="1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Ш=Ж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76664" y="11132"/>
              <a:ext cx="432048" cy="689116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44616" y="0"/>
              <a:ext cx="432048" cy="689116"/>
            </a:xfrm>
            <a:prstGeom prst="rect">
              <a:avLst/>
            </a:prstGeom>
          </p:spPr>
        </p:pic>
        <p:pic>
          <p:nvPicPr>
            <p:cNvPr id="12" name="Picture 10" descr="https://c2.staticflickr.com/8/7149/6811727869_b0fbdc8344_b.jp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68" r="33375"/>
            <a:stretch/>
          </p:blipFill>
          <p:spPr bwMode="auto">
            <a:xfrm>
              <a:off x="504056" y="72008"/>
              <a:ext cx="2176208" cy="3270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31171" y="27947"/>
              <a:ext cx="432048" cy="689116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52728" y="27947"/>
              <a:ext cx="432048" cy="689116"/>
            </a:xfrm>
            <a:prstGeom prst="rect">
              <a:avLst/>
            </a:prstGeom>
          </p:spPr>
        </p:pic>
      </p:grpSp>
      <p:sp>
        <p:nvSpPr>
          <p:cNvPr id="16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Розгадайте</a:t>
            </a:r>
            <a:r>
              <a:rPr lang="ru-RU" sz="5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ребус</a:t>
            </a:r>
            <a:endParaRPr lang="ru-RU" sz="5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18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80645"/>
          </a:xfrm>
        </p:spPr>
        <p:txBody>
          <a:bodyPr>
            <a:normAutofit/>
          </a:bodyPr>
          <a:lstStyle/>
          <a:p>
            <a:r>
              <a:rPr lang="uk-UA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Алгоритм</a:t>
            </a:r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— це запис скінченої послідовності вказівок, що визначає, які дії і в якому порядку потрібно виконати для досягнення певної мети</a:t>
            </a:r>
            <a: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b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Форми подання</a:t>
            </a:r>
            <a: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алгоритмів:</a:t>
            </a:r>
            <a:b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словесна;</a:t>
            </a:r>
            <a:b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графічна;</a:t>
            </a:r>
            <a:b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uk-UA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комп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</a:t>
            </a:r>
            <a:r>
              <a:rPr lang="uk-UA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ютерна</a:t>
            </a:r>
            <a: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програма.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8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093970" cy="6492875"/>
          </a:xfrm>
        </p:spPr>
        <p:txBody>
          <a:bodyPr>
            <a:normAutofit fontScale="90000"/>
          </a:bodyPr>
          <a:lstStyle/>
          <a:p>
            <a:r>
              <a:rPr lang="uk-UA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Словесна форма подання алгоритму</a:t>
            </a:r>
            <a:r>
              <a:rPr lang="uk-UA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— алгоритм, записаний мовою людською спілкування (наприклад, українською</a:t>
            </a:r>
            <a: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).</a:t>
            </a:r>
            <a:b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Графічна форма подання алгоритму</a:t>
            </a:r>
            <a:r>
              <a:rPr lang="uk-U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— алгоритм, представлений графічними об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</a:t>
            </a:r>
            <a:r>
              <a:rPr lang="uk-UA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єктами</a:t>
            </a:r>
            <a: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uk-UA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Комп’ютерне середовище виконання алгоритму</a:t>
            </a:r>
            <a:r>
              <a:rPr lang="uk-UA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спеціальна програма</a:t>
            </a:r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яка дає змогу створювати і виконувати алгоритми для обраних виконавців із визначеною системою команд на комп’ютері.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070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843" y="104932"/>
            <a:ext cx="11952157" cy="6635282"/>
          </a:xfrm>
        </p:spPr>
        <p:txBody>
          <a:bodyPr>
            <a:normAutofit fontScale="90000"/>
          </a:bodyPr>
          <a:lstStyle/>
          <a:p>
            <a:r>
              <a:rPr lang="uk-UA" sz="49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Виконавець алгоритму</a:t>
            </a:r>
            <a:r>
              <a:rPr lang="uk-UA" sz="49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uk-UA" sz="49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— жива істота (людина чи тварина) або автоматичний пристрій (робот, верстат з програмним керуванням, електронна обчислювальна машина тощо), що спроможна діяти і діє згідно з наданим алгоритмом.</a:t>
            </a:r>
            <a:br>
              <a:rPr lang="uk-UA" sz="49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sz="49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uk-UA" sz="49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sz="49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Система вказівок виконавця</a:t>
            </a:r>
            <a:r>
              <a:rPr lang="uk-UA" sz="49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uk-UA" sz="49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— сукупність усіх вказівок, які може виконувати даний виконавець.</a:t>
            </a:r>
            <a:r>
              <a:rPr lang="uk-UA" dirty="0"/>
              <a:t/>
            </a:r>
            <a:br>
              <a:rPr lang="uk-UA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434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dirty="0" smtClean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Базові структури</a:t>
            </a:r>
            <a:r>
              <a:rPr lang="uk-UA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6000" dirty="0" smtClean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алгоритмів</a:t>
            </a:r>
            <a:endParaRPr lang="ru-RU" sz="6000" dirty="0">
              <a:solidFill>
                <a:srgbClr val="27C3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25625"/>
            <a:ext cx="12192000" cy="4351338"/>
          </a:xfrm>
        </p:spPr>
        <p:txBody>
          <a:bodyPr/>
          <a:lstStyle/>
          <a:p>
            <a:r>
              <a:rPr lang="uk-U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Слідування </a:t>
            </a:r>
            <a:r>
              <a:rPr lang="uk-UA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uk-UA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лінійний алгоритм</a:t>
            </a:r>
          </a:p>
          <a:p>
            <a:pPr marL="0" indent="0">
              <a:buNone/>
            </a:pPr>
            <a:endParaRPr lang="uk-UA" sz="4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uk-U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Повторення     </a:t>
            </a:r>
            <a:r>
              <a:rPr lang="uk-UA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uk-UA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циклічний алгоритм</a:t>
            </a:r>
          </a:p>
          <a:p>
            <a:pPr marL="0" indent="0">
              <a:buNone/>
            </a:pPr>
            <a:endParaRPr lang="uk-UA" sz="4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uk-UA" sz="44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Розгалуж</a:t>
            </a:r>
            <a:r>
              <a:rPr lang="uk-U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ення </a:t>
            </a:r>
            <a:r>
              <a:rPr lang="uk-UA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uk-UA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розгалужений </a:t>
            </a:r>
          </a:p>
          <a:p>
            <a:pPr marL="0" indent="0" algn="ctr">
              <a:buNone/>
            </a:pPr>
            <a:r>
              <a:rPr lang="uk-UA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алгоритм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62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339368"/>
            <a:ext cx="10515600" cy="8068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Цикл</a:t>
            </a:r>
            <a:r>
              <a:rPr lang="uk-UA" dirty="0" err="1" smtClean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ічний</a:t>
            </a:r>
            <a:r>
              <a:rPr lang="uk-UA" dirty="0" smtClean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алгоритм </a:t>
            </a:r>
            <a:endParaRPr lang="ru-RU" sz="4800" b="1" dirty="0">
              <a:solidFill>
                <a:srgbClr val="27C3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1" y="1532587"/>
            <a:ext cx="109459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Алгоритм, у якому передбачається багаторазове виконання одного й того самого набору команд, називають</a:t>
            </a:r>
            <a:r>
              <a:rPr lang="uk-UA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циклічним.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1" y="4990758"/>
            <a:ext cx="10186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</a:t>
            </a:r>
            <a:r>
              <a:rPr lang="uk-UA" sz="4800" dirty="0" smtClean="0">
                <a:solidFill>
                  <a:srgbClr val="27C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азова структура</a:t>
            </a:r>
            <a:r>
              <a:rPr lang="uk-UA" sz="4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- </a:t>
            </a:r>
            <a:r>
              <a:rPr lang="uk-UA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Повторення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52560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190</Words>
  <Application>Microsoft Office PowerPoint</Application>
  <PresentationFormat>Широкоэкранный</PresentationFormat>
  <Paragraphs>35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Tahoma</vt:lpstr>
      <vt:lpstr>Times New Roman</vt:lpstr>
      <vt:lpstr>Wingdings</vt:lpstr>
      <vt:lpstr>Тема Office</vt:lpstr>
      <vt:lpstr>Складання та виконання алгоритмів  з повторенням і розгалуженням  у середовищі Скретч</vt:lpstr>
      <vt:lpstr>Презентация PowerPoint</vt:lpstr>
      <vt:lpstr>Розгадайте ребус</vt:lpstr>
      <vt:lpstr>Розгадайте ребус</vt:lpstr>
      <vt:lpstr>Алгоритм — це запис скінченої послідовності вказівок, що визначає, які дії і в якому порядку потрібно виконати для досягнення певної мети.  Форми подання алгоритмів: - словесна; - графічна; - комп’ютерна програма.</vt:lpstr>
      <vt:lpstr>Словесна форма подання алгоритму — алгоритм, записаний мовою людською спілкування (наприклад, українською). Графічна форма подання алгоритму — алгоритм, представлений графічними об’єктами.  Комп’ютерне середовище виконання алгоритму – спеціальна програма, яка дає змогу створювати і виконувати алгоритми для обраних виконавців із визначеною системою команд на комп’ютері. </vt:lpstr>
      <vt:lpstr>Виконавець алгоритму — жива істота (людина чи тварина) або автоматичний пристрій (робот, верстат з програмним керуванням, електронна обчислювальна машина тощо), що спроможна діяти і діє згідно з наданим алгоритмом.  Система вказівок виконавця — сукупність усіх вказівок, які може виконувати даний виконавець. </vt:lpstr>
      <vt:lpstr>Базові структури алгоритмів</vt:lpstr>
      <vt:lpstr>Циклічний алгоритм </vt:lpstr>
      <vt:lpstr>Презентация PowerPoint</vt:lpstr>
      <vt:lpstr>Алгоритмом з розгалуженням.</vt:lpstr>
      <vt:lpstr>Повне розгалуження у  Скретч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Василькович В.Н.</dc:creator>
  <cp:lastModifiedBy>Sony</cp:lastModifiedBy>
  <cp:revision>1</cp:revision>
  <dcterms:created xsi:type="dcterms:W3CDTF">2016-12-17T12:02:38Z</dcterms:created>
  <dcterms:modified xsi:type="dcterms:W3CDTF">2016-12-17T20:24:50Z</dcterms:modified>
</cp:coreProperties>
</file>