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7" r:id="rId2"/>
    <p:sldId id="256" r:id="rId3"/>
    <p:sldId id="257" r:id="rId4"/>
    <p:sldId id="258" r:id="rId5"/>
    <p:sldId id="259" r:id="rId6"/>
    <p:sldId id="260" r:id="rId7"/>
    <p:sldId id="261" r:id="rId8"/>
    <p:sldId id="262" r:id="rId9"/>
    <p:sldId id="263" r:id="rId10"/>
    <p:sldId id="264" r:id="rId11"/>
    <p:sldId id="265" r:id="rId12"/>
    <p:sldId id="267" r:id="rId13"/>
    <p:sldId id="287" r:id="rId14"/>
    <p:sldId id="288" r:id="rId15"/>
    <p:sldId id="268" r:id="rId16"/>
    <p:sldId id="269" r:id="rId17"/>
    <p:sldId id="270" r:id="rId18"/>
    <p:sldId id="271" r:id="rId19"/>
    <p:sldId id="272" r:id="rId20"/>
    <p:sldId id="273" r:id="rId21"/>
    <p:sldId id="274" r:id="rId22"/>
    <p:sldId id="275" r:id="rId23"/>
    <p:sldId id="289" r:id="rId24"/>
    <p:sldId id="290" r:id="rId25"/>
    <p:sldId id="291" r:id="rId26"/>
    <p:sldId id="292" r:id="rId27"/>
    <p:sldId id="293" r:id="rId28"/>
    <p:sldId id="294" r:id="rId29"/>
    <p:sldId id="276" r:id="rId30"/>
    <p:sldId id="277" r:id="rId31"/>
    <p:sldId id="278" r:id="rId32"/>
    <p:sldId id="279" r:id="rId33"/>
    <p:sldId id="280" r:id="rId34"/>
    <p:sldId id="281" r:id="rId35"/>
    <p:sldId id="266" r:id="rId36"/>
    <p:sldId id="282" r:id="rId37"/>
    <p:sldId id="283" r:id="rId38"/>
    <p:sldId id="284" r:id="rId39"/>
    <p:sldId id="285" r:id="rId40"/>
    <p:sldId id="286" r:id="rId41"/>
    <p:sldId id="296"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5897" autoAdjust="0"/>
  </p:normalViewPr>
  <p:slideViewPr>
    <p:cSldViewPr>
      <p:cViewPr varScale="1">
        <p:scale>
          <a:sx n="68" d="100"/>
          <a:sy n="68" d="100"/>
        </p:scale>
        <p:origin x="-40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EE289DCE-60F3-412C-8FE0-B04694E1E4C5}"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EE289DCE-60F3-412C-8FE0-B04694E1E4C5}"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4BDE0BF1-1C40-447F-8C48-2B7DEAFEFF1B}" type="datetimeFigureOut">
              <a:rPr lang="ru-RU" smtClean="0"/>
              <a:pPr/>
              <a:t>02.01.2017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E289DCE-60F3-412C-8FE0-B04694E1E4C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BDE0BF1-1C40-447F-8C48-2B7DEAFEFF1B}" type="datetimeFigureOut">
              <a:rPr lang="ru-RU" smtClean="0"/>
              <a:pPr/>
              <a:t>02.01.2017</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E289DCE-60F3-412C-8FE0-B04694E1E4C5}"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1628800"/>
            <a:ext cx="8229600" cy="3528392"/>
          </a:xfrm>
        </p:spPr>
        <p:txBody>
          <a:bodyPr>
            <a:normAutofit/>
          </a:bodyPr>
          <a:lstStyle/>
          <a:p>
            <a:pPr algn="ctr">
              <a:buNone/>
            </a:pPr>
            <a:r>
              <a:rPr lang="ru-RU" sz="3600" dirty="0" smtClean="0">
                <a:solidFill>
                  <a:srgbClr val="002060"/>
                </a:solidFill>
              </a:rPr>
              <a:t>З до</a:t>
            </a:r>
            <a:r>
              <a:rPr lang="uk-UA" sz="3600" dirty="0" err="1" smtClean="0">
                <a:solidFill>
                  <a:srgbClr val="002060"/>
                </a:solidFill>
              </a:rPr>
              <a:t>свіду</a:t>
            </a:r>
            <a:r>
              <a:rPr lang="uk-UA" sz="3600" dirty="0" smtClean="0">
                <a:solidFill>
                  <a:srgbClr val="002060"/>
                </a:solidFill>
              </a:rPr>
              <a:t> роботи</a:t>
            </a:r>
            <a:endParaRPr lang="ru-RU" sz="3600" dirty="0" smtClean="0">
              <a:solidFill>
                <a:srgbClr val="002060"/>
              </a:solidFill>
            </a:endParaRPr>
          </a:p>
          <a:p>
            <a:pPr algn="ctr">
              <a:buNone/>
            </a:pPr>
            <a:r>
              <a:rPr lang="uk-UA" sz="3600" dirty="0" err="1" smtClean="0">
                <a:solidFill>
                  <a:srgbClr val="002060"/>
                </a:solidFill>
              </a:rPr>
              <a:t>Белим</a:t>
            </a:r>
            <a:r>
              <a:rPr lang="uk-UA" sz="3600" dirty="0" smtClean="0">
                <a:solidFill>
                  <a:srgbClr val="002060"/>
                </a:solidFill>
              </a:rPr>
              <a:t> Людмили Володимирівни</a:t>
            </a:r>
          </a:p>
          <a:p>
            <a:pPr algn="ctr">
              <a:buNone/>
            </a:pPr>
            <a:r>
              <a:rPr lang="uk-UA" sz="3600" dirty="0" smtClean="0">
                <a:solidFill>
                  <a:srgbClr val="002060"/>
                </a:solidFill>
              </a:rPr>
              <a:t>вчителя початкових класів </a:t>
            </a:r>
            <a:r>
              <a:rPr lang="uk-UA" sz="3600" dirty="0" err="1" smtClean="0">
                <a:solidFill>
                  <a:srgbClr val="002060"/>
                </a:solidFill>
              </a:rPr>
              <a:t>Петропавлівської</a:t>
            </a:r>
            <a:r>
              <a:rPr lang="uk-UA" sz="3600" dirty="0" smtClean="0">
                <a:solidFill>
                  <a:srgbClr val="002060"/>
                </a:solidFill>
              </a:rPr>
              <a:t> ЗОШ І-ІІІ ст.№2 з професійним навчанням</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solidFill>
                  <a:srgbClr val="FF0000"/>
                </a:solidFill>
              </a:rPr>
              <a:t>ІІІ етап – визначення напрямів діяльності</a:t>
            </a:r>
            <a:endParaRPr lang="ru-RU" dirty="0">
              <a:solidFill>
                <a:srgbClr val="FF0000"/>
              </a:solidFill>
            </a:endParaRPr>
          </a:p>
        </p:txBody>
      </p:sp>
      <p:sp>
        <p:nvSpPr>
          <p:cNvPr id="3" name="Содержимое 2"/>
          <p:cNvSpPr>
            <a:spLocks noGrp="1"/>
          </p:cNvSpPr>
          <p:nvPr>
            <p:ph idx="1"/>
          </p:nvPr>
        </p:nvSpPr>
        <p:spPr>
          <a:xfrm>
            <a:off x="428596" y="2143116"/>
            <a:ext cx="8229600" cy="3829064"/>
          </a:xfrm>
        </p:spPr>
        <p:txBody>
          <a:bodyPr/>
          <a:lstStyle/>
          <a:p>
            <a:r>
              <a:rPr lang="uk-UA" dirty="0" smtClean="0"/>
              <a:t>систематизувати та проаналізувати отримані матеріали</a:t>
            </a:r>
          </a:p>
          <a:p>
            <a:r>
              <a:rPr lang="uk-UA" dirty="0" smtClean="0"/>
              <a:t>відібрати найбільш актуальні, цікаві, оригінальні матеріали</a:t>
            </a:r>
          </a:p>
          <a:p>
            <a:r>
              <a:rPr lang="uk-UA" dirty="0" smtClean="0"/>
              <a:t>відшукати необхідні матеріальні ресурси,(папір, клей та ін.)</a:t>
            </a:r>
          </a:p>
          <a:p>
            <a:r>
              <a:rPr lang="uk-UA" dirty="0" smtClean="0"/>
              <a:t>зібрати матеріали для фотовиставки </a:t>
            </a:r>
            <a:endParaRPr lang="ru-RU" dirty="0"/>
          </a:p>
        </p:txBody>
      </p:sp>
    </p:spTree>
  </p:cSld>
  <p:clrMapOvr>
    <a:masterClrMapping/>
  </p:clrMapOvr>
  <p:transition spd="med">
    <p:wheel spokes="8"/>
    <p:sndAc>
      <p:stSnd>
        <p:snd r:embed="rId2"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0"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4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І</a:t>
            </a:r>
            <a:r>
              <a:rPr lang="en-US" dirty="0" smtClean="0"/>
              <a:t>V</a:t>
            </a:r>
            <a:r>
              <a:rPr lang="uk-UA" dirty="0" smtClean="0"/>
              <a:t> етап-реалізація запланованої діяльності</a:t>
            </a:r>
            <a:endParaRPr lang="ru-RU" dirty="0"/>
          </a:p>
        </p:txBody>
      </p:sp>
      <p:sp>
        <p:nvSpPr>
          <p:cNvPr id="3" name="Содержимое 2"/>
          <p:cNvSpPr>
            <a:spLocks noGrp="1"/>
          </p:cNvSpPr>
          <p:nvPr>
            <p:ph idx="1"/>
          </p:nvPr>
        </p:nvSpPr>
        <p:spPr/>
        <p:txBody>
          <a:bodyPr/>
          <a:lstStyle/>
          <a:p>
            <a:r>
              <a:rPr lang="uk-UA" dirty="0" smtClean="0"/>
              <a:t>виготовлення  </a:t>
            </a:r>
            <a:r>
              <a:rPr lang="uk-UA" dirty="0" err="1" smtClean="0"/>
              <a:t>коллажу</a:t>
            </a:r>
            <a:r>
              <a:rPr lang="uk-UA" dirty="0" smtClean="0"/>
              <a:t>  “ Рослини і тварини наших водойм ”</a:t>
            </a:r>
          </a:p>
          <a:p>
            <a:r>
              <a:rPr lang="uk-UA" dirty="0" smtClean="0"/>
              <a:t>створення фотовиставки </a:t>
            </a:r>
          </a:p>
          <a:p>
            <a:r>
              <a:rPr lang="uk-UA" dirty="0" smtClean="0"/>
              <a:t>виставка пейзажів, намальованих учнями</a:t>
            </a:r>
          </a:p>
          <a:p>
            <a:r>
              <a:rPr lang="uk-UA" dirty="0" smtClean="0"/>
              <a:t>планування викладення  теоретичного матеріалу </a:t>
            </a:r>
          </a:p>
          <a:p>
            <a:r>
              <a:rPr lang="uk-UA" dirty="0" smtClean="0"/>
              <a:t>виставка репродукцій картин визначних художників на дану тему</a:t>
            </a:r>
          </a:p>
          <a:p>
            <a:r>
              <a:rPr lang="uk-UA" dirty="0" smtClean="0"/>
              <a:t>розучування пісень</a:t>
            </a:r>
            <a:endParaRPr lang="ru-RU" dirty="0"/>
          </a:p>
        </p:txBody>
      </p:sp>
    </p:spTree>
  </p:cSld>
  <p:clrMapOvr>
    <a:masterClrMapping/>
  </p:clrMapOvr>
  <p:transition spd="med" advClick="0" advTm="4000">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274638"/>
            <a:ext cx="8229600" cy="1143000"/>
          </a:xfrm>
        </p:spPr>
        <p:txBody>
          <a:bodyPr/>
          <a:lstStyle/>
          <a:p>
            <a:r>
              <a:rPr lang="uk-UA" dirty="0" err="1" smtClean="0"/>
              <a:t>Коллаж</a:t>
            </a:r>
            <a:endParaRPr lang="ru-RU" dirty="0"/>
          </a:p>
        </p:txBody>
      </p:sp>
      <p:pic>
        <p:nvPicPr>
          <p:cNvPr id="7" name="Содержимое 6" descr="342342233.JPG"/>
          <p:cNvPicPr>
            <a:picLocks noGrp="1" noChangeAspect="1"/>
          </p:cNvPicPr>
          <p:nvPr>
            <p:ph idx="1"/>
          </p:nvPr>
        </p:nvPicPr>
        <p:blipFill>
          <a:blip r:embed="rId2" cstate="print"/>
          <a:stretch>
            <a:fillRect/>
          </a:stretch>
        </p:blipFill>
        <p:spPr>
          <a:xfrm>
            <a:off x="1214415" y="1600200"/>
            <a:ext cx="6496602" cy="4872452"/>
          </a:xfrm>
        </p:spPr>
      </p:pic>
    </p:spTree>
  </p:cSld>
  <p:clrMapOvr>
    <a:masterClrMapping/>
  </p:clrMapOvr>
  <p:transition spd="med">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Изображение 021.jpg"/>
          <p:cNvPicPr>
            <a:picLocks noGrp="1" noChangeAspect="1"/>
          </p:cNvPicPr>
          <p:nvPr>
            <p:ph idx="1"/>
          </p:nvPr>
        </p:nvPicPr>
        <p:blipFill>
          <a:blip r:embed="rId2" cstate="print"/>
          <a:stretch>
            <a:fillRect/>
          </a:stretch>
        </p:blipFill>
        <p:spPr>
          <a:xfrm>
            <a:off x="251858" y="214290"/>
            <a:ext cx="8534983" cy="6429420"/>
          </a:xfrm>
        </p:spPr>
      </p:pic>
    </p:spTree>
  </p:cSld>
  <p:clrMapOvr>
    <a:masterClrMapping/>
  </p:clrMapOvr>
  <p:transition>
    <p:strips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Изображение 019.jpg"/>
          <p:cNvPicPr>
            <a:picLocks noGrp="1" noChangeAspect="1"/>
          </p:cNvPicPr>
          <p:nvPr>
            <p:ph idx="1"/>
          </p:nvPr>
        </p:nvPicPr>
        <p:blipFill>
          <a:blip r:embed="rId2" cstate="print"/>
          <a:stretch>
            <a:fillRect/>
          </a:stretch>
        </p:blipFill>
        <p:spPr>
          <a:xfrm>
            <a:off x="61356" y="142852"/>
            <a:ext cx="8939800" cy="6544114"/>
          </a:xfrm>
        </p:spPr>
      </p:pic>
    </p:spTree>
  </p:cSld>
  <p:clrMapOvr>
    <a:masterClrMapping/>
  </p:clrMapOvr>
  <p:transition spd="med">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Світлини до теми</a:t>
            </a:r>
            <a:endParaRPr lang="ru-RU" dirty="0"/>
          </a:p>
        </p:txBody>
      </p:sp>
      <p:pic>
        <p:nvPicPr>
          <p:cNvPr id="4" name="Содержимое 6" descr="Изображение 001.JPG"/>
          <p:cNvPicPr>
            <a:picLocks noGrp="1" noChangeAspect="1"/>
          </p:cNvPicPr>
          <p:nvPr>
            <p:ph idx="1"/>
          </p:nvPr>
        </p:nvPicPr>
        <p:blipFill>
          <a:blip r:embed="rId2" cstate="print"/>
          <a:stretch>
            <a:fillRect/>
          </a:stretch>
        </p:blipFill>
        <p:spPr>
          <a:xfrm>
            <a:off x="2857488" y="1857364"/>
            <a:ext cx="3328114" cy="4708525"/>
          </a:xfrm>
        </p:spPr>
      </p:pic>
      <p:sp>
        <p:nvSpPr>
          <p:cNvPr id="5" name="Заголовок 1"/>
          <p:cNvSpPr txBox="1">
            <a:spLocks/>
          </p:cNvSpPr>
          <p:nvPr/>
        </p:nvSpPr>
        <p:spPr>
          <a:xfrm>
            <a:off x="2357422" y="1000108"/>
            <a:ext cx="4429156" cy="1000132"/>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uk-UA" sz="2800" b="1" dirty="0" smtClean="0">
                <a:ln w="6350">
                  <a:noFill/>
                </a:ln>
                <a:solidFill>
                  <a:srgbClr val="00B0F0"/>
                </a:solidFill>
                <a:effectLst>
                  <a:outerShdw blurRad="114300" dist="101600" dir="2700000" algn="tl" rotWithShape="0">
                    <a:srgbClr val="000000">
                      <a:alpha val="40000"/>
                    </a:srgbClr>
                  </a:outerShdw>
                </a:effectLst>
                <a:latin typeface="+mj-lt"/>
                <a:ea typeface="+mj-ea"/>
                <a:cs typeface="+mj-cs"/>
              </a:rPr>
              <a:t>Лагідне Азовське море</a:t>
            </a:r>
            <a:endParaRPr kumimoji="0" lang="ru-RU" sz="2800" b="1" i="0" u="none" strike="noStrike" kern="1200" cap="none" spc="0" normalizeH="0" baseline="0" noProof="0" dirty="0">
              <a:ln w="6350">
                <a:noFill/>
              </a:ln>
              <a:solidFill>
                <a:srgbClr val="00B0F0"/>
              </a:soli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Изображение 004.JPG"/>
          <p:cNvPicPr>
            <a:picLocks noGrp="1" noChangeAspect="1"/>
          </p:cNvPicPr>
          <p:nvPr>
            <p:ph idx="1"/>
          </p:nvPr>
        </p:nvPicPr>
        <p:blipFill>
          <a:blip r:embed="rId2" cstate="print"/>
          <a:stretch>
            <a:fillRect/>
          </a:stretch>
        </p:blipFill>
        <p:spPr>
          <a:xfrm>
            <a:off x="142844" y="142852"/>
            <a:ext cx="4245214" cy="2757494"/>
          </a:xfrm>
        </p:spPr>
      </p:pic>
      <p:pic>
        <p:nvPicPr>
          <p:cNvPr id="5" name="Рисунок 4" descr="Изображение 008.JPG"/>
          <p:cNvPicPr>
            <a:picLocks noChangeAspect="1"/>
          </p:cNvPicPr>
          <p:nvPr/>
        </p:nvPicPr>
        <p:blipFill>
          <a:blip r:embed="rId3" cstate="print"/>
          <a:stretch>
            <a:fillRect/>
          </a:stretch>
        </p:blipFill>
        <p:spPr>
          <a:xfrm>
            <a:off x="4572000" y="142852"/>
            <a:ext cx="4367338" cy="2786081"/>
          </a:xfrm>
          <a:prstGeom prst="rect">
            <a:avLst/>
          </a:prstGeom>
        </p:spPr>
      </p:pic>
      <p:pic>
        <p:nvPicPr>
          <p:cNvPr id="6" name="Рисунок 5" descr="Изображение 003.JPG"/>
          <p:cNvPicPr>
            <a:picLocks noChangeAspect="1"/>
          </p:cNvPicPr>
          <p:nvPr/>
        </p:nvPicPr>
        <p:blipFill>
          <a:blip r:embed="rId4" cstate="print"/>
          <a:stretch>
            <a:fillRect/>
          </a:stretch>
        </p:blipFill>
        <p:spPr>
          <a:xfrm>
            <a:off x="2143108" y="3429000"/>
            <a:ext cx="4714908" cy="3148581"/>
          </a:xfrm>
          <a:prstGeom prst="rect">
            <a:avLst/>
          </a:prstGeom>
        </p:spPr>
      </p:pic>
    </p:spTree>
  </p:cSld>
  <p:clrMapOvr>
    <a:masterClrMapping/>
  </p:clrMapOvr>
  <p:transition>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Изображение 007.JPG"/>
          <p:cNvPicPr>
            <a:picLocks noGrp="1" noChangeAspect="1"/>
          </p:cNvPicPr>
          <p:nvPr>
            <p:ph idx="1"/>
          </p:nvPr>
        </p:nvPicPr>
        <p:blipFill>
          <a:blip r:embed="rId2" cstate="print"/>
          <a:stretch>
            <a:fillRect/>
          </a:stretch>
        </p:blipFill>
        <p:spPr>
          <a:xfrm>
            <a:off x="142844" y="142852"/>
            <a:ext cx="4214842" cy="2734208"/>
          </a:xfrm>
        </p:spPr>
      </p:pic>
      <p:pic>
        <p:nvPicPr>
          <p:cNvPr id="1027" name="Picture 3"/>
          <p:cNvPicPr>
            <a:picLocks noChangeAspect="1" noChangeArrowheads="1"/>
          </p:cNvPicPr>
          <p:nvPr/>
        </p:nvPicPr>
        <p:blipFill>
          <a:blip r:embed="rId3" cstate="print"/>
          <a:srcRect/>
          <a:stretch>
            <a:fillRect/>
          </a:stretch>
        </p:blipFill>
        <p:spPr bwMode="auto">
          <a:xfrm rot="10800000">
            <a:off x="4500561" y="142852"/>
            <a:ext cx="4500595" cy="271464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785918" y="3143248"/>
            <a:ext cx="5424487" cy="3535363"/>
          </a:xfrm>
          <a:prstGeom prst="rect">
            <a:avLst/>
          </a:prstGeom>
          <a:noFill/>
          <a:ln w="9525">
            <a:noFill/>
            <a:miter lim="800000"/>
            <a:headEnd/>
            <a:tailEnd/>
          </a:ln>
          <a:effectLst/>
        </p:spPr>
      </p:pic>
    </p:spTree>
  </p:cSld>
  <p:clrMapOvr>
    <a:masterClrMapping/>
  </p:clrMapOvr>
  <p:transition spd="med">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solidFill>
                  <a:srgbClr val="0070C0"/>
                </a:solidFill>
              </a:rPr>
              <a:t>Чорне море </a:t>
            </a:r>
            <a:br>
              <a:rPr lang="uk-UA" dirty="0" smtClean="0">
                <a:solidFill>
                  <a:srgbClr val="0070C0"/>
                </a:solidFill>
              </a:rPr>
            </a:br>
            <a:r>
              <a:rPr lang="uk-UA" dirty="0" smtClean="0">
                <a:solidFill>
                  <a:srgbClr val="0070C0"/>
                </a:solidFill>
              </a:rPr>
              <a:t>теж не погано</a:t>
            </a:r>
            <a:endParaRPr lang="ru-RU" dirty="0">
              <a:solidFill>
                <a:srgbClr val="0070C0"/>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500034" y="1714488"/>
            <a:ext cx="3429024" cy="4929222"/>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rot="5400000">
            <a:off x="4294984" y="2420130"/>
            <a:ext cx="4940297" cy="3529013"/>
          </a:xfrm>
          <a:prstGeom prst="rect">
            <a:avLst/>
          </a:prstGeom>
          <a:noFill/>
          <a:ln w="9525">
            <a:noFill/>
            <a:miter lim="800000"/>
            <a:headEnd/>
            <a:tailEnd/>
          </a:ln>
          <a:effectLst/>
        </p:spPr>
      </p:pic>
    </p:spTree>
  </p:cSld>
  <p:clrMapOvr>
    <a:masterClrMapping/>
  </p:clrMapOvr>
  <p:transition>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rot="10800000">
            <a:off x="3428992" y="142852"/>
            <a:ext cx="5572164" cy="337346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rot="10800000">
            <a:off x="214282" y="3571876"/>
            <a:ext cx="5572164" cy="3183049"/>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285720" y="571480"/>
            <a:ext cx="8429652" cy="1857388"/>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4400" b="0" i="0" u="none" strike="noStrike" kern="1200" cap="none" spc="0" normalizeH="0" baseline="0" noProof="0" dirty="0" smtClean="0">
                <a:ln>
                  <a:noFill/>
                </a:ln>
                <a:solidFill>
                  <a:srgbClr val="FFCC00"/>
                </a:solidFill>
                <a:effectLst>
                  <a:outerShdw blurRad="38100" dist="38100" dir="2700000" algn="tl">
                    <a:srgbClr val="000000">
                      <a:alpha val="43137"/>
                    </a:srgbClr>
                  </a:outerShdw>
                </a:effectLst>
                <a:uLnTx/>
                <a:uFillTx/>
                <a:latin typeface="+mj-lt"/>
                <a:ea typeface="+mj-ea"/>
                <a:cs typeface="+mj-cs"/>
              </a:rPr>
              <a:t>Проект</a:t>
            </a:r>
            <a:r>
              <a:rPr lang="uk-UA" sz="4400" baseline="0" dirty="0" smtClean="0">
                <a:solidFill>
                  <a:srgbClr val="FFCC00"/>
                </a:solidFill>
                <a:effectLst>
                  <a:outerShdw blurRad="38100" dist="38100" dir="2700000" algn="tl">
                    <a:srgbClr val="000000">
                      <a:alpha val="43137"/>
                    </a:srgbClr>
                  </a:outerShdw>
                </a:effectLst>
                <a:latin typeface="+mj-lt"/>
                <a:ea typeface="+mj-ea"/>
                <a:cs typeface="+mj-cs"/>
              </a:rPr>
              <a:t>:</a:t>
            </a:r>
            <a:r>
              <a:rPr lang="uk-UA" sz="4400" dirty="0" smtClean="0">
                <a:solidFill>
                  <a:srgbClr val="FFCC00"/>
                </a:solidFill>
                <a:effectLst>
                  <a:outerShdw blurRad="38100" dist="38100" dir="2700000" algn="tl">
                    <a:srgbClr val="000000">
                      <a:alpha val="43137"/>
                    </a:srgbClr>
                  </a:outerShdw>
                </a:effectLst>
                <a:latin typeface="+mj-lt"/>
                <a:ea typeface="+mj-ea"/>
                <a:cs typeface="+mj-cs"/>
              </a:rPr>
              <a:t> Водойми України</a:t>
            </a:r>
            <a:endParaRPr kumimoji="0" lang="ru-RU" sz="4400" b="0" i="0" u="none" strike="noStrike" kern="1200" cap="none" spc="0" normalizeH="0" baseline="0" noProof="0" dirty="0" smtClean="0">
              <a:ln>
                <a:noFill/>
              </a:ln>
              <a:solidFill>
                <a:srgbClr val="FFCC00"/>
              </a:solidFill>
              <a:effectLst>
                <a:outerShdw blurRad="38100" dist="38100" dir="2700000" algn="tl">
                  <a:srgbClr val="000000">
                    <a:alpha val="43137"/>
                  </a:srgbClr>
                </a:outerShdw>
              </a:effectLst>
              <a:uLnTx/>
              <a:uFillTx/>
              <a:latin typeface="+mj-lt"/>
              <a:ea typeface="+mj-ea"/>
              <a:cs typeface="+mj-cs"/>
            </a:endParaRPr>
          </a:p>
        </p:txBody>
      </p:sp>
      <p:sp>
        <p:nvSpPr>
          <p:cNvPr id="7" name="Rectangle 7"/>
          <p:cNvSpPr txBox="1">
            <a:spLocks noChangeArrowheads="1"/>
          </p:cNvSpPr>
          <p:nvPr/>
        </p:nvSpPr>
        <p:spPr>
          <a:xfrm>
            <a:off x="457200" y="2852738"/>
            <a:ext cx="8229600" cy="324326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Tx/>
              <a:buChar char="-"/>
              <a:tabLst/>
              <a:defRPr/>
            </a:pPr>
            <a:r>
              <a:rPr lang="uk-UA" sz="3200" dirty="0" smtClean="0">
                <a:solidFill>
                  <a:schemeClr val="bg1"/>
                </a:solidFill>
                <a:effectLst>
                  <a:outerShdw blurRad="38100" dist="38100" dir="2700000" algn="tl">
                    <a:srgbClr val="000000">
                      <a:alpha val="43137"/>
                    </a:srgbClr>
                  </a:outerShdw>
                </a:effectLst>
              </a:rPr>
              <a:t> </a:t>
            </a:r>
            <a:r>
              <a:rPr lang="uk-UA" sz="3200" dirty="0" smtClean="0">
                <a:solidFill>
                  <a:srgbClr val="FFFF00"/>
                </a:solidFill>
                <a:effectLst>
                  <a:outerShdw blurRad="38100" dist="38100" dir="2700000" algn="tl">
                    <a:srgbClr val="000000">
                      <a:alpha val="43137"/>
                    </a:srgbClr>
                  </a:outerShdw>
                </a:effectLst>
              </a:rPr>
              <a:t>інформаційний (скерований на вивчення водойм України)</a:t>
            </a:r>
          </a:p>
          <a:p>
            <a:pPr marL="0" marR="0" lvl="0" indent="0" algn="ctr" defTabSz="914400" rtl="0" eaLnBrk="1" fontAlgn="auto" latinLnBrk="0" hangingPunct="1">
              <a:lnSpc>
                <a:spcPct val="100000"/>
              </a:lnSpc>
              <a:spcBef>
                <a:spcPct val="20000"/>
              </a:spcBef>
              <a:spcAft>
                <a:spcPts val="0"/>
              </a:spcAft>
              <a:buClrTx/>
              <a:buSzTx/>
              <a:buFontTx/>
              <a:buChar char="-"/>
              <a:tabLst/>
              <a:defRPr/>
            </a:pPr>
            <a:r>
              <a:rPr lang="uk-UA" sz="3200" dirty="0">
                <a:solidFill>
                  <a:srgbClr val="FFFF00"/>
                </a:solidFill>
                <a:effectLst>
                  <a:outerShdw blurRad="38100" dist="38100" dir="2700000" algn="tl">
                    <a:srgbClr val="000000">
                      <a:alpha val="43137"/>
                    </a:srgbClr>
                  </a:outerShdw>
                </a:effectLst>
              </a:rPr>
              <a:t> </a:t>
            </a:r>
            <a:r>
              <a:rPr lang="uk-UA" sz="3200" dirty="0" err="1" smtClean="0">
                <a:solidFill>
                  <a:srgbClr val="FFFF00"/>
                </a:solidFill>
                <a:effectLst>
                  <a:outerShdw blurRad="38100" dist="38100" dir="2700000" algn="tl">
                    <a:srgbClr val="000000">
                      <a:alpha val="43137"/>
                    </a:srgbClr>
                  </a:outerShdw>
                </a:effectLst>
              </a:rPr>
              <a:t>міжпредметний</a:t>
            </a:r>
            <a:r>
              <a:rPr lang="uk-UA" sz="3200" dirty="0" smtClean="0">
                <a:solidFill>
                  <a:srgbClr val="FFFF00"/>
                </a:solidFill>
                <a:effectLst>
                  <a:outerShdw blurRad="38100" dist="38100" dir="2700000" algn="tl">
                    <a:srgbClr val="000000">
                      <a:alpha val="43137"/>
                    </a:srgbClr>
                  </a:outerShdw>
                </a:effectLst>
              </a:rPr>
              <a:t> ( “Я і </a:t>
            </a:r>
            <a:r>
              <a:rPr lang="uk-UA" sz="3200" dirty="0" err="1" smtClean="0">
                <a:solidFill>
                  <a:srgbClr val="FFFF00"/>
                </a:solidFill>
                <a:effectLst>
                  <a:outerShdw blurRad="38100" dist="38100" dir="2700000" algn="tl">
                    <a:srgbClr val="000000">
                      <a:alpha val="43137"/>
                    </a:srgbClr>
                  </a:outerShdw>
                </a:effectLst>
              </a:rPr>
              <a:t>Україна”</a:t>
            </a:r>
            <a:r>
              <a:rPr lang="uk-UA" sz="3200" dirty="0" smtClean="0">
                <a:solidFill>
                  <a:srgbClr val="FFFF00"/>
                </a:solidFill>
                <a:effectLst>
                  <a:outerShdw blurRad="38100" dist="38100" dir="2700000" algn="tl">
                    <a:srgbClr val="000000">
                      <a:alpha val="43137"/>
                    </a:srgbClr>
                  </a:outerShdw>
                </a:effectLst>
              </a:rPr>
              <a:t>, природознавство, ОТМ, музика)</a:t>
            </a:r>
          </a:p>
          <a:p>
            <a:pPr marL="0" marR="0" lvl="0" indent="0" algn="ctr" defTabSz="914400" rtl="0" eaLnBrk="1" fontAlgn="auto" latinLnBrk="0" hangingPunct="1">
              <a:lnSpc>
                <a:spcPct val="100000"/>
              </a:lnSpc>
              <a:spcBef>
                <a:spcPct val="20000"/>
              </a:spcBef>
              <a:spcAft>
                <a:spcPts val="0"/>
              </a:spcAft>
              <a:buClrTx/>
              <a:buSzTx/>
              <a:buFontTx/>
              <a:buChar char="-"/>
              <a:tabLst/>
              <a:defRPr/>
            </a:pPr>
            <a:r>
              <a:rPr lang="uk-UA" sz="3200" dirty="0">
                <a:solidFill>
                  <a:srgbClr val="FFFF00"/>
                </a:solidFill>
                <a:effectLst>
                  <a:outerShdw blurRad="38100" dist="38100" dir="2700000" algn="tl">
                    <a:srgbClr val="000000">
                      <a:alpha val="43137"/>
                    </a:srgbClr>
                  </a:outerShdw>
                </a:effectLst>
              </a:rPr>
              <a:t> </a:t>
            </a:r>
            <a:r>
              <a:rPr lang="uk-UA" sz="3200" dirty="0" err="1" smtClean="0">
                <a:solidFill>
                  <a:srgbClr val="FFFF00"/>
                </a:solidFill>
                <a:effectLst>
                  <a:outerShdw blurRad="38100" dist="38100" dir="2700000" algn="tl">
                    <a:srgbClr val="000000">
                      <a:alpha val="43137"/>
                    </a:srgbClr>
                  </a:outerShdw>
                </a:effectLst>
              </a:rPr>
              <a:t>внутрішкільний</a:t>
            </a:r>
            <a:r>
              <a:rPr lang="uk-UA" sz="3200" dirty="0" smtClean="0">
                <a:solidFill>
                  <a:srgbClr val="FFFF00"/>
                </a:solidFill>
                <a:effectLst>
                  <a:outerShdw blurRad="38100" dist="38100" dir="2700000" algn="tl">
                    <a:srgbClr val="000000">
                      <a:alpha val="43137"/>
                    </a:srgbClr>
                  </a:outerShdw>
                </a:effectLst>
              </a:rPr>
              <a:t> (класний)</a:t>
            </a:r>
          </a:p>
        </p:txBody>
      </p:sp>
    </p:spTree>
  </p:cSld>
  <p:clrMapOvr>
    <a:masterClrMapping/>
  </p:clrMapOvr>
  <p:transition spd="med" advClick="0" advTm="15000">
    <p:wheel spokes="1"/>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with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7">
                                            <p:txEl>
                                              <p:pRg st="0" end="0"/>
                                            </p:txEl>
                                          </p:spTgt>
                                        </p:tgtEl>
                                        <p:attrNameLst>
                                          <p:attrName>ppt_w</p:attrName>
                                        </p:attrNameLst>
                                      </p:cBhvr>
                                    </p:anim>
                                    <p:anim by="(#ppt_w*0.50)" calcmode="lin" valueType="num">
                                      <p:cBhvr>
                                        <p:cTn id="8" dur="500" decel="50000" autoRev="1" fill="hold">
                                          <p:stCondLst>
                                            <p:cond delay="0"/>
                                          </p:stCondLst>
                                        </p:cTn>
                                        <p:tgtEl>
                                          <p:spTgt spid="7">
                                            <p:txEl>
                                              <p:pRg st="0" end="0"/>
                                            </p:txEl>
                                          </p:spTgt>
                                        </p:tgtEl>
                                        <p:attrNameLst>
                                          <p:attrName>ppt_x</p:attrName>
                                        </p:attrNameLst>
                                      </p:cBhvr>
                                    </p:anim>
                                    <p:anim from="(-#ppt_h/2)" to="(#ppt_y)" calcmode="lin" valueType="num">
                                      <p:cBhvr>
                                        <p:cTn id="9" dur="1000" fill="hold">
                                          <p:stCondLst>
                                            <p:cond delay="0"/>
                                          </p:stCondLst>
                                        </p:cTn>
                                        <p:tgtEl>
                                          <p:spTgt spid="7">
                                            <p:txEl>
                                              <p:pRg st="0" end="0"/>
                                            </p:txEl>
                                          </p:spTgt>
                                        </p:tgtEl>
                                        <p:attrNameLst>
                                          <p:attrName>ppt_y</p:attrName>
                                        </p:attrNameLst>
                                      </p:cBhvr>
                                    </p:anim>
                                    <p:animRot by="21600000">
                                      <p:cBhvr>
                                        <p:cTn id="10" dur="1000" fill="hold">
                                          <p:stCondLst>
                                            <p:cond delay="0"/>
                                          </p:stCondLst>
                                        </p:cTn>
                                        <p:tgtEl>
                                          <p:spTgt spid="7">
                                            <p:txEl>
                                              <p:pRg st="0" end="0"/>
                                            </p:txEl>
                                          </p:spTgt>
                                        </p:tgtEl>
                                        <p:attrNameLst>
                                          <p:attrName>r</p:attrName>
                                        </p:attrNameLst>
                                      </p:cBhvr>
                                    </p:animRot>
                                  </p:childTnLst>
                                </p:cTn>
                              </p:par>
                              <p:par>
                                <p:cTn id="11" presetID="56" presetClass="entr" presetSubtype="0" fill="hold" grpId="1" nodeType="withEffect">
                                  <p:stCondLst>
                                    <p:cond delay="0"/>
                                  </p:stCondLst>
                                  <p:iterate type="lt">
                                    <p:tmPct val="10000"/>
                                  </p:iterate>
                                  <p:childTnLst>
                                    <p:set>
                                      <p:cBhvr>
                                        <p:cTn id="12" dur="1" fill="hold">
                                          <p:stCondLst>
                                            <p:cond delay="0"/>
                                          </p:stCondLst>
                                        </p:cTn>
                                        <p:tgtEl>
                                          <p:spTgt spid="7">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7">
                                            <p:txEl>
                                              <p:pRg st="1" end="1"/>
                                            </p:txEl>
                                          </p:spTgt>
                                        </p:tgtEl>
                                        <p:attrNameLst>
                                          <p:attrName>ppt_w</p:attrName>
                                        </p:attrNameLst>
                                      </p:cBhvr>
                                    </p:anim>
                                    <p:anim by="(#ppt_w*0.50)" calcmode="lin" valueType="num">
                                      <p:cBhvr>
                                        <p:cTn id="14" dur="500" decel="50000" autoRev="1" fill="hold">
                                          <p:stCondLst>
                                            <p:cond delay="0"/>
                                          </p:stCondLst>
                                        </p:cTn>
                                        <p:tgtEl>
                                          <p:spTgt spid="7">
                                            <p:txEl>
                                              <p:pRg st="1" end="1"/>
                                            </p:txEl>
                                          </p:spTgt>
                                        </p:tgtEl>
                                        <p:attrNameLst>
                                          <p:attrName>ppt_x</p:attrName>
                                        </p:attrNameLst>
                                      </p:cBhvr>
                                    </p:anim>
                                    <p:anim from="(-#ppt_h/2)" to="(#ppt_y)" calcmode="lin" valueType="num">
                                      <p:cBhvr>
                                        <p:cTn id="15" dur="1000" fill="hold">
                                          <p:stCondLst>
                                            <p:cond delay="0"/>
                                          </p:stCondLst>
                                        </p:cTn>
                                        <p:tgtEl>
                                          <p:spTgt spid="7">
                                            <p:txEl>
                                              <p:pRg st="1" end="1"/>
                                            </p:txEl>
                                          </p:spTgt>
                                        </p:tgtEl>
                                        <p:attrNameLst>
                                          <p:attrName>ppt_y</p:attrName>
                                        </p:attrNameLst>
                                      </p:cBhvr>
                                    </p:anim>
                                    <p:animRot by="21600000">
                                      <p:cBhvr>
                                        <p:cTn id="16" dur="1000" fill="hold">
                                          <p:stCondLst>
                                            <p:cond delay="0"/>
                                          </p:stCondLst>
                                        </p:cTn>
                                        <p:tgtEl>
                                          <p:spTgt spid="7">
                                            <p:txEl>
                                              <p:pRg st="1" end="1"/>
                                            </p:txEl>
                                          </p:spTgt>
                                        </p:tgtEl>
                                        <p:attrNameLst>
                                          <p:attrName>r</p:attrName>
                                        </p:attrNameLst>
                                      </p:cBhvr>
                                    </p:animRot>
                                  </p:childTnLst>
                                </p:cTn>
                              </p:par>
                              <p:par>
                                <p:cTn id="17" presetID="56" presetClass="entr" presetSubtype="0" fill="hold" grpId="1" nodeType="withEffect">
                                  <p:stCondLst>
                                    <p:cond delay="0"/>
                                  </p:stCondLst>
                                  <p:iterate type="lt">
                                    <p:tmPct val="10000"/>
                                  </p:iterate>
                                  <p:childTnLst>
                                    <p:set>
                                      <p:cBhvr>
                                        <p:cTn id="18" dur="1" fill="hold">
                                          <p:stCondLst>
                                            <p:cond delay="0"/>
                                          </p:stCondLst>
                                        </p:cTn>
                                        <p:tgtEl>
                                          <p:spTgt spid="7">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7">
                                            <p:txEl>
                                              <p:pRg st="2" end="2"/>
                                            </p:txEl>
                                          </p:spTgt>
                                        </p:tgtEl>
                                        <p:attrNameLst>
                                          <p:attrName>ppt_w</p:attrName>
                                        </p:attrNameLst>
                                      </p:cBhvr>
                                    </p:anim>
                                    <p:anim by="(#ppt_w*0.50)" calcmode="lin" valueType="num">
                                      <p:cBhvr>
                                        <p:cTn id="20" dur="500" decel="50000" autoRev="1" fill="hold">
                                          <p:stCondLst>
                                            <p:cond delay="0"/>
                                          </p:stCondLst>
                                        </p:cTn>
                                        <p:tgtEl>
                                          <p:spTgt spid="7">
                                            <p:txEl>
                                              <p:pRg st="2" end="2"/>
                                            </p:txEl>
                                          </p:spTgt>
                                        </p:tgtEl>
                                        <p:attrNameLst>
                                          <p:attrName>ppt_x</p:attrName>
                                        </p:attrNameLst>
                                      </p:cBhvr>
                                    </p:anim>
                                    <p:anim from="(-#ppt_h/2)" to="(#ppt_y)" calcmode="lin" valueType="num">
                                      <p:cBhvr>
                                        <p:cTn id="21" dur="1000" fill="hold">
                                          <p:stCondLst>
                                            <p:cond delay="0"/>
                                          </p:stCondLst>
                                        </p:cTn>
                                        <p:tgtEl>
                                          <p:spTgt spid="7">
                                            <p:txEl>
                                              <p:pRg st="2" end="2"/>
                                            </p:txEl>
                                          </p:spTgt>
                                        </p:tgtEl>
                                        <p:attrNameLst>
                                          <p:attrName>ppt_y</p:attrName>
                                        </p:attrNameLst>
                                      </p:cBhvr>
                                    </p:anim>
                                    <p:animRot by="21600000">
                                      <p:cBhvr>
                                        <p:cTn id="22" dur="1000" fill="hold">
                                          <p:stCondLst>
                                            <p:cond delay="0"/>
                                          </p:stCondLst>
                                        </p:cTn>
                                        <p:tgtEl>
                                          <p:spTgt spid="7">
                                            <p:txEl>
                                              <p:pRg st="2" end="2"/>
                                            </p:txEl>
                                          </p:spTgt>
                                        </p:tgtEl>
                                        <p:attrNameLst>
                                          <p:attrName>r</p:attrName>
                                        </p:attrNameLst>
                                      </p:cBhvr>
                                    </p:animRot>
                                  </p:childTnLst>
                                </p:cTn>
                              </p:par>
                              <p:par>
                                <p:cTn id="23" presetID="34"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from="(-#ppt_w/2)" to="(#ppt_x)" calcmode="lin" valueType="num">
                                      <p:cBhvr>
                                        <p:cTn id="25" dur="600" fill="hold">
                                          <p:stCondLst>
                                            <p:cond delay="0"/>
                                          </p:stCondLst>
                                        </p:cTn>
                                        <p:tgtEl>
                                          <p:spTgt spid="6"/>
                                        </p:tgtEl>
                                        <p:attrNameLst>
                                          <p:attrName>ppt_x</p:attrName>
                                        </p:attrNameLst>
                                      </p:cBhvr>
                                    </p:anim>
                                    <p:anim from="0" to="-1.0" calcmode="lin" valueType="num">
                                      <p:cBhvr>
                                        <p:cTn id="26" dur="200" decel="50000" autoRev="1" fill="hold">
                                          <p:stCondLst>
                                            <p:cond delay="600"/>
                                          </p:stCondLst>
                                        </p:cTn>
                                        <p:tgtEl>
                                          <p:spTgt spid="6"/>
                                        </p:tgtEl>
                                        <p:attrNameLst>
                                          <p:attrName>xshear</p:attrName>
                                        </p:attrNameLst>
                                      </p:cBhvr>
                                    </p:anim>
                                    <p:animScale>
                                      <p:cBhvr>
                                        <p:cTn id="27" dur="200" decel="100000" autoRev="1" fill="hold">
                                          <p:stCondLst>
                                            <p:cond delay="600"/>
                                          </p:stCondLst>
                                        </p:cTn>
                                        <p:tgtEl>
                                          <p:spTgt spid="6"/>
                                        </p:tgtEl>
                                      </p:cBhvr>
                                      <p:from x="100000" y="100000"/>
                                      <p:to x="80000" y="100000"/>
                                    </p:animScale>
                                    <p:anim by="(#ppt_h/3+#ppt_w*0.1)" calcmode="lin" valueType="num">
                                      <p:cBhvr additive="sum">
                                        <p:cTn id="28"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Але найкраща – рідна Самара</a:t>
            </a:r>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142844" y="3857628"/>
            <a:ext cx="4214841" cy="284793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142844" y="1142984"/>
            <a:ext cx="4214842" cy="2652876"/>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4500562" y="1142984"/>
            <a:ext cx="4357718" cy="2643206"/>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a:stretch>
            <a:fillRect/>
          </a:stretch>
        </p:blipFill>
        <p:spPr bwMode="auto">
          <a:xfrm rot="10800000">
            <a:off x="4500562" y="3857627"/>
            <a:ext cx="4357718" cy="2811104"/>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Найбільша річка України-Дніпро</a:t>
            </a:r>
            <a:endParaRPr lang="ru-RU" dirty="0"/>
          </a:p>
        </p:txBody>
      </p:sp>
      <p:pic>
        <p:nvPicPr>
          <p:cNvPr id="5122" name="Picture 2"/>
          <p:cNvPicPr>
            <a:picLocks noChangeAspect="1" noChangeArrowheads="1"/>
          </p:cNvPicPr>
          <p:nvPr/>
        </p:nvPicPr>
        <p:blipFill>
          <a:blip r:embed="rId2" cstate="print"/>
          <a:srcRect/>
          <a:stretch>
            <a:fillRect/>
          </a:stretch>
        </p:blipFill>
        <p:spPr bwMode="auto">
          <a:xfrm>
            <a:off x="642910" y="1643049"/>
            <a:ext cx="8012187" cy="4656577"/>
          </a:xfrm>
          <a:prstGeom prst="rect">
            <a:avLst/>
          </a:prstGeom>
          <a:noFill/>
          <a:ln w="9525">
            <a:noFill/>
            <a:miter lim="800000"/>
            <a:headEnd/>
            <a:tailEnd/>
          </a:ln>
          <a:effectLst/>
        </p:spPr>
      </p:pic>
    </p:spTree>
  </p:cSld>
  <p:clrMapOvr>
    <a:masterClrMapping/>
  </p:clrMapOvr>
  <p:transition>
    <p:comb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338"/>
            <a:ext cx="8229600" cy="1143000"/>
          </a:xfrm>
        </p:spPr>
        <p:txBody>
          <a:bodyPr/>
          <a:lstStyle/>
          <a:p>
            <a:r>
              <a:rPr lang="uk-UA" dirty="0" smtClean="0"/>
              <a:t>Озера України</a:t>
            </a:r>
            <a:endParaRPr lang="ru-RU" dirty="0"/>
          </a:p>
        </p:txBody>
      </p:sp>
      <p:pic>
        <p:nvPicPr>
          <p:cNvPr id="6146" name="Picture 2"/>
          <p:cNvPicPr>
            <a:picLocks noChangeAspect="1" noChangeArrowheads="1"/>
          </p:cNvPicPr>
          <p:nvPr/>
        </p:nvPicPr>
        <p:blipFill>
          <a:blip r:embed="rId2" cstate="print"/>
          <a:srcRect/>
          <a:stretch>
            <a:fillRect/>
          </a:stretch>
        </p:blipFill>
        <p:spPr bwMode="auto">
          <a:xfrm>
            <a:off x="1571604" y="714356"/>
            <a:ext cx="2643206" cy="339140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4500562" y="714356"/>
            <a:ext cx="2679604" cy="3357586"/>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rot="10800000">
            <a:off x="2071670" y="4143380"/>
            <a:ext cx="4302078" cy="2643182"/>
          </a:xfrm>
          <a:prstGeom prst="rect">
            <a:avLst/>
          </a:prstGeom>
          <a:noFill/>
          <a:ln w="9525">
            <a:noFill/>
            <a:miter lim="800000"/>
            <a:headEnd/>
            <a:tailEnd/>
          </a:ln>
          <a:effectLst/>
        </p:spPr>
      </p:pic>
    </p:spTree>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lstStyle/>
          <a:p>
            <a:r>
              <a:rPr lang="uk-UA" dirty="0" smtClean="0"/>
              <a:t>Пейзаж </a:t>
            </a:r>
            <a:r>
              <a:rPr lang="uk-UA" dirty="0" err="1" smtClean="0"/>
              <a:t>“Біля</a:t>
            </a:r>
            <a:r>
              <a:rPr lang="uk-UA" dirty="0" smtClean="0"/>
              <a:t> </a:t>
            </a:r>
            <a:r>
              <a:rPr lang="uk-UA" dirty="0" err="1" smtClean="0"/>
              <a:t>річки”</a:t>
            </a:r>
            <a:endParaRPr lang="ru-RU" dirty="0"/>
          </a:p>
        </p:txBody>
      </p:sp>
      <p:pic>
        <p:nvPicPr>
          <p:cNvPr id="6" name="Содержимое 5" descr="Изображение 010====.JPG"/>
          <p:cNvPicPr>
            <a:picLocks noGrp="1" noChangeAspect="1"/>
          </p:cNvPicPr>
          <p:nvPr>
            <p:ph idx="1"/>
          </p:nvPr>
        </p:nvPicPr>
        <p:blipFill>
          <a:blip r:embed="rId2" cstate="print"/>
          <a:stretch>
            <a:fillRect/>
          </a:stretch>
        </p:blipFill>
        <p:spPr>
          <a:xfrm>
            <a:off x="285720" y="928670"/>
            <a:ext cx="8501121" cy="5786478"/>
          </a:xfrm>
        </p:spPr>
      </p:pic>
    </p:spTree>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Изображение 012.jpg"/>
          <p:cNvPicPr>
            <a:picLocks noGrp="1" noChangeAspect="1"/>
          </p:cNvPicPr>
          <p:nvPr>
            <p:ph idx="1"/>
          </p:nvPr>
        </p:nvPicPr>
        <p:blipFill>
          <a:blip r:embed="rId2" cstate="print"/>
          <a:stretch>
            <a:fillRect/>
          </a:stretch>
        </p:blipFill>
        <p:spPr>
          <a:xfrm>
            <a:off x="61356" y="142852"/>
            <a:ext cx="8868361" cy="6572296"/>
          </a:xfrm>
        </p:spPr>
      </p:pic>
    </p:spTree>
  </p:cSld>
  <p:clrMapOvr>
    <a:masterClrMapping/>
  </p:clrMapOvr>
  <p:transition>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Изображение 014.jpg"/>
          <p:cNvPicPr>
            <a:picLocks noGrp="1" noChangeAspect="1"/>
          </p:cNvPicPr>
          <p:nvPr>
            <p:ph idx="1"/>
          </p:nvPr>
        </p:nvPicPr>
        <p:blipFill>
          <a:blip r:embed="rId2" cstate="print"/>
          <a:stretch>
            <a:fillRect/>
          </a:stretch>
        </p:blipFill>
        <p:spPr>
          <a:xfrm>
            <a:off x="142844" y="214290"/>
            <a:ext cx="8858311" cy="6500858"/>
          </a:xfrm>
        </p:spPr>
      </p:pic>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314262" y="223190"/>
            <a:ext cx="8401141" cy="6349082"/>
          </a:xfrm>
          <a:prstGeom prst="rect">
            <a:avLst/>
          </a:prstGeom>
          <a:noFill/>
          <a:ln w="9525">
            <a:noFill/>
            <a:miter lim="800000"/>
            <a:headEnd/>
            <a:tailEnd/>
          </a:ln>
          <a:effectLst/>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343284" y="500042"/>
            <a:ext cx="8443558" cy="6026887"/>
          </a:xfrm>
          <a:prstGeom prst="rect">
            <a:avLst/>
          </a:prstGeom>
          <a:noFill/>
          <a:ln w="9525">
            <a:noFill/>
            <a:miter lim="800000"/>
            <a:headEnd/>
            <a:tailEnd/>
          </a:ln>
          <a:effectLst/>
        </p:spPr>
      </p:pic>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Изображение 009.jpg"/>
          <p:cNvPicPr>
            <a:picLocks noGrp="1" noChangeAspect="1"/>
          </p:cNvPicPr>
          <p:nvPr>
            <p:ph idx="1"/>
          </p:nvPr>
        </p:nvPicPr>
        <p:blipFill>
          <a:blip r:embed="rId2" cstate="print"/>
          <a:stretch>
            <a:fillRect/>
          </a:stretch>
        </p:blipFill>
        <p:spPr>
          <a:xfrm>
            <a:off x="285720" y="200777"/>
            <a:ext cx="8429684" cy="6322263"/>
          </a:xfrm>
        </p:spPr>
      </p:pic>
    </p:spTree>
  </p:cSld>
  <p:clrMapOvr>
    <a:masterClrMapping/>
  </p:clrMapOvr>
  <p:transition>
    <p:strips dir="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736"/>
            <a:ext cx="8786842" cy="3500462"/>
          </a:xfrm>
        </p:spPr>
        <p:txBody>
          <a:bodyPr>
            <a:normAutofit/>
          </a:bodyPr>
          <a:lstStyle/>
          <a:p>
            <a:r>
              <a:rPr lang="uk-UA" sz="9600" dirty="0" smtClean="0">
                <a:solidFill>
                  <a:schemeClr val="accent6">
                    <a:lumMod val="75000"/>
                  </a:schemeClr>
                </a:solidFill>
              </a:rPr>
              <a:t>Репродукції картин</a:t>
            </a:r>
            <a:endParaRPr lang="ru-RU" sz="9600" dirty="0">
              <a:solidFill>
                <a:schemeClr val="accent6">
                  <a:lumMod val="75000"/>
                </a:schemeClr>
              </a:solidFill>
            </a:endParaRP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85720" y="214290"/>
            <a:ext cx="8572560" cy="6429420"/>
          </a:xfrm>
        </p:spPr>
        <p:txBody>
          <a:bodyPr>
            <a:normAutofit/>
          </a:bodyPr>
          <a:lstStyle/>
          <a:p>
            <a:pPr eaLnBrk="1" hangingPunct="1">
              <a:defRPr/>
            </a:pPr>
            <a:r>
              <a:rPr lang="uk-UA" dirty="0" smtClean="0">
                <a:solidFill>
                  <a:srgbClr val="FF0000"/>
                </a:solidFill>
              </a:rPr>
              <a:t>Мета:</a:t>
            </a:r>
            <a:r>
              <a:rPr lang="uk-UA" dirty="0" smtClean="0">
                <a:solidFill>
                  <a:srgbClr val="7030A0"/>
                </a:solidFill>
              </a:rPr>
              <a:t> сформувати поняття про водойми; </a:t>
            </a:r>
            <a:br>
              <a:rPr lang="uk-UA" dirty="0" smtClean="0">
                <a:solidFill>
                  <a:srgbClr val="7030A0"/>
                </a:solidFill>
              </a:rPr>
            </a:br>
            <a:r>
              <a:rPr lang="uk-UA" dirty="0" smtClean="0">
                <a:solidFill>
                  <a:srgbClr val="7030A0"/>
                </a:solidFill>
              </a:rPr>
              <a:t> дати поняття про джерело, річку (її будову, складові частини), озеро, болото і море;</a:t>
            </a:r>
            <a:br>
              <a:rPr lang="uk-UA" dirty="0" smtClean="0">
                <a:solidFill>
                  <a:srgbClr val="7030A0"/>
                </a:solidFill>
              </a:rPr>
            </a:br>
            <a:r>
              <a:rPr lang="uk-UA" dirty="0" smtClean="0">
                <a:solidFill>
                  <a:srgbClr val="7030A0"/>
                </a:solidFill>
              </a:rPr>
              <a:t>навчити дітей їх розрізняти;  розвивати спостережливість і уяву; виховувати, любов до природи, рідної землі, бережне ставлення до її багатств.</a:t>
            </a:r>
            <a:endParaRPr lang="ru-RU" dirty="0" smtClean="0">
              <a:solidFill>
                <a:srgbClr val="7030A0"/>
              </a:solidFill>
            </a:endParaRPr>
          </a:p>
        </p:txBody>
      </p:sp>
    </p:spTree>
  </p:cSld>
  <p:clrMapOvr>
    <a:masterClrMapping/>
  </p:clrMapOvr>
  <p:transition advClick="0" advTm="0">
    <p:circle/>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796" decel="100000" fill="hold"/>
                                        <p:tgtEl>
                                          <p:spTgt spid="4"/>
                                        </p:tgtEl>
                                        <p:attrNameLst>
                                          <p:attrName>ppt_y</p:attrName>
                                        </p:attrNameLst>
                                      </p:cBhvr>
                                      <p:tavLst>
                                        <p:tav tm="0">
                                          <p:val>
                                            <p:strVal val="#ppt_y+1"/>
                                          </p:val>
                                        </p:tav>
                                        <p:tav tm="100000">
                                          <p:val>
                                            <p:strVal val="#ppt_y-.03"/>
                                          </p:val>
                                        </p:tav>
                                      </p:tavLst>
                                    </p:anim>
                                    <p:anim calcmode="lin" valueType="num">
                                      <p:cBhvr>
                                        <p:cTn id="10" dur="200" accel="100000" fill="hold">
                                          <p:stCondLst>
                                            <p:cond delay="1796"/>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0" y="0"/>
            <a:ext cx="3071802" cy="6858000"/>
          </a:xfrm>
        </p:spPr>
        <p:txBody>
          <a:bodyPr>
            <a:normAutofit fontScale="90000"/>
          </a:bodyPr>
          <a:lstStyle/>
          <a:p>
            <a:r>
              <a:rPr lang="uk-UA" sz="1600" dirty="0" smtClean="0">
                <a:solidFill>
                  <a:schemeClr val="bg1"/>
                </a:solidFill>
              </a:rPr>
              <a:t>На початку  1880 року в Петербурзі відкрилася незвичайна виставка – </a:t>
            </a:r>
            <a:r>
              <a:rPr lang="uk-UA" sz="1600" dirty="0" err="1" smtClean="0">
                <a:solidFill>
                  <a:schemeClr val="bg1"/>
                </a:solidFill>
              </a:rPr>
              <a:t>виставка</a:t>
            </a:r>
            <a:r>
              <a:rPr lang="uk-UA" sz="1600" dirty="0" smtClean="0">
                <a:solidFill>
                  <a:schemeClr val="bg1"/>
                </a:solidFill>
              </a:rPr>
              <a:t> однієї картини. Біля дверей приміщення був натовп. Кремезний, смуглявий чоловік з виразним красивим обличчям, з купою густого кучерявого волосся на голові та бородою підтримував порядок. Вигляд у нього був збуджений, щасливий та радісний. Це був сам художник – Архип Іванович Куїнджі. Це його картина </a:t>
            </a:r>
            <a:r>
              <a:rPr lang="uk-UA" sz="1600" dirty="0" err="1" smtClean="0">
                <a:solidFill>
                  <a:schemeClr val="bg1"/>
                </a:solidFill>
              </a:rPr>
              <a:t>“Ніч</a:t>
            </a:r>
            <a:r>
              <a:rPr lang="uk-UA" sz="1600" dirty="0" smtClean="0">
                <a:solidFill>
                  <a:schemeClr val="bg1"/>
                </a:solidFill>
              </a:rPr>
              <a:t> на </a:t>
            </a:r>
            <a:r>
              <a:rPr lang="uk-UA" sz="1600" dirty="0" err="1" smtClean="0">
                <a:solidFill>
                  <a:schemeClr val="bg1"/>
                </a:solidFill>
              </a:rPr>
              <a:t>Дніпрі”</a:t>
            </a:r>
            <a:r>
              <a:rPr lang="uk-UA" sz="1600" dirty="0" smtClean="0">
                <a:solidFill>
                  <a:schemeClr val="bg1"/>
                </a:solidFill>
              </a:rPr>
              <a:t> привабила стількох глядачів. Дехто недовірливо розглядав картину, щоб переконатися, чи не написана вона на склі, чи не підсвічується якимось світлом. Одна з газет навіть твердила, що художник писав свою картину якоюсь таємничою </a:t>
            </a:r>
            <a:r>
              <a:rPr lang="uk-UA" sz="1600" dirty="0" err="1" smtClean="0">
                <a:solidFill>
                  <a:schemeClr val="bg1"/>
                </a:solidFill>
              </a:rPr>
              <a:t>“місячною</a:t>
            </a:r>
            <a:r>
              <a:rPr lang="uk-UA" sz="1600" dirty="0" smtClean="0">
                <a:solidFill>
                  <a:schemeClr val="bg1"/>
                </a:solidFill>
              </a:rPr>
              <a:t> </a:t>
            </a:r>
            <a:r>
              <a:rPr lang="uk-UA" sz="1600" dirty="0" err="1" smtClean="0">
                <a:solidFill>
                  <a:schemeClr val="bg1"/>
                </a:solidFill>
              </a:rPr>
              <a:t>фарбою”</a:t>
            </a:r>
            <a:r>
              <a:rPr lang="uk-UA" sz="1600" dirty="0" smtClean="0">
                <a:solidFill>
                  <a:schemeClr val="bg1"/>
                </a:solidFill>
              </a:rPr>
              <a:t>. </a:t>
            </a:r>
            <a:r>
              <a:rPr lang="uk-UA" sz="1600" dirty="0" err="1" smtClean="0">
                <a:solidFill>
                  <a:schemeClr val="bg1"/>
                </a:solidFill>
              </a:rPr>
              <a:t>“Що</a:t>
            </a:r>
            <a:r>
              <a:rPr lang="uk-UA" sz="1600" dirty="0" smtClean="0">
                <a:solidFill>
                  <a:schemeClr val="bg1"/>
                </a:solidFill>
              </a:rPr>
              <a:t> це таке? Картина чи дійсність?- писав поет Яків полонський; В золотій рамі чи у відкрите вікно бачили ми цей місяць, ці хмари цю темну далечінь… Цю поетичну, тиху величаву ніч?”</a:t>
            </a:r>
            <a:endParaRPr lang="ru-RU" sz="1600" dirty="0">
              <a:solidFill>
                <a:schemeClr val="bg1"/>
              </a:solidFill>
            </a:endParaRPr>
          </a:p>
        </p:txBody>
      </p:sp>
      <p:sp>
        <p:nvSpPr>
          <p:cNvPr id="6" name="TextBox 5"/>
          <p:cNvSpPr txBox="1"/>
          <p:nvPr/>
        </p:nvSpPr>
        <p:spPr>
          <a:xfrm>
            <a:off x="3357554" y="6215082"/>
            <a:ext cx="5500726" cy="369332"/>
          </a:xfrm>
          <a:prstGeom prst="rect">
            <a:avLst/>
          </a:prstGeom>
          <a:noFill/>
        </p:spPr>
        <p:txBody>
          <a:bodyPr wrap="square" rtlCol="0">
            <a:spAutoFit/>
          </a:bodyPr>
          <a:lstStyle/>
          <a:p>
            <a:r>
              <a:rPr lang="uk-UA" dirty="0" smtClean="0"/>
              <a:t>А Куїнджі. </a:t>
            </a:r>
            <a:r>
              <a:rPr lang="uk-UA" dirty="0" err="1" smtClean="0"/>
              <a:t>“Ніч</a:t>
            </a:r>
            <a:r>
              <a:rPr lang="uk-UA" dirty="0" smtClean="0"/>
              <a:t> на </a:t>
            </a:r>
            <a:r>
              <a:rPr lang="uk-UA" dirty="0" err="1" smtClean="0"/>
              <a:t>Дніпрі”</a:t>
            </a:r>
            <a:endParaRPr lang="ru-RU" dirty="0"/>
          </a:p>
        </p:txBody>
      </p:sp>
      <p:pic>
        <p:nvPicPr>
          <p:cNvPr id="12290" name="Picture 2" descr="http://i055.radikal.ru/1108/07/69e4a114ae1a.jpg"/>
          <p:cNvPicPr>
            <a:picLocks noGrp="1" noChangeAspect="1" noChangeArrowheads="1"/>
          </p:cNvPicPr>
          <p:nvPr>
            <p:ph idx="1"/>
          </p:nvPr>
        </p:nvPicPr>
        <p:blipFill>
          <a:blip r:embed="rId3" cstate="print"/>
          <a:srcRect/>
          <a:stretch>
            <a:fillRect/>
          </a:stretch>
        </p:blipFill>
        <p:spPr bwMode="auto">
          <a:xfrm>
            <a:off x="3143240" y="1214422"/>
            <a:ext cx="5786438" cy="4621435"/>
          </a:xfrm>
          <a:prstGeom prst="rect">
            <a:avLst/>
          </a:prstGeom>
          <a:noFill/>
        </p:spPr>
      </p:pic>
    </p:spTree>
  </p:cSld>
  <p:clrMapOvr>
    <a:masterClrMapping/>
  </p:clrMapOvr>
  <p:transition>
    <p:pull dir="l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2786050" cy="6858000"/>
          </a:xfrm>
        </p:spPr>
        <p:txBody>
          <a:bodyPr>
            <a:noAutofit/>
          </a:bodyPr>
          <a:lstStyle/>
          <a:p>
            <a:r>
              <a:rPr lang="uk-UA" sz="1400" dirty="0" smtClean="0">
                <a:solidFill>
                  <a:schemeClr val="bg1"/>
                </a:solidFill>
              </a:rPr>
              <a:t>Творчість відомого українського художника Миколи </a:t>
            </a:r>
            <a:r>
              <a:rPr lang="uk-UA" sz="1400" dirty="0" err="1" smtClean="0">
                <a:solidFill>
                  <a:schemeClr val="bg1"/>
                </a:solidFill>
              </a:rPr>
              <a:t>Корниловича</a:t>
            </a:r>
            <a:r>
              <a:rPr lang="uk-UA" sz="1400" dirty="0" smtClean="0">
                <a:solidFill>
                  <a:schemeClr val="bg1"/>
                </a:solidFill>
              </a:rPr>
              <a:t> Пимоненка посідає одне з провідних  місць у побутовому живописі України кінця ХІХ – початку ХХ сторіччя. Більшість картин він присвятив відображенню життя сучасного йому села, в яких правдиво й поетично показав побут і звичаї українського селянства, створив яскраві образи людей із народу. На полотні </a:t>
            </a:r>
            <a:r>
              <a:rPr lang="uk-UA" sz="1400" dirty="0" err="1" smtClean="0">
                <a:solidFill>
                  <a:schemeClr val="bg1"/>
                </a:solidFill>
              </a:rPr>
              <a:t>“Брід</a:t>
            </a:r>
            <a:r>
              <a:rPr lang="uk-UA" sz="1400" dirty="0" smtClean="0">
                <a:solidFill>
                  <a:schemeClr val="bg1"/>
                </a:solidFill>
              </a:rPr>
              <a:t> з любов</a:t>
            </a:r>
            <a:r>
              <a:rPr lang="en-US" sz="1400" dirty="0" smtClean="0">
                <a:solidFill>
                  <a:schemeClr val="bg1"/>
                </a:solidFill>
              </a:rPr>
              <a:t>’</a:t>
            </a:r>
            <a:r>
              <a:rPr lang="uk-UA" sz="1400" dirty="0" smtClean="0">
                <a:solidFill>
                  <a:schemeClr val="bg1"/>
                </a:solidFill>
              </a:rPr>
              <a:t>ю і спостережливістю показано пастушків, які похмурого дня переганяють вбрід телят через маленьку річку край села. Дія відбувається на тлі сільського краєвиду. У цій роботі, як і в пейзажному живописі того періоду, виявлене лірико-поетичне, оптимістичне начало.</a:t>
            </a:r>
            <a:endParaRPr lang="ru-RU" sz="1400" dirty="0">
              <a:solidFill>
                <a:schemeClr val="bg1"/>
              </a:solidFill>
            </a:endParaRPr>
          </a:p>
        </p:txBody>
      </p:sp>
      <p:sp>
        <p:nvSpPr>
          <p:cNvPr id="7" name="TextBox 6"/>
          <p:cNvSpPr txBox="1"/>
          <p:nvPr/>
        </p:nvSpPr>
        <p:spPr>
          <a:xfrm>
            <a:off x="3357554" y="6143644"/>
            <a:ext cx="5357850" cy="369332"/>
          </a:xfrm>
          <a:prstGeom prst="rect">
            <a:avLst/>
          </a:prstGeom>
          <a:noFill/>
        </p:spPr>
        <p:txBody>
          <a:bodyPr wrap="square" rtlCol="0">
            <a:spAutoFit/>
          </a:bodyPr>
          <a:lstStyle/>
          <a:p>
            <a:r>
              <a:rPr lang="uk-UA" dirty="0" smtClean="0"/>
              <a:t>М Пимоненко. </a:t>
            </a:r>
            <a:r>
              <a:rPr lang="uk-UA" dirty="0" err="1" smtClean="0"/>
              <a:t>“Брід”</a:t>
            </a:r>
            <a:endParaRPr lang="ru-RU" dirty="0"/>
          </a:p>
        </p:txBody>
      </p:sp>
      <p:pic>
        <p:nvPicPr>
          <p:cNvPr id="11266" name="Picture 2" descr="http://1.bp.blogspot.com/-r45lMJZeJ_A/T1NtTsjW8XI/AAAAAAAAAAk/7LGb9PuMWQE/s1600/%D0%91%D1%80%D1%96%D0%B4.jpg"/>
          <p:cNvPicPr>
            <a:picLocks noChangeAspect="1" noChangeArrowheads="1"/>
          </p:cNvPicPr>
          <p:nvPr/>
        </p:nvPicPr>
        <p:blipFill>
          <a:blip r:embed="rId3" cstate="print"/>
          <a:srcRect/>
          <a:stretch>
            <a:fillRect/>
          </a:stretch>
        </p:blipFill>
        <p:spPr bwMode="auto">
          <a:xfrm>
            <a:off x="2857488" y="0"/>
            <a:ext cx="7336974" cy="6715172"/>
          </a:xfrm>
          <a:prstGeom prst="rect">
            <a:avLst/>
          </a:prstGeom>
          <a:noFill/>
        </p:spPr>
      </p:pic>
    </p:spTree>
  </p:cSld>
  <p:clrMapOvr>
    <a:masterClrMapping/>
  </p:clrMapOvr>
  <p:transition>
    <p:blind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2428860" cy="6858000"/>
          </a:xfrm>
        </p:spPr>
        <p:txBody>
          <a:bodyPr>
            <a:normAutofit fontScale="90000"/>
          </a:bodyPr>
          <a:lstStyle/>
          <a:p>
            <a:r>
              <a:rPr lang="uk-UA" sz="1600" dirty="0" smtClean="0">
                <a:solidFill>
                  <a:schemeClr val="bg1"/>
                </a:solidFill>
              </a:rPr>
              <a:t>Творчість Івана Айвазовського тісно </a:t>
            </a:r>
            <a:r>
              <a:rPr lang="uk-UA" sz="1600" dirty="0" err="1" smtClean="0">
                <a:solidFill>
                  <a:schemeClr val="bg1"/>
                </a:solidFill>
              </a:rPr>
              <a:t>пов</a:t>
            </a:r>
            <a:r>
              <a:rPr lang="en-US" sz="1600" dirty="0" smtClean="0">
                <a:solidFill>
                  <a:schemeClr val="bg1"/>
                </a:solidFill>
              </a:rPr>
              <a:t>’</a:t>
            </a:r>
            <a:r>
              <a:rPr lang="uk-UA" sz="1600" dirty="0" err="1" smtClean="0">
                <a:solidFill>
                  <a:schemeClr val="bg1"/>
                </a:solidFill>
              </a:rPr>
              <a:t>язана</a:t>
            </a:r>
            <a:r>
              <a:rPr lang="uk-UA" sz="1600" dirty="0" smtClean="0">
                <a:solidFill>
                  <a:schemeClr val="bg1"/>
                </a:solidFill>
              </a:rPr>
              <a:t> з  естетикою романтизму і характеризується пошуками ідеального образу природи. Картину </a:t>
            </a:r>
            <a:r>
              <a:rPr lang="uk-UA" sz="1600" dirty="0" err="1" smtClean="0">
                <a:solidFill>
                  <a:schemeClr val="bg1"/>
                </a:solidFill>
              </a:rPr>
              <a:t>“Пушкін</a:t>
            </a:r>
            <a:r>
              <a:rPr lang="uk-UA" sz="1600" dirty="0" smtClean="0">
                <a:solidFill>
                  <a:schemeClr val="bg1"/>
                </a:solidFill>
              </a:rPr>
              <a:t> на березі </a:t>
            </a:r>
            <a:r>
              <a:rPr lang="uk-UA" sz="1600" dirty="0" err="1" smtClean="0">
                <a:solidFill>
                  <a:schemeClr val="bg1"/>
                </a:solidFill>
              </a:rPr>
              <a:t>моря”</a:t>
            </a:r>
            <a:r>
              <a:rPr lang="uk-UA" sz="1600" dirty="0" smtClean="0">
                <a:solidFill>
                  <a:schemeClr val="bg1"/>
                </a:solidFill>
              </a:rPr>
              <a:t> (1888) художник подарував Петербурзькій Академії мистецтв, що </a:t>
            </a:r>
            <a:r>
              <a:rPr lang="uk-UA" sz="1600" dirty="0" err="1" smtClean="0">
                <a:solidFill>
                  <a:schemeClr val="bg1"/>
                </a:solidFill>
              </a:rPr>
              <a:t>відзначалаа</a:t>
            </a:r>
            <a:r>
              <a:rPr lang="uk-UA" sz="1600" dirty="0" smtClean="0">
                <a:solidFill>
                  <a:schemeClr val="bg1"/>
                </a:solidFill>
              </a:rPr>
              <a:t> 50- річчя його творчої діяльності. З великою майстерністю живописець відтворив плин прозорої води, надвечірню  заграву і постать замріяного поета, з яким він познайомився на академічній </a:t>
            </a:r>
            <a:r>
              <a:rPr lang="uk-UA" sz="1600" dirty="0" err="1" smtClean="0">
                <a:solidFill>
                  <a:schemeClr val="bg1"/>
                </a:solidFill>
              </a:rPr>
              <a:t>віставці</a:t>
            </a:r>
            <a:r>
              <a:rPr lang="uk-UA" sz="1600" dirty="0" smtClean="0">
                <a:solidFill>
                  <a:schemeClr val="bg1"/>
                </a:solidFill>
              </a:rPr>
              <a:t> 1836 року і до глибокої старості згадував цю зустріч. Тонким, майже прозорим </a:t>
            </a:r>
            <a:r>
              <a:rPr lang="uk-UA" sz="1600" dirty="0" err="1" smtClean="0">
                <a:solidFill>
                  <a:schemeClr val="bg1"/>
                </a:solidFill>
              </a:rPr>
              <a:t>чаром</a:t>
            </a:r>
            <a:r>
              <a:rPr lang="uk-UA" sz="1600" dirty="0" smtClean="0">
                <a:solidFill>
                  <a:schemeClr val="bg1"/>
                </a:solidFill>
              </a:rPr>
              <a:t> вохри із зеленню написано передній план сріблястих хвиль,що набігають на скелястий берег і утворюють піняве мереживо.</a:t>
            </a:r>
            <a:endParaRPr lang="ru-RU" sz="1600" dirty="0">
              <a:solidFill>
                <a:schemeClr val="bg1"/>
              </a:solidFill>
            </a:endParaRPr>
          </a:p>
        </p:txBody>
      </p:sp>
      <p:sp>
        <p:nvSpPr>
          <p:cNvPr id="6" name="TextBox 5"/>
          <p:cNvSpPr txBox="1"/>
          <p:nvPr/>
        </p:nvSpPr>
        <p:spPr>
          <a:xfrm>
            <a:off x="2643174" y="6286520"/>
            <a:ext cx="6215106" cy="369332"/>
          </a:xfrm>
          <a:prstGeom prst="rect">
            <a:avLst/>
          </a:prstGeom>
          <a:noFill/>
        </p:spPr>
        <p:txBody>
          <a:bodyPr wrap="square" rtlCol="0">
            <a:spAutoFit/>
          </a:bodyPr>
          <a:lstStyle/>
          <a:p>
            <a:r>
              <a:rPr lang="uk-UA" dirty="0" smtClean="0"/>
              <a:t>І Айвазовський. </a:t>
            </a:r>
            <a:r>
              <a:rPr lang="uk-UA" dirty="0" err="1" smtClean="0"/>
              <a:t>“Пушкін</a:t>
            </a:r>
            <a:r>
              <a:rPr lang="uk-UA" dirty="0" smtClean="0"/>
              <a:t> на березі </a:t>
            </a:r>
            <a:r>
              <a:rPr lang="uk-UA" dirty="0" err="1" smtClean="0"/>
              <a:t>моря”</a:t>
            </a:r>
            <a:endParaRPr lang="ru-RU" dirty="0"/>
          </a:p>
        </p:txBody>
      </p:sp>
      <p:pic>
        <p:nvPicPr>
          <p:cNvPr id="10242" name="Picture 2" descr="http://upload.wikimedia.org/wikipedia/commons/4/49/%D0%9F%D1%83%D1%88%D0%BA%D0%B8%D0%BD_%D0%BD%D0%B0_%D0%B1%D0%B5%D1%80%D0%B5%D0%B3%D1%83_%D0%BC%D0%BE%D1%80%D1%8F.jpg"/>
          <p:cNvPicPr>
            <a:picLocks noChangeAspect="1" noChangeArrowheads="1"/>
          </p:cNvPicPr>
          <p:nvPr/>
        </p:nvPicPr>
        <p:blipFill>
          <a:blip r:embed="rId3" cstate="print"/>
          <a:srcRect/>
          <a:stretch>
            <a:fillRect/>
          </a:stretch>
        </p:blipFill>
        <p:spPr bwMode="auto">
          <a:xfrm>
            <a:off x="2357423" y="1047248"/>
            <a:ext cx="6786578" cy="4439135"/>
          </a:xfrm>
          <a:prstGeom prst="rect">
            <a:avLst/>
          </a:prstGeom>
          <a:noFill/>
        </p:spPr>
      </p:pic>
    </p:spTree>
  </p:cSld>
  <p:clrMapOvr>
    <a:masterClrMapping/>
  </p:clrMapOvr>
  <p:transition>
    <p:check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2428860" cy="6215082"/>
          </a:xfrm>
        </p:spPr>
        <p:txBody>
          <a:bodyPr>
            <a:normAutofit/>
          </a:bodyPr>
          <a:lstStyle/>
          <a:p>
            <a:r>
              <a:rPr lang="uk-UA" sz="1400" dirty="0" err="1" smtClean="0">
                <a:solidFill>
                  <a:schemeClr val="bg1"/>
                </a:solidFill>
              </a:rPr>
              <a:t>Руфин</a:t>
            </a:r>
            <a:r>
              <a:rPr lang="uk-UA" sz="1400" dirty="0" smtClean="0">
                <a:solidFill>
                  <a:schemeClr val="bg1"/>
                </a:solidFill>
              </a:rPr>
              <a:t> Гаврилович Судковський (1850-1885)</a:t>
            </a:r>
            <a:r>
              <a:rPr lang="uk-UA" sz="1400" dirty="0" err="1" smtClean="0">
                <a:solidFill>
                  <a:schemeClr val="bg1"/>
                </a:solidFill>
              </a:rPr>
              <a:t>-відомий</a:t>
            </a:r>
            <a:r>
              <a:rPr lang="uk-UA" sz="1400" dirty="0" smtClean="0">
                <a:solidFill>
                  <a:schemeClr val="bg1"/>
                </a:solidFill>
              </a:rPr>
              <a:t> мариніст і пейзажист. Життя і творчість його </a:t>
            </a:r>
            <a:r>
              <a:rPr lang="uk-UA" sz="1400" dirty="0" err="1" smtClean="0">
                <a:solidFill>
                  <a:schemeClr val="bg1"/>
                </a:solidFill>
              </a:rPr>
              <a:t>пов</a:t>
            </a:r>
            <a:r>
              <a:rPr lang="en-US" sz="1400" dirty="0" smtClean="0">
                <a:solidFill>
                  <a:schemeClr val="bg1"/>
                </a:solidFill>
              </a:rPr>
              <a:t>’</a:t>
            </a:r>
            <a:r>
              <a:rPr lang="uk-UA" sz="1400" dirty="0" err="1" smtClean="0">
                <a:solidFill>
                  <a:schemeClr val="bg1"/>
                </a:solidFill>
              </a:rPr>
              <a:t>язані</a:t>
            </a:r>
            <a:r>
              <a:rPr lang="uk-UA" sz="1400" dirty="0" smtClean="0">
                <a:solidFill>
                  <a:schemeClr val="bg1"/>
                </a:solidFill>
              </a:rPr>
              <a:t> з містом </a:t>
            </a:r>
            <a:r>
              <a:rPr lang="uk-UA" sz="1400" dirty="0" err="1" smtClean="0">
                <a:solidFill>
                  <a:schemeClr val="bg1"/>
                </a:solidFill>
              </a:rPr>
              <a:t>очаковом</a:t>
            </a:r>
            <a:r>
              <a:rPr lang="uk-UA" sz="1400" dirty="0" smtClean="0">
                <a:solidFill>
                  <a:schemeClr val="bg1"/>
                </a:solidFill>
              </a:rPr>
              <a:t>, де він народився і жив, де створював свої полотна. У них Р.Судковський намагався правдиво відтворити образ природи, головним чином море, яке добре знав і любив. Він не шукав зовнішніх ефектів все в його творах просте і природне. У картині </a:t>
            </a:r>
            <a:r>
              <a:rPr lang="uk-UA" sz="1400" dirty="0" err="1" smtClean="0">
                <a:solidFill>
                  <a:schemeClr val="bg1"/>
                </a:solidFill>
              </a:rPr>
              <a:t>“Очаківський</a:t>
            </a:r>
            <a:r>
              <a:rPr lang="uk-UA" sz="1400" dirty="0" smtClean="0">
                <a:solidFill>
                  <a:schemeClr val="bg1"/>
                </a:solidFill>
              </a:rPr>
              <a:t> </a:t>
            </a:r>
            <a:r>
              <a:rPr lang="uk-UA" sz="1400" dirty="0" err="1" smtClean="0">
                <a:solidFill>
                  <a:schemeClr val="bg1"/>
                </a:solidFill>
              </a:rPr>
              <a:t>берег”</a:t>
            </a:r>
            <a:r>
              <a:rPr lang="uk-UA" sz="1400" dirty="0" smtClean="0">
                <a:solidFill>
                  <a:schemeClr val="bg1"/>
                </a:solidFill>
              </a:rPr>
              <a:t> майстерно відтворено вітрильник, що біжить по хвилях, сонячний вітряний день, неспокійний рух води.</a:t>
            </a:r>
            <a:endParaRPr lang="ru-RU" sz="1400" dirty="0">
              <a:solidFill>
                <a:schemeClr val="bg1"/>
              </a:solidFill>
            </a:endParaRPr>
          </a:p>
        </p:txBody>
      </p:sp>
      <p:sp>
        <p:nvSpPr>
          <p:cNvPr id="5" name="TextBox 4"/>
          <p:cNvSpPr txBox="1"/>
          <p:nvPr/>
        </p:nvSpPr>
        <p:spPr>
          <a:xfrm>
            <a:off x="2571736" y="6143644"/>
            <a:ext cx="6572264" cy="369332"/>
          </a:xfrm>
          <a:prstGeom prst="rect">
            <a:avLst/>
          </a:prstGeom>
          <a:noFill/>
        </p:spPr>
        <p:txBody>
          <a:bodyPr wrap="square" rtlCol="0">
            <a:spAutoFit/>
          </a:bodyPr>
          <a:lstStyle/>
          <a:p>
            <a:r>
              <a:rPr lang="uk-UA" dirty="0" smtClean="0"/>
              <a:t>Р Судковський. </a:t>
            </a:r>
            <a:r>
              <a:rPr lang="uk-UA" dirty="0" err="1" smtClean="0"/>
              <a:t>“Очаківський</a:t>
            </a:r>
            <a:r>
              <a:rPr lang="uk-UA" dirty="0" smtClean="0"/>
              <a:t> </a:t>
            </a:r>
            <a:r>
              <a:rPr lang="uk-UA" dirty="0" err="1" smtClean="0"/>
              <a:t>берег”</a:t>
            </a:r>
            <a:endParaRPr lang="ru-RU" dirty="0"/>
          </a:p>
        </p:txBody>
      </p:sp>
      <p:pic>
        <p:nvPicPr>
          <p:cNvPr id="3" name="Picture 2" descr="http://spokusa.com.ua/images/post/387.jpg"/>
          <p:cNvPicPr>
            <a:picLocks noChangeAspect="1" noChangeArrowheads="1"/>
          </p:cNvPicPr>
          <p:nvPr/>
        </p:nvPicPr>
        <p:blipFill>
          <a:blip r:embed="rId3" cstate="print"/>
          <a:srcRect/>
          <a:stretch>
            <a:fillRect/>
          </a:stretch>
        </p:blipFill>
        <p:spPr bwMode="auto">
          <a:xfrm>
            <a:off x="2476500" y="1357298"/>
            <a:ext cx="6667500" cy="3733800"/>
          </a:xfrm>
          <a:prstGeom prst="rect">
            <a:avLst/>
          </a:prstGeom>
          <a:noFill/>
        </p:spPr>
      </p:pic>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2285984" cy="6858000"/>
          </a:xfrm>
        </p:spPr>
        <p:txBody>
          <a:bodyPr>
            <a:normAutofit/>
          </a:bodyPr>
          <a:lstStyle/>
          <a:p>
            <a:r>
              <a:rPr lang="uk-UA" sz="1600" dirty="0" err="1" smtClean="0">
                <a:solidFill>
                  <a:schemeClr val="bg1"/>
                </a:solidFill>
              </a:rPr>
              <a:t>Поленов</a:t>
            </a:r>
            <a:r>
              <a:rPr lang="uk-UA" sz="1600" dirty="0" smtClean="0">
                <a:solidFill>
                  <a:schemeClr val="bg1"/>
                </a:solidFill>
              </a:rPr>
              <a:t> Василь Дмитрович  (1844-1927)  вніс у </a:t>
            </a:r>
            <a:r>
              <a:rPr lang="uk-UA" sz="1600" dirty="0" err="1" smtClean="0">
                <a:solidFill>
                  <a:schemeClr val="bg1"/>
                </a:solidFill>
              </a:rPr>
              <a:t>російкий</a:t>
            </a:r>
            <a:r>
              <a:rPr lang="uk-UA" sz="1600" dirty="0" smtClean="0">
                <a:solidFill>
                  <a:schemeClr val="bg1"/>
                </a:solidFill>
              </a:rPr>
              <a:t> пейзажний живопис справжню поезію. Його полотна сповнені ніжності вишуканості, свіжості, відчуття краси рідних </a:t>
            </a:r>
            <a:r>
              <a:rPr lang="uk-UA" sz="1600" dirty="0" err="1" smtClean="0">
                <a:solidFill>
                  <a:schemeClr val="bg1"/>
                </a:solidFill>
              </a:rPr>
              <a:t>просторів.У</a:t>
            </a:r>
            <a:r>
              <a:rPr lang="uk-UA" sz="1600" dirty="0" smtClean="0">
                <a:solidFill>
                  <a:schemeClr val="bg1"/>
                </a:solidFill>
              </a:rPr>
              <a:t> своїх пейзажах художник зумів висловити радість світосприймання, наповнити їх яскравими, чистими </a:t>
            </a:r>
            <a:r>
              <a:rPr lang="uk-UA" sz="1600" dirty="0" err="1" smtClean="0">
                <a:solidFill>
                  <a:schemeClr val="bg1"/>
                </a:solidFill>
              </a:rPr>
              <a:t>фарбами.Пейзаж</a:t>
            </a:r>
            <a:r>
              <a:rPr lang="uk-UA" sz="1600" dirty="0" smtClean="0">
                <a:solidFill>
                  <a:schemeClr val="bg1"/>
                </a:solidFill>
              </a:rPr>
              <a:t> </a:t>
            </a:r>
            <a:r>
              <a:rPr lang="uk-UA" sz="1600" dirty="0" err="1" smtClean="0">
                <a:solidFill>
                  <a:schemeClr val="bg1"/>
                </a:solidFill>
              </a:rPr>
              <a:t>“Карадаг”</a:t>
            </a:r>
            <a:r>
              <a:rPr lang="uk-UA" sz="1600" dirty="0" smtClean="0">
                <a:solidFill>
                  <a:schemeClr val="bg1"/>
                </a:solidFill>
              </a:rPr>
              <a:t> поєднує тонкий живопис і матеріальність зображення сонячного світла і повітря. </a:t>
            </a:r>
            <a:endParaRPr lang="ru-RU" sz="1600" dirty="0">
              <a:solidFill>
                <a:schemeClr val="bg1"/>
              </a:solidFill>
            </a:endParaRPr>
          </a:p>
        </p:txBody>
      </p:sp>
      <p:sp>
        <p:nvSpPr>
          <p:cNvPr id="5" name="TextBox 4"/>
          <p:cNvSpPr txBox="1"/>
          <p:nvPr/>
        </p:nvSpPr>
        <p:spPr>
          <a:xfrm>
            <a:off x="2357422" y="6143644"/>
            <a:ext cx="6572296" cy="369332"/>
          </a:xfrm>
          <a:prstGeom prst="rect">
            <a:avLst/>
          </a:prstGeom>
          <a:noFill/>
        </p:spPr>
        <p:txBody>
          <a:bodyPr wrap="square" rtlCol="0">
            <a:spAutoFit/>
          </a:bodyPr>
          <a:lstStyle/>
          <a:p>
            <a:r>
              <a:rPr lang="uk-UA" dirty="0" smtClean="0"/>
              <a:t>В Полєнов. </a:t>
            </a:r>
            <a:r>
              <a:rPr lang="uk-UA" dirty="0" err="1" smtClean="0"/>
              <a:t>“Крим</a:t>
            </a:r>
            <a:r>
              <a:rPr lang="uk-UA" dirty="0" smtClean="0"/>
              <a:t>. Карадаг.1912”</a:t>
            </a:r>
            <a:endParaRPr lang="ru-RU" dirty="0"/>
          </a:p>
        </p:txBody>
      </p:sp>
      <p:pic>
        <p:nvPicPr>
          <p:cNvPr id="3" name="Picture 2" descr="http://vsdn.ru/images/data/mus/70126_big_1337257980.jpg"/>
          <p:cNvPicPr>
            <a:picLocks noChangeAspect="1" noChangeArrowheads="1"/>
          </p:cNvPicPr>
          <p:nvPr/>
        </p:nvPicPr>
        <p:blipFill>
          <a:blip r:embed="rId3" cstate="print"/>
          <a:srcRect/>
          <a:stretch>
            <a:fillRect/>
          </a:stretch>
        </p:blipFill>
        <p:spPr bwMode="auto">
          <a:xfrm>
            <a:off x="2428860" y="-285776"/>
            <a:ext cx="11430000" cy="9467851"/>
          </a:xfrm>
          <a:prstGeom prst="rect">
            <a:avLst/>
          </a:prstGeom>
          <a:noFill/>
        </p:spPr>
      </p:pic>
    </p:spTree>
  </p:cSld>
  <p:clrMapOvr>
    <a:masterClrMapping/>
  </p:clrMapOvr>
  <p:transition>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6440510"/>
          </a:xfrm>
        </p:spPr>
        <p:txBody>
          <a:bodyPr>
            <a:noAutofit/>
          </a:bodyPr>
          <a:lstStyle/>
          <a:p>
            <a:r>
              <a:rPr lang="en-US" sz="2800" dirty="0" smtClean="0"/>
              <a:t>V</a:t>
            </a:r>
            <a:r>
              <a:rPr lang="uk-UA" sz="2800" dirty="0" smtClean="0"/>
              <a:t> етап  Урок з курсу “Я і Україна. Природознавство ” </a:t>
            </a:r>
            <a:br>
              <a:rPr lang="uk-UA" sz="2800" dirty="0" smtClean="0"/>
            </a:br>
            <a:r>
              <a:rPr lang="uk-UA" sz="2800" dirty="0" smtClean="0"/>
              <a:t>Тема: Водойми України</a:t>
            </a:r>
            <a:br>
              <a:rPr lang="uk-UA" sz="2800" dirty="0" smtClean="0"/>
            </a:br>
            <a:r>
              <a:rPr lang="uk-UA" sz="2800" dirty="0" smtClean="0"/>
              <a:t>Мета:сформувати поняття про водойми; дати</a:t>
            </a:r>
            <a:br>
              <a:rPr lang="uk-UA" sz="2800" dirty="0" smtClean="0"/>
            </a:br>
            <a:r>
              <a:rPr lang="uk-UA" sz="2800" dirty="0" smtClean="0"/>
              <a:t>    визначення джерела, річки (її будову, </a:t>
            </a:r>
            <a:br>
              <a:rPr lang="uk-UA" sz="2800" dirty="0" smtClean="0"/>
            </a:br>
            <a:r>
              <a:rPr lang="uk-UA" sz="2800" dirty="0" smtClean="0"/>
              <a:t>          складові частини), озера, болота, і моря;</a:t>
            </a:r>
            <a:br>
              <a:rPr lang="uk-UA" sz="2800" dirty="0" smtClean="0"/>
            </a:br>
            <a:r>
              <a:rPr lang="uk-UA" sz="2800" dirty="0" smtClean="0"/>
              <a:t>       навчити дітей їх розрізняти; розвивати </a:t>
            </a:r>
            <a:br>
              <a:rPr lang="uk-UA" sz="2800" dirty="0" smtClean="0"/>
            </a:br>
            <a:r>
              <a:rPr lang="uk-UA" sz="2800" dirty="0" smtClean="0"/>
              <a:t>   спостережливість і уяву, вміння </a:t>
            </a:r>
            <a:r>
              <a:rPr lang="uk-UA" sz="2800" dirty="0" err="1" smtClean="0"/>
              <a:t>пра-</a:t>
            </a:r>
            <a:r>
              <a:rPr lang="uk-UA" sz="2800" dirty="0" smtClean="0"/>
              <a:t/>
            </a:r>
            <a:br>
              <a:rPr lang="uk-UA" sz="2800" dirty="0" smtClean="0"/>
            </a:br>
            <a:r>
              <a:rPr lang="uk-UA" sz="2800" dirty="0" err="1" smtClean="0"/>
              <a:t>-цювати</a:t>
            </a:r>
            <a:r>
              <a:rPr lang="uk-UA" sz="2800" dirty="0" smtClean="0"/>
              <a:t> в групах, робити висновки;          удосконалювати навички роботи з </a:t>
            </a:r>
            <a:br>
              <a:rPr lang="uk-UA" sz="2800" dirty="0" smtClean="0"/>
            </a:br>
            <a:r>
              <a:rPr lang="uk-UA" sz="2800" dirty="0" smtClean="0"/>
              <a:t>      фізичною картою України; виховувати  любов та бережне ставлення до </a:t>
            </a:r>
            <a:br>
              <a:rPr lang="uk-UA" sz="2800" dirty="0" smtClean="0"/>
            </a:br>
            <a:r>
              <a:rPr lang="uk-UA" sz="2800" dirty="0" smtClean="0"/>
              <a:t>природи та її багатств.</a:t>
            </a:r>
            <a:r>
              <a:rPr lang="ru-RU" sz="2800" dirty="0" smtClean="0"/>
              <a:t/>
            </a:r>
            <a:br>
              <a:rPr lang="ru-RU" sz="2800" dirty="0" smtClean="0"/>
            </a:br>
            <a:r>
              <a:rPr lang="uk-UA" sz="2800" dirty="0" smtClean="0"/>
              <a:t> </a:t>
            </a:r>
            <a:endParaRPr lang="ru-RU" sz="2800" dirty="0"/>
          </a:p>
        </p:txBody>
      </p:sp>
    </p:spTree>
  </p:cSld>
  <p:clrMapOvr>
    <a:masterClrMapping/>
  </p:clrMapOvr>
  <p:transition>
    <p:split orient="vert" dir="in"/>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6226196"/>
          </a:xfrm>
        </p:spPr>
        <p:txBody>
          <a:bodyPr>
            <a:normAutofit/>
          </a:bodyPr>
          <a:lstStyle/>
          <a:p>
            <a:r>
              <a:rPr lang="uk-UA" sz="2400" dirty="0" smtClean="0"/>
              <a:t>Тип: Урок-презентація проекту </a:t>
            </a:r>
            <a:r>
              <a:rPr lang="uk-UA" sz="2400" dirty="0" err="1" smtClean="0"/>
              <a:t>“Водойми</a:t>
            </a:r>
            <a:r>
              <a:rPr lang="uk-UA" sz="2400" dirty="0" smtClean="0"/>
              <a:t> </a:t>
            </a:r>
            <a:r>
              <a:rPr lang="uk-UA" sz="2400" dirty="0" err="1" smtClean="0"/>
              <a:t>України”</a:t>
            </a:r>
            <a:r>
              <a:rPr lang="uk-UA" sz="2400" dirty="0" smtClean="0"/>
              <a:t/>
            </a:r>
            <a:br>
              <a:rPr lang="uk-UA" sz="2400" dirty="0" smtClean="0"/>
            </a:br>
            <a:r>
              <a:rPr lang="uk-UA" sz="2400" dirty="0" smtClean="0"/>
              <a:t>Обладнання: Т. М. </a:t>
            </a:r>
            <a:r>
              <a:rPr lang="uk-UA" sz="2400" dirty="0" err="1" smtClean="0"/>
              <a:t>Байбара</a:t>
            </a:r>
            <a:r>
              <a:rPr lang="uk-UA" sz="2400" dirty="0" smtClean="0"/>
              <a:t>, Н. М. </a:t>
            </a:r>
            <a:r>
              <a:rPr lang="uk-UA" sz="2400" dirty="0" err="1" smtClean="0"/>
              <a:t>Бібік</a:t>
            </a:r>
            <a:r>
              <a:rPr lang="uk-UA" sz="2400" dirty="0" smtClean="0"/>
              <a:t> “Я і </a:t>
            </a:r>
            <a:r>
              <a:rPr lang="uk-UA" sz="2400" dirty="0" err="1" smtClean="0"/>
              <a:t>Україна”</a:t>
            </a:r>
            <a:r>
              <a:rPr lang="uk-UA" sz="2400" dirty="0" smtClean="0"/>
              <a:t/>
            </a:r>
            <a:br>
              <a:rPr lang="uk-UA" sz="2400" dirty="0" smtClean="0"/>
            </a:br>
            <a:r>
              <a:rPr lang="uk-UA" sz="2400" dirty="0" smtClean="0"/>
              <a:t>                      підручник для 4-кл, зошит “Я і </a:t>
            </a:r>
            <a:r>
              <a:rPr lang="uk-UA" sz="2400" dirty="0" err="1" smtClean="0"/>
              <a:t>Украї-</a:t>
            </a:r>
            <a:r>
              <a:rPr lang="uk-UA" sz="2400" dirty="0" smtClean="0"/>
              <a:t/>
            </a:r>
            <a:br>
              <a:rPr lang="uk-UA" sz="2400" dirty="0" smtClean="0"/>
            </a:br>
            <a:r>
              <a:rPr lang="uk-UA" sz="2400" dirty="0" smtClean="0"/>
              <a:t>                   на. Громадянська освіта. </a:t>
            </a:r>
            <a:r>
              <a:rPr lang="uk-UA" sz="2400" dirty="0" err="1" smtClean="0"/>
              <a:t>Природо-</a:t>
            </a:r>
            <a:r>
              <a:rPr lang="uk-UA" sz="2400" dirty="0" smtClean="0"/>
              <a:t/>
            </a:r>
            <a:br>
              <a:rPr lang="uk-UA" sz="2400" dirty="0" smtClean="0"/>
            </a:br>
            <a:r>
              <a:rPr lang="uk-UA" sz="2400" dirty="0" smtClean="0"/>
              <a:t>                        </a:t>
            </a:r>
            <a:r>
              <a:rPr lang="uk-UA" sz="2400" dirty="0" err="1" smtClean="0"/>
              <a:t>знавство”</a:t>
            </a:r>
            <a:r>
              <a:rPr lang="uk-UA" sz="2400" dirty="0" smtClean="0"/>
              <a:t> 4кл, фізична карта України, </a:t>
            </a:r>
            <a:br>
              <a:rPr lang="uk-UA" sz="2400" dirty="0" smtClean="0"/>
            </a:br>
            <a:r>
              <a:rPr lang="uk-UA" sz="2400" dirty="0" smtClean="0"/>
              <a:t>                      </a:t>
            </a:r>
            <a:r>
              <a:rPr lang="uk-UA" sz="2400" dirty="0" err="1" smtClean="0"/>
              <a:t>коллаж</a:t>
            </a:r>
            <a:r>
              <a:rPr lang="uk-UA" sz="2400" dirty="0" smtClean="0"/>
              <a:t> </a:t>
            </a:r>
            <a:r>
              <a:rPr lang="uk-UA" sz="2400" dirty="0" err="1" smtClean="0"/>
              <a:t>“Рослини</a:t>
            </a:r>
            <a:r>
              <a:rPr lang="uk-UA" sz="2400" dirty="0" smtClean="0"/>
              <a:t> і тварини </a:t>
            </a:r>
            <a:r>
              <a:rPr lang="uk-UA" sz="2400" dirty="0" err="1" smtClean="0"/>
              <a:t>водойм”</a:t>
            </a:r>
            <a:r>
              <a:rPr lang="uk-UA" sz="2400" dirty="0" smtClean="0"/>
              <a:t>,</a:t>
            </a:r>
            <a:br>
              <a:rPr lang="uk-UA" sz="2400" dirty="0" smtClean="0"/>
            </a:br>
            <a:r>
              <a:rPr lang="uk-UA" sz="2400" dirty="0" smtClean="0"/>
              <a:t>                       виставка дитячих малюнків, картки із</a:t>
            </a:r>
            <a:br>
              <a:rPr lang="uk-UA" sz="2400" dirty="0" smtClean="0"/>
            </a:br>
            <a:r>
              <a:rPr lang="uk-UA" sz="2400" dirty="0" smtClean="0"/>
              <a:t>                         назвами частин ріки, твори мистецтва</a:t>
            </a:r>
            <a:br>
              <a:rPr lang="uk-UA" sz="2400" dirty="0" smtClean="0"/>
            </a:br>
            <a:r>
              <a:rPr lang="uk-UA" sz="2400" dirty="0" smtClean="0"/>
              <a:t>(картини, вірші, пісні)</a:t>
            </a:r>
            <a:endParaRPr lang="ru-RU" sz="2400" dirty="0"/>
          </a:p>
        </p:txBody>
      </p:sp>
    </p:spTree>
  </p:cSld>
  <p:clrMapOvr>
    <a:masterClrMapping/>
  </p:clrMapOvr>
  <p:transition>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Хід уроку</a:t>
            </a:r>
            <a:endParaRPr lang="ru-RU" dirty="0"/>
          </a:p>
        </p:txBody>
      </p:sp>
      <p:sp>
        <p:nvSpPr>
          <p:cNvPr id="3" name="Содержимое 2"/>
          <p:cNvSpPr>
            <a:spLocks noGrp="1"/>
          </p:cNvSpPr>
          <p:nvPr>
            <p:ph idx="1"/>
          </p:nvPr>
        </p:nvSpPr>
        <p:spPr/>
        <p:txBody>
          <a:bodyPr>
            <a:normAutofit/>
          </a:bodyPr>
          <a:lstStyle/>
          <a:p>
            <a:pPr>
              <a:buNone/>
            </a:pPr>
            <a:r>
              <a:rPr lang="uk-UA" sz="1600" dirty="0" smtClean="0"/>
              <a:t>І.Організація учнів до уроку.</a:t>
            </a:r>
          </a:p>
          <a:p>
            <a:pPr>
              <a:buNone/>
            </a:pPr>
            <a:r>
              <a:rPr lang="uk-UA" sz="1600" dirty="0" smtClean="0"/>
              <a:t>             Вже дзвінок сигнал </a:t>
            </a:r>
            <a:r>
              <a:rPr lang="uk-UA" sz="1600" dirty="0" err="1" smtClean="0"/>
              <a:t>подав-</a:t>
            </a:r>
            <a:endParaRPr lang="uk-UA" sz="1600" dirty="0" smtClean="0"/>
          </a:p>
          <a:p>
            <a:pPr>
              <a:buNone/>
            </a:pPr>
            <a:r>
              <a:rPr lang="uk-UA" sz="1600" dirty="0" smtClean="0"/>
              <a:t>             Для роботи час настав.</a:t>
            </a:r>
          </a:p>
          <a:p>
            <a:pPr>
              <a:buNone/>
            </a:pPr>
            <a:r>
              <a:rPr lang="uk-UA" sz="1600" dirty="0" smtClean="0"/>
              <a:t>             Ось і ми часу не гаймо,</a:t>
            </a:r>
          </a:p>
          <a:p>
            <a:pPr>
              <a:buNone/>
            </a:pPr>
            <a:r>
              <a:rPr lang="uk-UA" sz="1600" dirty="0" smtClean="0"/>
              <a:t>             А урок свій починаймо.</a:t>
            </a:r>
          </a:p>
          <a:p>
            <a:pPr>
              <a:buNone/>
            </a:pPr>
            <a:r>
              <a:rPr lang="uk-UA" sz="1600" dirty="0" err="1" smtClean="0"/>
              <a:t>ІІ.Повідомлення</a:t>
            </a:r>
            <a:r>
              <a:rPr lang="uk-UA" sz="1600" dirty="0" smtClean="0"/>
              <a:t> теми і завдань уроку.</a:t>
            </a:r>
          </a:p>
          <a:p>
            <a:pPr>
              <a:buNone/>
            </a:pPr>
            <a:r>
              <a:rPr lang="uk-UA" sz="1600" dirty="0" smtClean="0"/>
              <a:t>    1. Девіз уроку:Природознавство-це цікаво дуже</a:t>
            </a:r>
          </a:p>
          <a:p>
            <a:pPr>
              <a:buNone/>
            </a:pPr>
            <a:r>
              <a:rPr lang="uk-UA" sz="1600" dirty="0" smtClean="0"/>
              <a:t>                          Тобі ж предмет цей необхідний,друже!</a:t>
            </a:r>
          </a:p>
          <a:p>
            <a:pPr>
              <a:buNone/>
            </a:pPr>
            <a:r>
              <a:rPr lang="uk-UA" sz="1600" dirty="0" smtClean="0"/>
              <a:t>                           Природа все:річки,пташки,гаї,</a:t>
            </a:r>
          </a:p>
          <a:p>
            <a:pPr>
              <a:buNone/>
            </a:pPr>
            <a:r>
              <a:rPr lang="uk-UA" sz="1600" dirty="0" smtClean="0"/>
              <a:t>                           Людина-теж частиночка її.</a:t>
            </a:r>
          </a:p>
          <a:p>
            <a:pPr>
              <a:buNone/>
            </a:pPr>
            <a:r>
              <a:rPr lang="uk-UA" sz="1600" dirty="0" smtClean="0"/>
              <a:t>                           І щоб людині на Землі прожити,</a:t>
            </a:r>
          </a:p>
          <a:p>
            <a:pPr>
              <a:buNone/>
            </a:pPr>
            <a:r>
              <a:rPr lang="uk-UA" sz="1600" dirty="0" smtClean="0"/>
              <a:t>                           Природу треба знати і любити.</a:t>
            </a:r>
          </a:p>
          <a:p>
            <a:pPr>
              <a:buNone/>
            </a:pPr>
            <a:r>
              <a:rPr lang="uk-UA" sz="1600" dirty="0" smtClean="0"/>
              <a:t>   2.Короткий аналіз проведеної роботи над проектом (фотовиставка,виставка малюнків,</a:t>
            </a:r>
          </a:p>
          <a:p>
            <a:pPr>
              <a:buNone/>
            </a:pPr>
            <a:r>
              <a:rPr lang="uk-UA" sz="1600" dirty="0" smtClean="0"/>
              <a:t>      </a:t>
            </a:r>
            <a:r>
              <a:rPr lang="uk-UA" sz="1600" dirty="0" err="1" smtClean="0"/>
              <a:t>коллаж</a:t>
            </a:r>
            <a:r>
              <a:rPr lang="uk-UA" sz="1600" dirty="0" smtClean="0"/>
              <a:t>,репродукції картин відомих художників,віршовані та музичні твори,додаткові матеріали з Інтернету)</a:t>
            </a:r>
            <a:r>
              <a:rPr lang="uk-UA" sz="1600" dirty="0" err="1" smtClean="0"/>
              <a:t>.Завдання</a:t>
            </a:r>
            <a:r>
              <a:rPr lang="uk-UA" sz="1600" dirty="0" smtClean="0"/>
              <a:t> сьогоднішнього уроку-ознайомитися з визначеннями водойм,їх будовою,робота з картою,підсумки роботи в групах.</a:t>
            </a:r>
          </a:p>
          <a:p>
            <a:pPr>
              <a:buNone/>
            </a:pPr>
            <a:endParaRPr lang="uk-UA" sz="1600" dirty="0" smtClean="0"/>
          </a:p>
          <a:p>
            <a:pPr>
              <a:buNone/>
            </a:pPr>
            <a:endParaRPr lang="uk-UA" sz="1600" dirty="0" smtClean="0"/>
          </a:p>
          <a:p>
            <a:pPr>
              <a:buNone/>
            </a:pPr>
            <a:endParaRPr lang="uk-UA" sz="1600" dirty="0" smtClean="0"/>
          </a:p>
          <a:p>
            <a:pPr>
              <a:buNone/>
            </a:pPr>
            <a:endParaRPr lang="ru-RU" sz="1600" dirty="0"/>
          </a:p>
        </p:txBody>
      </p:sp>
    </p:spTree>
  </p:cSld>
  <p:clrMapOvr>
    <a:masterClrMapping/>
  </p:clrMapOvr>
  <p:transition>
    <p:wheel spokes="3"/>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0"/>
            <a:ext cx="8229600" cy="6309360"/>
          </a:xfrm>
        </p:spPr>
        <p:txBody>
          <a:bodyPr>
            <a:normAutofit fontScale="92500"/>
          </a:bodyPr>
          <a:lstStyle/>
          <a:p>
            <a:pPr>
              <a:buNone/>
            </a:pPr>
            <a:r>
              <a:rPr lang="uk-UA" sz="1600" dirty="0" err="1" smtClean="0"/>
              <a:t>ІІІ.Робота</a:t>
            </a:r>
            <a:r>
              <a:rPr lang="uk-UA" sz="1600" dirty="0" smtClean="0"/>
              <a:t> над темою </a:t>
            </a:r>
            <a:r>
              <a:rPr lang="uk-UA" sz="1600" dirty="0" err="1" smtClean="0"/>
              <a:t>уроку.Звіт</a:t>
            </a:r>
            <a:r>
              <a:rPr lang="uk-UA" sz="1600" dirty="0" smtClean="0"/>
              <a:t> </a:t>
            </a:r>
            <a:r>
              <a:rPr lang="uk-UA" sz="1600" dirty="0" err="1" smtClean="0"/>
              <a:t>груп.Кожна</a:t>
            </a:r>
            <a:r>
              <a:rPr lang="uk-UA" sz="1600" dirty="0" smtClean="0"/>
              <a:t> група розповідає про свою водойму за </a:t>
            </a:r>
            <a:r>
              <a:rPr lang="uk-UA" sz="1600" dirty="0" err="1" smtClean="0"/>
              <a:t>планом.Паралельно</a:t>
            </a:r>
            <a:r>
              <a:rPr lang="uk-UA" sz="1600" dirty="0" smtClean="0"/>
              <a:t> з цим проводиться робота в </a:t>
            </a:r>
            <a:r>
              <a:rPr lang="uk-UA" sz="1600" dirty="0" err="1" smtClean="0"/>
              <a:t>зошитах.Діти</a:t>
            </a:r>
            <a:r>
              <a:rPr lang="uk-UA" sz="1600" dirty="0" smtClean="0"/>
              <a:t> дають відповіді на запитання на с.62 в робочому </a:t>
            </a:r>
            <a:r>
              <a:rPr lang="uk-UA" sz="1600" dirty="0" err="1" smtClean="0"/>
              <a:t>зошиті.План</a:t>
            </a:r>
            <a:r>
              <a:rPr lang="uk-UA" sz="1600" dirty="0" smtClean="0"/>
              <a:t>:1.Визначення водойми.2.Будова(тільки для річки).3.Робота з картою.4.Вірш або пісня про водойму.</a:t>
            </a:r>
          </a:p>
          <a:p>
            <a:pPr>
              <a:buNone/>
            </a:pPr>
            <a:r>
              <a:rPr lang="uk-UA" sz="1600" dirty="0" smtClean="0"/>
              <a:t>    1.Джерело.Підземні води не залишаються </a:t>
            </a:r>
            <a:r>
              <a:rPr lang="uk-UA" sz="1600" dirty="0" err="1" smtClean="0"/>
              <a:t>нерухомими.Вони</a:t>
            </a:r>
            <a:r>
              <a:rPr lang="uk-UA" sz="1600" dirty="0" smtClean="0"/>
              <a:t> рухаються підземними струмками і виходять на </a:t>
            </a:r>
            <a:r>
              <a:rPr lang="uk-UA" sz="1600" dirty="0" err="1" smtClean="0"/>
              <a:t>поверхню.Місце</a:t>
            </a:r>
            <a:r>
              <a:rPr lang="uk-UA" sz="1600" dirty="0" smtClean="0"/>
              <a:t> ,де виходить вода,називається джерелом.</a:t>
            </a:r>
          </a:p>
          <a:p>
            <a:pPr>
              <a:buNone/>
            </a:pPr>
            <a:r>
              <a:rPr lang="uk-UA" sz="1600" dirty="0" smtClean="0"/>
              <a:t>       Джерела можна побачити вздовж ярів,на схилах височин і горбів. Там,де </a:t>
            </a:r>
            <a:r>
              <a:rPr lang="uk-UA" sz="1600" dirty="0" err="1" smtClean="0"/>
              <a:t>вониє</a:t>
            </a:r>
            <a:r>
              <a:rPr lang="uk-UA" sz="1600" dirty="0" smtClean="0"/>
              <a:t>,водойми завжди </a:t>
            </a:r>
            <a:r>
              <a:rPr lang="uk-UA" sz="1600" dirty="0" err="1" smtClean="0"/>
              <a:t>попов</a:t>
            </a:r>
            <a:r>
              <a:rPr lang="uk-UA" sz="1600" dirty="0" smtClean="0"/>
              <a:t> </a:t>
            </a:r>
            <a:r>
              <a:rPr lang="uk-UA" sz="1600" dirty="0" err="1" smtClean="0"/>
              <a:t>нюються</a:t>
            </a:r>
            <a:r>
              <a:rPr lang="uk-UA" sz="1600" dirty="0" smtClean="0"/>
              <a:t> чистою </a:t>
            </a:r>
            <a:r>
              <a:rPr lang="uk-UA" sz="1600" dirty="0" err="1" smtClean="0"/>
              <a:t>водою.Деколи</a:t>
            </a:r>
            <a:r>
              <a:rPr lang="uk-UA" sz="1600" dirty="0" smtClean="0"/>
              <a:t> на поверхню землі виходить вода,в якій є розчинені солі й </a:t>
            </a:r>
            <a:r>
              <a:rPr lang="uk-UA" sz="1600" dirty="0" err="1" smtClean="0"/>
              <a:t>гази.Таку</a:t>
            </a:r>
            <a:r>
              <a:rPr lang="uk-UA" sz="1600" dirty="0" smtClean="0"/>
              <a:t> воду називають мінеральною,і </a:t>
            </a:r>
            <a:r>
              <a:rPr lang="uk-UA" sz="1600" dirty="0" err="1" smtClean="0"/>
              <a:t>во</a:t>
            </a:r>
            <a:r>
              <a:rPr lang="uk-UA" sz="1600" dirty="0" smtClean="0"/>
              <a:t> на має лікувальні </a:t>
            </a:r>
            <a:r>
              <a:rPr lang="uk-UA" sz="1600" dirty="0" err="1" smtClean="0"/>
              <a:t>властивості.Джерела</a:t>
            </a:r>
            <a:r>
              <a:rPr lang="uk-UA" sz="1600" dirty="0" smtClean="0"/>
              <a:t> в природі нашого краю </a:t>
            </a:r>
            <a:r>
              <a:rPr lang="uk-UA" sz="1600" dirty="0" err="1" smtClean="0"/>
              <a:t>зустьрічаються</a:t>
            </a:r>
            <a:r>
              <a:rPr lang="uk-UA" sz="1600" dirty="0" smtClean="0"/>
              <a:t> </a:t>
            </a:r>
            <a:r>
              <a:rPr lang="uk-UA" sz="1600" dirty="0" err="1" smtClean="0"/>
              <a:t>часто.В</a:t>
            </a:r>
            <a:r>
              <a:rPr lang="uk-UA" sz="1600" dirty="0" smtClean="0"/>
              <a:t> нашій місцевості-це Новомосковські та </a:t>
            </a:r>
            <a:r>
              <a:rPr lang="uk-UA" sz="1600" dirty="0" err="1" smtClean="0"/>
              <a:t>Знаменівські</a:t>
            </a:r>
            <a:r>
              <a:rPr lang="uk-UA" sz="1600" dirty="0" smtClean="0"/>
              <a:t> мінеральні джерела.(В зошиті-с.62(2).</a:t>
            </a:r>
          </a:p>
          <a:p>
            <a:pPr>
              <a:buNone/>
            </a:pPr>
            <a:r>
              <a:rPr lang="uk-UA" sz="1600" dirty="0" smtClean="0"/>
              <a:t>      2.Річки </a:t>
            </a:r>
            <a:r>
              <a:rPr lang="uk-UA" sz="1600" dirty="0" err="1" smtClean="0"/>
              <a:t>України.Звіт</a:t>
            </a:r>
            <a:r>
              <a:rPr lang="uk-UA" sz="1600" dirty="0" smtClean="0"/>
              <a:t> І групи.</a:t>
            </a:r>
          </a:p>
          <a:p>
            <a:pPr>
              <a:buNone/>
            </a:pPr>
            <a:r>
              <a:rPr lang="uk-UA" sz="1600" dirty="0" smtClean="0"/>
              <a:t>          а)</a:t>
            </a:r>
            <a:r>
              <a:rPr lang="uk-UA" sz="1600" dirty="0" err="1" smtClean="0"/>
              <a:t>.Визначення</a:t>
            </a:r>
            <a:r>
              <a:rPr lang="uk-UA" sz="1600" dirty="0" smtClean="0"/>
              <a:t> річки(в зошиті);</a:t>
            </a:r>
          </a:p>
          <a:p>
            <a:pPr>
              <a:buNone/>
            </a:pPr>
            <a:r>
              <a:rPr lang="uk-UA" sz="1600" dirty="0" smtClean="0"/>
              <a:t>          б)</a:t>
            </a:r>
            <a:r>
              <a:rPr lang="uk-UA" sz="1600" dirty="0" err="1" smtClean="0"/>
              <a:t>.Будова</a:t>
            </a:r>
            <a:r>
              <a:rPr lang="uk-UA" sz="1600" dirty="0" smtClean="0"/>
              <a:t> </a:t>
            </a:r>
            <a:r>
              <a:rPr lang="uk-UA" sz="1600" dirty="0" err="1" smtClean="0"/>
              <a:t>річки.Робота</a:t>
            </a:r>
            <a:r>
              <a:rPr lang="uk-UA" sz="1600" dirty="0" smtClean="0"/>
              <a:t> з </a:t>
            </a:r>
            <a:r>
              <a:rPr lang="uk-UA" sz="1600" dirty="0" err="1" smtClean="0"/>
              <a:t>картою.На</a:t>
            </a:r>
            <a:r>
              <a:rPr lang="uk-UA" sz="1600" dirty="0" smtClean="0"/>
              <a:t> карту прикріплюються картки з назвами частин річки;</a:t>
            </a:r>
          </a:p>
          <a:p>
            <a:pPr>
              <a:buNone/>
            </a:pPr>
            <a:r>
              <a:rPr lang="uk-UA" sz="1600" dirty="0" smtClean="0"/>
              <a:t>           в)</a:t>
            </a:r>
            <a:r>
              <a:rPr lang="uk-UA" sz="1600" dirty="0" err="1" smtClean="0"/>
              <a:t>.Притоки.Правий</a:t>
            </a:r>
            <a:r>
              <a:rPr lang="uk-UA" sz="1600" dirty="0" smtClean="0"/>
              <a:t> та лівий </a:t>
            </a:r>
            <a:r>
              <a:rPr lang="uk-UA" sz="1600" dirty="0" err="1" smtClean="0"/>
              <a:t>береги.Визначення</a:t>
            </a:r>
            <a:r>
              <a:rPr lang="uk-UA" sz="1600" dirty="0" smtClean="0"/>
              <a:t> на якому березі річки Бик знаходиться </a:t>
            </a:r>
            <a:r>
              <a:rPr lang="uk-UA" sz="1600" dirty="0" err="1" smtClean="0"/>
              <a:t>Петропавлівка</a:t>
            </a:r>
            <a:r>
              <a:rPr lang="uk-UA" sz="1600" dirty="0" smtClean="0"/>
              <a:t>.</a:t>
            </a:r>
          </a:p>
          <a:p>
            <a:pPr>
              <a:buNone/>
            </a:pPr>
            <a:r>
              <a:rPr lang="uk-UA" sz="1600" dirty="0" smtClean="0"/>
              <a:t>           г)</a:t>
            </a:r>
            <a:r>
              <a:rPr lang="uk-UA" sz="1600" dirty="0" err="1" smtClean="0"/>
              <a:t>.Робота</a:t>
            </a:r>
            <a:r>
              <a:rPr lang="uk-UA" sz="1600" dirty="0" smtClean="0"/>
              <a:t> з </a:t>
            </a:r>
            <a:r>
              <a:rPr lang="uk-UA" sz="1600" dirty="0" err="1" smtClean="0"/>
              <a:t>картою.Найбільші</a:t>
            </a:r>
            <a:r>
              <a:rPr lang="uk-UA" sz="1600" dirty="0" smtClean="0"/>
              <a:t> річки України(Дніпро,Дунай,Південний Буг,Дністер, Сіверський Донець).</a:t>
            </a:r>
          </a:p>
          <a:p>
            <a:pPr>
              <a:buNone/>
            </a:pPr>
            <a:r>
              <a:rPr lang="uk-UA" sz="1600" dirty="0" smtClean="0"/>
              <a:t>     3.Озеро.Болото.Звіт ІІ групи.</a:t>
            </a:r>
          </a:p>
          <a:p>
            <a:pPr>
              <a:buNone/>
            </a:pPr>
            <a:r>
              <a:rPr lang="uk-UA" sz="1600" dirty="0" smtClean="0"/>
              <a:t>         а)</a:t>
            </a:r>
            <a:r>
              <a:rPr lang="uk-UA" sz="1600" dirty="0" err="1" smtClean="0"/>
              <a:t>.Різновиди.Визначення</a:t>
            </a:r>
            <a:r>
              <a:rPr lang="uk-UA" sz="1600" dirty="0" smtClean="0"/>
              <a:t>.(в зошитах);</a:t>
            </a:r>
          </a:p>
          <a:p>
            <a:pPr>
              <a:buNone/>
            </a:pPr>
            <a:r>
              <a:rPr lang="uk-UA" sz="1600" dirty="0" smtClean="0"/>
              <a:t>         б)</a:t>
            </a:r>
            <a:r>
              <a:rPr lang="uk-UA" sz="1600" dirty="0" err="1" smtClean="0"/>
              <a:t>.Робота</a:t>
            </a:r>
            <a:r>
              <a:rPr lang="uk-UA" sz="1600" dirty="0" smtClean="0"/>
              <a:t> з </a:t>
            </a:r>
            <a:r>
              <a:rPr lang="uk-UA" sz="1600" dirty="0" err="1" smtClean="0"/>
              <a:t>картою.Полісська</a:t>
            </a:r>
            <a:r>
              <a:rPr lang="uk-UA" sz="1600" dirty="0" smtClean="0"/>
              <a:t> низовина,</a:t>
            </a:r>
            <a:r>
              <a:rPr lang="uk-UA" sz="1600" dirty="0" err="1" smtClean="0"/>
              <a:t>Світязь.Синевір</a:t>
            </a:r>
            <a:r>
              <a:rPr lang="uk-UA" sz="1600" dirty="0" smtClean="0"/>
              <a:t>,Кримські озера,Сиваш.</a:t>
            </a:r>
          </a:p>
          <a:p>
            <a:pPr>
              <a:buNone/>
            </a:pPr>
            <a:r>
              <a:rPr lang="uk-UA" sz="1600" dirty="0" smtClean="0"/>
              <a:t>         в)</a:t>
            </a:r>
            <a:r>
              <a:rPr lang="uk-UA" sz="1600" dirty="0" err="1" smtClean="0"/>
              <a:t>.Хвилинка</a:t>
            </a:r>
            <a:r>
              <a:rPr lang="uk-UA" sz="1600" dirty="0" smtClean="0"/>
              <a:t> </a:t>
            </a:r>
            <a:r>
              <a:rPr lang="uk-UA" sz="1600" dirty="0" err="1" smtClean="0"/>
              <a:t>відпочинку.Пісня</a:t>
            </a:r>
            <a:r>
              <a:rPr lang="uk-UA" sz="1600" dirty="0" smtClean="0"/>
              <a:t> </a:t>
            </a:r>
            <a:r>
              <a:rPr lang="uk-UA" sz="1600" dirty="0" err="1" smtClean="0"/>
              <a:t>“Веселий</a:t>
            </a:r>
            <a:r>
              <a:rPr lang="uk-UA" sz="1600" dirty="0" smtClean="0"/>
              <a:t> </a:t>
            </a:r>
            <a:r>
              <a:rPr lang="uk-UA" sz="1600" dirty="0" err="1" smtClean="0"/>
              <a:t>рибалка”</a:t>
            </a:r>
            <a:r>
              <a:rPr lang="uk-UA" sz="1600" dirty="0" smtClean="0"/>
              <a:t>.</a:t>
            </a:r>
          </a:p>
          <a:p>
            <a:pPr>
              <a:buNone/>
            </a:pPr>
            <a:endParaRPr lang="uk-UA" sz="1600" dirty="0" smtClean="0"/>
          </a:p>
          <a:p>
            <a:pPr>
              <a:buNone/>
            </a:pPr>
            <a:r>
              <a:rPr lang="uk-UA" sz="1600" dirty="0" smtClean="0"/>
              <a:t>                             </a:t>
            </a:r>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uk-UA" sz="1600" dirty="0" smtClean="0"/>
          </a:p>
          <a:p>
            <a:pPr>
              <a:buNone/>
            </a:pPr>
            <a:endParaRPr lang="ru-RU" sz="1600" dirty="0"/>
          </a:p>
        </p:txBody>
      </p:sp>
    </p:spTree>
  </p:cSld>
  <p:clrMapOvr>
    <a:masterClrMapping/>
  </p:clrMapOvr>
  <p:transition>
    <p:cover dir="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42852"/>
            <a:ext cx="8229600" cy="6166508"/>
          </a:xfrm>
        </p:spPr>
        <p:txBody>
          <a:bodyPr>
            <a:noAutofit/>
          </a:bodyPr>
          <a:lstStyle/>
          <a:p>
            <a:pPr>
              <a:buNone/>
            </a:pPr>
            <a:r>
              <a:rPr lang="uk-UA" sz="1500" dirty="0" smtClean="0"/>
              <a:t>4. Моря України. Звіт ІІІ групи.</a:t>
            </a:r>
          </a:p>
          <a:p>
            <a:pPr>
              <a:buNone/>
            </a:pPr>
            <a:r>
              <a:rPr lang="uk-UA" sz="1500" dirty="0" smtClean="0"/>
              <a:t>   а). Визначення моря. </a:t>
            </a:r>
          </a:p>
          <a:p>
            <a:pPr>
              <a:buNone/>
            </a:pPr>
            <a:r>
              <a:rPr lang="uk-UA" sz="1500" dirty="0" smtClean="0"/>
              <a:t>   б). Робота з картою. Чорне море, Азовське море, Керченська протока.</a:t>
            </a:r>
          </a:p>
          <a:p>
            <a:pPr>
              <a:buNone/>
            </a:pPr>
            <a:r>
              <a:rPr lang="uk-UA" sz="1500" dirty="0" smtClean="0"/>
              <a:t>   в). Характеристика Чорного та Азовського моря.</a:t>
            </a:r>
          </a:p>
          <a:p>
            <a:pPr>
              <a:buNone/>
            </a:pPr>
            <a:r>
              <a:rPr lang="uk-UA" sz="1500" dirty="0" smtClean="0"/>
              <a:t>   г). Вірш. Море і поет.</a:t>
            </a:r>
          </a:p>
          <a:p>
            <a:pPr>
              <a:buNone/>
            </a:pPr>
            <a:r>
              <a:rPr lang="uk-UA" sz="1500" dirty="0" smtClean="0"/>
              <a:t>5. Водосховища. </a:t>
            </a:r>
          </a:p>
          <a:p>
            <a:pPr>
              <a:buNone/>
            </a:pPr>
            <a:r>
              <a:rPr lang="uk-UA" sz="1500" dirty="0" smtClean="0"/>
              <a:t>   а). Визначення.</a:t>
            </a:r>
          </a:p>
          <a:p>
            <a:pPr>
              <a:buNone/>
            </a:pPr>
            <a:r>
              <a:rPr lang="uk-UA" sz="1500" dirty="0" smtClean="0"/>
              <a:t>   б). Робота з картою (Дніпродзержинське, Дніпровське водосховища).</a:t>
            </a:r>
          </a:p>
          <a:p>
            <a:pPr>
              <a:buNone/>
            </a:pPr>
            <a:r>
              <a:rPr lang="uk-UA" sz="1500" dirty="0" smtClean="0"/>
              <a:t>   в). Пісня </a:t>
            </a:r>
            <a:r>
              <a:rPr lang="uk-UA" sz="1500" dirty="0" err="1" smtClean="0"/>
              <a:t>“Криниця”</a:t>
            </a:r>
            <a:r>
              <a:rPr lang="uk-UA" sz="1500" dirty="0" smtClean="0"/>
              <a:t> (виконує </a:t>
            </a:r>
            <a:r>
              <a:rPr lang="uk-UA" sz="1500" dirty="0" err="1" smtClean="0"/>
              <a:t>Зюбенко</a:t>
            </a:r>
            <a:r>
              <a:rPr lang="uk-UA" sz="1500" dirty="0" smtClean="0"/>
              <a:t> Дар</a:t>
            </a:r>
            <a:r>
              <a:rPr lang="en-US" sz="1500" dirty="0" smtClean="0"/>
              <a:t>’</a:t>
            </a:r>
            <a:r>
              <a:rPr lang="uk-UA" sz="1500" dirty="0" smtClean="0"/>
              <a:t>я). </a:t>
            </a:r>
          </a:p>
          <a:p>
            <a:pPr>
              <a:buNone/>
            </a:pPr>
            <a:r>
              <a:rPr lang="en-US" sz="1500" dirty="0" smtClean="0"/>
              <a:t>IV</a:t>
            </a:r>
            <a:r>
              <a:rPr lang="uk-UA" sz="1500" dirty="0" smtClean="0"/>
              <a:t>. Підсумок уроку.</a:t>
            </a:r>
          </a:p>
          <a:p>
            <a:pPr>
              <a:buNone/>
            </a:pPr>
            <a:r>
              <a:rPr lang="uk-UA" sz="1500" dirty="0" smtClean="0"/>
              <a:t>   а). Вчитель: Ось і уроку кінець!</a:t>
            </a:r>
          </a:p>
          <a:p>
            <a:pPr>
              <a:buNone/>
            </a:pPr>
            <a:r>
              <a:rPr lang="uk-UA" sz="1500" dirty="0" smtClean="0"/>
              <a:t>                        Хто працював, той молодець!</a:t>
            </a:r>
          </a:p>
          <a:p>
            <a:pPr>
              <a:buNone/>
            </a:pPr>
            <a:r>
              <a:rPr lang="uk-UA" sz="1500" dirty="0" smtClean="0"/>
              <a:t>                        Що сподобалось вам, поділіться</a:t>
            </a:r>
          </a:p>
          <a:p>
            <a:pPr>
              <a:buNone/>
            </a:pPr>
            <a:r>
              <a:rPr lang="uk-UA" sz="1500" dirty="0" smtClean="0"/>
              <a:t>                        вдома.</a:t>
            </a:r>
          </a:p>
          <a:p>
            <a:pPr>
              <a:buNone/>
            </a:pPr>
            <a:r>
              <a:rPr lang="uk-UA" sz="1500" dirty="0" smtClean="0"/>
              <a:t>                        Всі дружні й активні були увесь час.</a:t>
            </a:r>
          </a:p>
          <a:p>
            <a:pPr>
              <a:buNone/>
            </a:pPr>
            <a:r>
              <a:rPr lang="uk-UA" sz="1500" dirty="0" smtClean="0"/>
              <a:t>                        Хороші оцінки чекають завтра </a:t>
            </a:r>
          </a:p>
          <a:p>
            <a:pPr>
              <a:buNone/>
            </a:pPr>
            <a:r>
              <a:rPr lang="uk-UA" sz="1500" dirty="0" smtClean="0"/>
              <a:t>                        на вас.</a:t>
            </a:r>
          </a:p>
          <a:p>
            <a:pPr>
              <a:buNone/>
            </a:pPr>
            <a:r>
              <a:rPr lang="uk-UA" sz="1500" dirty="0" smtClean="0"/>
              <a:t>                        А чому завтра?</a:t>
            </a:r>
          </a:p>
          <a:p>
            <a:pPr>
              <a:buNone/>
            </a:pPr>
            <a:r>
              <a:rPr lang="uk-UA" sz="1500" dirty="0" smtClean="0"/>
              <a:t>Тому що сьогодні ми напишемо перевірну роботу, оцінки за яку ви дізнаєтеся завтра.</a:t>
            </a:r>
          </a:p>
          <a:p>
            <a:pPr>
              <a:buNone/>
            </a:pPr>
            <a:r>
              <a:rPr lang="uk-UA" sz="1500" dirty="0" smtClean="0"/>
              <a:t>   б). Перевірна робота. Письмовий тест.</a:t>
            </a:r>
          </a:p>
          <a:p>
            <a:pPr>
              <a:buNone/>
            </a:pPr>
            <a:r>
              <a:rPr lang="uk-UA" sz="1500" dirty="0" smtClean="0"/>
              <a:t>1.Місце, де річка впадає в </a:t>
            </a:r>
            <a:r>
              <a:rPr lang="uk-UA" sz="1500" dirty="0" err="1" smtClean="0"/>
              <a:t>іншу-</a:t>
            </a:r>
            <a:r>
              <a:rPr lang="uk-UA" sz="1500" dirty="0" smtClean="0"/>
              <a:t> це:</a:t>
            </a:r>
          </a:p>
          <a:p>
            <a:pPr>
              <a:buNone/>
            </a:pPr>
            <a:r>
              <a:rPr lang="uk-UA" sz="1500" dirty="0" smtClean="0"/>
              <a:t>    а)</a:t>
            </a:r>
            <a:r>
              <a:rPr lang="uk-UA" sz="1500" dirty="0" err="1" smtClean="0"/>
              <a:t>.русло</a:t>
            </a:r>
            <a:r>
              <a:rPr lang="uk-UA" sz="1500" dirty="0" smtClean="0"/>
              <a:t>        б. гирло        в). витік  </a:t>
            </a:r>
          </a:p>
          <a:p>
            <a:pPr>
              <a:buNone/>
            </a:pPr>
            <a:r>
              <a:rPr lang="uk-UA" sz="1500" dirty="0" smtClean="0"/>
              <a:t>   </a:t>
            </a:r>
            <a:endParaRPr lang="ru-RU" sz="1500" dirty="0"/>
          </a:p>
        </p:txBody>
      </p:sp>
    </p:spTree>
  </p:cSld>
  <p:clrMapOvr>
    <a:masterClrMapping/>
  </p:clrMapOvr>
  <p:transition>
    <p:cover dir="l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500042"/>
            <a:ext cx="8964613" cy="6357958"/>
          </a:xfrm>
        </p:spPr>
        <p:txBody>
          <a:bodyPr>
            <a:normAutofit fontScale="90000"/>
          </a:bodyPr>
          <a:lstStyle/>
          <a:p>
            <a:pPr>
              <a:defRPr/>
            </a:pPr>
            <a:r>
              <a:rPr lang="uk-UA" dirty="0" smtClean="0">
                <a:solidFill>
                  <a:schemeClr val="folHlink"/>
                </a:solidFill>
              </a:rPr>
              <a:t/>
            </a:r>
            <a:br>
              <a:rPr lang="uk-UA" dirty="0" smtClean="0">
                <a:solidFill>
                  <a:schemeClr val="folHlink"/>
                </a:solidFill>
              </a:rPr>
            </a:br>
            <a:r>
              <a:rPr lang="uk-UA" dirty="0" smtClean="0">
                <a:solidFill>
                  <a:schemeClr val="folHlink"/>
                </a:solidFill>
              </a:rPr>
              <a:t>- формування в учнів умінь і навичок ініціативи, самостійності, віри у свої сили;</a:t>
            </a:r>
            <a:br>
              <a:rPr lang="uk-UA" dirty="0" smtClean="0">
                <a:solidFill>
                  <a:schemeClr val="folHlink"/>
                </a:solidFill>
              </a:rPr>
            </a:br>
            <a:r>
              <a:rPr lang="uk-UA" dirty="0" smtClean="0">
                <a:solidFill>
                  <a:schemeClr val="folHlink"/>
                </a:solidFill>
              </a:rPr>
              <a:t>- вчитися вести пошукову діяльність використовуючи Інтернет, енциклопедії, іншу довідкову </a:t>
            </a:r>
            <a:br>
              <a:rPr lang="uk-UA" dirty="0" smtClean="0">
                <a:solidFill>
                  <a:schemeClr val="folHlink"/>
                </a:solidFill>
              </a:rPr>
            </a:br>
            <a:r>
              <a:rPr lang="uk-UA" dirty="0" smtClean="0">
                <a:solidFill>
                  <a:schemeClr val="folHlink"/>
                </a:solidFill>
              </a:rPr>
              <a:t>літературу;</a:t>
            </a:r>
            <a:br>
              <a:rPr lang="uk-UA" dirty="0" smtClean="0">
                <a:solidFill>
                  <a:schemeClr val="folHlink"/>
                </a:solidFill>
              </a:rPr>
            </a:br>
            <a:r>
              <a:rPr lang="uk-UA" dirty="0" smtClean="0">
                <a:solidFill>
                  <a:schemeClr val="folHlink"/>
                </a:solidFill>
              </a:rPr>
              <a:t>- вчитися співпрацювати в групах, з батьками, </a:t>
            </a:r>
            <a:r>
              <a:rPr lang="uk-UA" dirty="0" err="1" smtClean="0">
                <a:solidFill>
                  <a:schemeClr val="folHlink"/>
                </a:solidFill>
              </a:rPr>
              <a:t>вчителями-предметниками</a:t>
            </a:r>
            <a:r>
              <a:rPr lang="uk-UA" dirty="0" smtClean="0">
                <a:solidFill>
                  <a:schemeClr val="folHlink"/>
                </a:solidFill>
              </a:rPr>
              <a:t>.</a:t>
            </a:r>
            <a:endParaRPr lang="ru-RU" dirty="0" smtClean="0">
              <a:solidFill>
                <a:schemeClr val="folHlink"/>
              </a:solidFill>
            </a:endParaRPr>
          </a:p>
        </p:txBody>
      </p:sp>
      <p:sp>
        <p:nvSpPr>
          <p:cNvPr id="5" name="Rectangle 2"/>
          <p:cNvSpPr txBox="1">
            <a:spLocks noChangeArrowheads="1"/>
          </p:cNvSpPr>
          <p:nvPr/>
        </p:nvSpPr>
        <p:spPr>
          <a:xfrm>
            <a:off x="0" y="0"/>
            <a:ext cx="9144000" cy="1285860"/>
          </a:xfrm>
          <a:prstGeom prst="rect">
            <a:avLst/>
          </a:prstGeom>
        </p:spPr>
        <p:txBody>
          <a:bodyPr vert="horz" lIns="91440" tIns="45720" rIns="91440" bIns="45720" rtlCol="0" anchor="ctr">
            <a:normAutofit/>
          </a:bodyPr>
          <a:lstStyle/>
          <a:p>
            <a:pPr lvl="0" algn="ctr">
              <a:spcBef>
                <a:spcPct val="0"/>
              </a:spcBef>
              <a:defRPr/>
            </a:pPr>
            <a:r>
              <a:rPr lang="uk-UA" sz="3600" dirty="0">
                <a:solidFill>
                  <a:srgbClr val="FF0000"/>
                </a:solidFill>
              </a:rPr>
              <a:t>Завдання:</a:t>
            </a:r>
            <a:endParaRPr kumimoji="0" lang="ru-RU" sz="36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par>
                                <p:cTn id="9" presetID="26"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2000" fill="hold"/>
                                        <p:tgtEl>
                                          <p:spTgt spid="5">
                                            <p:txEl>
                                              <p:pRg st="0" end="0"/>
                                            </p:txEl>
                                          </p:spTgt>
                                        </p:tgtEl>
                                        <p:attrNameLst>
                                          <p:attrName>ppt_w</p:attrName>
                                        </p:attrNameLst>
                                      </p:cBhvr>
                                      <p:tavLst>
                                        <p:tav tm="0">
                                          <p:val>
                                            <p:strVal val="#ppt_w"/>
                                          </p:val>
                                        </p:tav>
                                        <p:tav tm="100000">
                                          <p:val>
                                            <p:strVal val="#ppt_w"/>
                                          </p:val>
                                        </p:tav>
                                      </p:tavLst>
                                    </p:anim>
                                    <p:anim calcmode="lin" valueType="num">
                                      <p:cBhvr>
                                        <p:cTn id="12" dur="2000" fill="hold"/>
                                        <p:tgtEl>
                                          <p:spTgt spid="5">
                                            <p:txEl>
                                              <p:pRg st="0" end="0"/>
                                            </p:txEl>
                                          </p:spTgt>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13" dur="2000" fill="hold"/>
                                        <p:tgtEl>
                                          <p:spTgt spid="5">
                                            <p:txEl>
                                              <p:pRg st="0" end="0"/>
                                            </p:txEl>
                                          </p:spTgt>
                                        </p:tgtEl>
                                        <p:attrNameLst>
                                          <p:attrName>ppt_x</p:attrName>
                                        </p:attrNameLst>
                                      </p:cBhvr>
                                      <p:tavLst>
                                        <p:tav tm="0">
                                          <p:val>
                                            <p:strVal val="#ppt_x-.4"/>
                                          </p:val>
                                        </p:tav>
                                        <p:tav tm="100000">
                                          <p:val>
                                            <p:strVal val="#ppt_x"/>
                                          </p:val>
                                        </p:tav>
                                      </p:tavLst>
                                    </p:anim>
                                    <p:anim calcmode="lin" valueType="num">
                                      <p:cBhvr>
                                        <p:cTn id="14" dur="2000" fill="hold"/>
                                        <p:tgtEl>
                                          <p:spTgt spid="5">
                                            <p:txEl>
                                              <p:pRg st="0" end="0"/>
                                            </p:txEl>
                                          </p:spTgt>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5" fill="hold">
                            <p:stCondLst>
                              <p:cond delay="2000"/>
                            </p:stCondLst>
                            <p:childTnLst>
                              <p:par>
                                <p:cTn id="16" presetID="8" presetClass="emph" presetSubtype="0" fill="hold" nodeType="afterEffect">
                                  <p:stCondLst>
                                    <p:cond delay="0"/>
                                  </p:stCondLst>
                                  <p:childTnLst>
                                    <p:animRot by="21600000">
                                      <p:cBhvr>
                                        <p:cTn id="17" dur="1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42852"/>
            <a:ext cx="8229600" cy="6166508"/>
          </a:xfrm>
        </p:spPr>
        <p:txBody>
          <a:bodyPr>
            <a:normAutofit/>
          </a:bodyPr>
          <a:lstStyle/>
          <a:p>
            <a:pPr>
              <a:buNone/>
            </a:pPr>
            <a:r>
              <a:rPr lang="uk-UA" sz="1500" dirty="0" smtClean="0"/>
              <a:t>2. Притоки бувають:</a:t>
            </a:r>
          </a:p>
          <a:p>
            <a:pPr>
              <a:buNone/>
            </a:pPr>
            <a:r>
              <a:rPr lang="uk-UA" sz="1500" dirty="0" smtClean="0"/>
              <a:t>    а). ліві й праві   б). Штучні і природні положисті  і круті </a:t>
            </a:r>
          </a:p>
          <a:p>
            <a:pPr>
              <a:buNone/>
            </a:pPr>
            <a:r>
              <a:rPr lang="uk-UA" sz="1500" dirty="0" smtClean="0"/>
              <a:t>3. Ділянка надмірно зволоженої земної поверхні, на якій ростуть вологолюбні рослини це: </a:t>
            </a:r>
          </a:p>
          <a:p>
            <a:pPr>
              <a:buNone/>
            </a:pPr>
            <a:r>
              <a:rPr lang="uk-UA" sz="1500" dirty="0" smtClean="0"/>
              <a:t>    а). ріка          б). озеро      в)</a:t>
            </a:r>
            <a:r>
              <a:rPr lang="uk-UA" sz="1500" dirty="0" err="1" smtClean="0"/>
              <a:t>.болото</a:t>
            </a:r>
            <a:endParaRPr lang="uk-UA" sz="1500" dirty="0" smtClean="0"/>
          </a:p>
          <a:p>
            <a:pPr>
              <a:buNone/>
            </a:pPr>
            <a:r>
              <a:rPr lang="uk-UA" sz="1500" dirty="0" smtClean="0"/>
              <a:t>4. Моря України відносяться до басейну океану:</a:t>
            </a:r>
          </a:p>
          <a:p>
            <a:pPr>
              <a:buNone/>
            </a:pPr>
            <a:r>
              <a:rPr lang="uk-UA" sz="1500" dirty="0" smtClean="0"/>
              <a:t>    а). Атлантичного  б). Тихого   в). Індійського</a:t>
            </a:r>
          </a:p>
          <a:p>
            <a:pPr>
              <a:buNone/>
            </a:pPr>
            <a:r>
              <a:rPr lang="uk-UA" sz="1500" dirty="0" smtClean="0"/>
              <a:t>5. Найбільші ріки України.</a:t>
            </a:r>
          </a:p>
          <a:p>
            <a:pPr>
              <a:buNone/>
            </a:pPr>
            <a:r>
              <a:rPr lang="uk-UA" sz="1500" dirty="0" smtClean="0"/>
              <a:t>    а). Дніпро і Бик     б). Дунай і Дніпро в). Бик і Самара</a:t>
            </a:r>
          </a:p>
          <a:p>
            <a:pPr>
              <a:buNone/>
            </a:pPr>
            <a:r>
              <a:rPr lang="uk-UA" sz="1500" dirty="0" smtClean="0"/>
              <a:t>6. Джерельна вода чиста, бо проходить через шар:</a:t>
            </a:r>
          </a:p>
          <a:p>
            <a:pPr>
              <a:buNone/>
            </a:pPr>
            <a:r>
              <a:rPr lang="uk-UA" sz="1500" dirty="0" smtClean="0"/>
              <a:t>    а). </a:t>
            </a:r>
            <a:r>
              <a:rPr lang="uk-UA" sz="1500" dirty="0" err="1" smtClean="0"/>
              <a:t>грунту</a:t>
            </a:r>
            <a:r>
              <a:rPr lang="uk-UA" sz="1500" dirty="0" smtClean="0"/>
              <a:t>    б). Піску    в) глини</a:t>
            </a:r>
          </a:p>
          <a:p>
            <a:pPr>
              <a:buNone/>
            </a:pPr>
            <a:r>
              <a:rPr lang="uk-UA" sz="1500" dirty="0" smtClean="0"/>
              <a:t>Відповіді:</a:t>
            </a:r>
            <a:r>
              <a:rPr lang="ru-RU" sz="1500" dirty="0" smtClean="0"/>
              <a:t> 1.б; 2.а; 3.в; 4.а; 5.б; 6.б;</a:t>
            </a:r>
          </a:p>
          <a:p>
            <a:pPr>
              <a:buNone/>
            </a:pPr>
            <a:r>
              <a:rPr lang="en-US" sz="1500" dirty="0" smtClean="0"/>
              <a:t>V</a:t>
            </a:r>
            <a:r>
              <a:rPr lang="uk-UA" sz="1500" dirty="0" smtClean="0"/>
              <a:t>. Домашнє завдання. Опрацювати статтю підручника </a:t>
            </a:r>
            <a:r>
              <a:rPr lang="uk-UA" sz="1500" dirty="0" err="1" smtClean="0"/>
              <a:t>“Водойми</a:t>
            </a:r>
            <a:r>
              <a:rPr lang="uk-UA" sz="1500" dirty="0" smtClean="0"/>
              <a:t> </a:t>
            </a:r>
            <a:r>
              <a:rPr lang="uk-UA" sz="1500" dirty="0" err="1" smtClean="0"/>
              <a:t>україни”</a:t>
            </a:r>
            <a:r>
              <a:rPr lang="uk-UA" sz="1500" dirty="0" smtClean="0"/>
              <a:t> (ст. 110-116), контурна карта (ст. 65 в </a:t>
            </a:r>
            <a:r>
              <a:rPr lang="uk-UA" sz="1500" dirty="0" err="1" smtClean="0"/>
              <a:t>зош</a:t>
            </a:r>
            <a:r>
              <a:rPr lang="uk-UA" sz="1500" dirty="0" smtClean="0"/>
              <a:t>.) – позначити річки і моря.</a:t>
            </a:r>
          </a:p>
        </p:txBody>
      </p:sp>
    </p:spTree>
  </p:cSld>
  <p:clrMapOvr>
    <a:masterClrMapping/>
  </p:clrMapOvr>
  <p:transition>
    <p:newsfla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WINDOWS\Web\Wallpaper\001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Заголовок 1"/>
          <p:cNvSpPr>
            <a:spLocks noGrp="1"/>
          </p:cNvSpPr>
          <p:nvPr>
            <p:ph type="title"/>
          </p:nvPr>
        </p:nvSpPr>
        <p:spPr>
          <a:xfrm>
            <a:off x="457200" y="274638"/>
            <a:ext cx="8229600" cy="1143000"/>
          </a:xfrm>
        </p:spPr>
        <p:txBody>
          <a:bodyPr>
            <a:normAutofit fontScale="90000"/>
          </a:bodyPr>
          <a:lstStyle/>
          <a:p>
            <a:r>
              <a:rPr lang="en-US" dirty="0" smtClean="0"/>
              <a:t>VI  </a:t>
            </a:r>
            <a:r>
              <a:rPr lang="uk-UA" dirty="0" smtClean="0"/>
              <a:t>етап – оцінювання результатів проекту: </a:t>
            </a:r>
            <a:endParaRPr lang="ru-RU" dirty="0"/>
          </a:p>
        </p:txBody>
      </p:sp>
      <p:sp>
        <p:nvSpPr>
          <p:cNvPr id="6" name="Содержимое 2"/>
          <p:cNvSpPr>
            <a:spLocks noGrp="1"/>
          </p:cNvSpPr>
          <p:nvPr>
            <p:ph idx="1"/>
          </p:nvPr>
        </p:nvSpPr>
        <p:spPr>
          <a:xfrm>
            <a:off x="457200" y="1600200"/>
            <a:ext cx="8229600" cy="4709160"/>
          </a:xfrm>
        </p:spPr>
        <p:txBody>
          <a:bodyPr/>
          <a:lstStyle/>
          <a:p>
            <a:pPr>
              <a:buNone/>
            </a:pPr>
            <a:r>
              <a:rPr lang="uk-UA" dirty="0" smtClean="0"/>
              <a:t>1. Узагальнення отриманого досвіду</a:t>
            </a:r>
          </a:p>
          <a:p>
            <a:pPr>
              <a:buNone/>
            </a:pPr>
            <a:r>
              <a:rPr lang="uk-UA" dirty="0" smtClean="0"/>
              <a:t>2. Оцінювання тестів </a:t>
            </a:r>
          </a:p>
          <a:p>
            <a:pPr>
              <a:buNone/>
            </a:pPr>
            <a:r>
              <a:rPr lang="uk-UA" dirty="0" smtClean="0"/>
              <a:t>3. Обговорення з учасниками проекту його результатів, прорахунків та недоліків</a:t>
            </a:r>
          </a:p>
          <a:p>
            <a:pPr>
              <a:buNone/>
            </a:pPr>
            <a:r>
              <a:rPr lang="uk-UA" dirty="0" smtClean="0"/>
              <a:t>4. Міні-твір “У ході проекту я зміг дізнатись про…”</a:t>
            </a:r>
          </a:p>
          <a:p>
            <a:pPr>
              <a:buNone/>
            </a:pPr>
            <a:r>
              <a:rPr lang="uk-UA" dirty="0" smtClean="0"/>
              <a:t>5. Внесок кожного в роботу над проектом </a:t>
            </a: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4" name="Rectangle 7"/>
          <p:cNvSpPr txBox="1">
            <a:spLocks noChangeArrowheads="1"/>
          </p:cNvSpPr>
          <p:nvPr/>
        </p:nvSpPr>
        <p:spPr>
          <a:xfrm>
            <a:off x="457200" y="0"/>
            <a:ext cx="8229600" cy="6572272"/>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uk-UA" sz="4000" b="0" i="0" u="none" strike="noStrike" kern="1200" cap="none" spc="0" normalizeH="0" baseline="0" noProof="0" dirty="0" smtClean="0">
                <a:ln>
                  <a:noFill/>
                </a:ln>
                <a:solidFill>
                  <a:srgbClr val="FF0000"/>
                </a:solidFill>
                <a:effectLst/>
                <a:uLnTx/>
                <a:uFillTx/>
                <a:latin typeface="+mn-lt"/>
                <a:ea typeface="+mn-ea"/>
                <a:cs typeface="+mn-cs"/>
              </a:rPr>
              <a:t>Очікувані</a:t>
            </a:r>
            <a:r>
              <a:rPr kumimoji="0" lang="uk-UA" sz="4000" b="0" i="0" u="none" strike="noStrike" kern="1200" cap="none" spc="0" normalizeH="0" noProof="0" dirty="0" smtClean="0">
                <a:ln>
                  <a:noFill/>
                </a:ln>
                <a:solidFill>
                  <a:srgbClr val="FF0000"/>
                </a:solidFill>
                <a:effectLst/>
                <a:uLnTx/>
                <a:uFillTx/>
                <a:latin typeface="+mn-lt"/>
                <a:ea typeface="+mn-ea"/>
                <a:cs typeface="+mn-cs"/>
              </a:rPr>
              <a:t> результати:</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lang="uk-UA" sz="2800" dirty="0" smtClean="0"/>
              <a:t>• засвоєння знань з теми </a:t>
            </a:r>
            <a:r>
              <a:rPr lang="uk-UA" sz="2800" dirty="0" err="1" smtClean="0"/>
              <a:t>“Водойми</a:t>
            </a:r>
            <a:r>
              <a:rPr lang="uk-UA" sz="2800" dirty="0" smtClean="0"/>
              <a:t> </a:t>
            </a:r>
            <a:r>
              <a:rPr lang="uk-UA" sz="2800" dirty="0" err="1" smtClean="0"/>
              <a:t>України”</a:t>
            </a:r>
            <a:r>
              <a:rPr lang="uk-UA" sz="2800" dirty="0" smtClean="0"/>
              <a:t>.</a:t>
            </a:r>
          </a:p>
          <a:p>
            <a:pPr marL="342900" lvl="0" indent="-342900">
              <a:spcBef>
                <a:spcPct val="20000"/>
              </a:spcBef>
              <a:defRPr/>
            </a:pPr>
            <a:r>
              <a:rPr lang="uk-UA" sz="2800" dirty="0" smtClean="0"/>
              <a:t>• навички ефективного спілкування.</a:t>
            </a:r>
          </a:p>
          <a:p>
            <a:pPr marL="342900" lvl="0" indent="-342900">
              <a:spcBef>
                <a:spcPct val="20000"/>
              </a:spcBef>
              <a:defRPr/>
            </a:pPr>
            <a:r>
              <a:rPr lang="uk-UA" sz="2800" dirty="0" smtClean="0"/>
              <a:t>• уміння здобувати та критично аналізувати інформацію.</a:t>
            </a:r>
          </a:p>
          <a:p>
            <a:pPr marL="342900" lvl="0" indent="-342900">
              <a:spcBef>
                <a:spcPct val="20000"/>
              </a:spcBef>
              <a:defRPr/>
            </a:pPr>
            <a:r>
              <a:rPr lang="uk-UA" sz="2800" dirty="0" smtClean="0"/>
              <a:t>• організація тематичної фотовиставки.</a:t>
            </a:r>
          </a:p>
          <a:p>
            <a:pPr marL="342900" lvl="0" indent="-342900">
              <a:spcBef>
                <a:spcPct val="20000"/>
              </a:spcBef>
              <a:defRPr/>
            </a:pPr>
            <a:r>
              <a:rPr lang="uk-UA" sz="2800" dirty="0" smtClean="0"/>
              <a:t>• ознайомлення з творами образотворчого мистецтва на дану тему.</a:t>
            </a:r>
          </a:p>
          <a:p>
            <a:pPr marL="342900" lvl="0" indent="-342900">
              <a:spcBef>
                <a:spcPct val="20000"/>
              </a:spcBef>
              <a:defRPr/>
            </a:pPr>
            <a:r>
              <a:rPr lang="uk-UA" sz="2800" dirty="0" smtClean="0"/>
              <a:t>• на уроках образотворчого </a:t>
            </a:r>
            <a:r>
              <a:rPr lang="uk-UA" sz="2800" smtClean="0"/>
              <a:t>мистецтва малювання </a:t>
            </a:r>
            <a:r>
              <a:rPr lang="uk-UA" sz="2800" dirty="0" smtClean="0"/>
              <a:t>пейзажу: </a:t>
            </a:r>
            <a:r>
              <a:rPr lang="uk-UA" sz="2800" dirty="0" err="1" smtClean="0"/>
              <a:t>“Біля</a:t>
            </a:r>
            <a:r>
              <a:rPr lang="uk-UA" sz="2800" dirty="0" smtClean="0"/>
              <a:t> </a:t>
            </a:r>
            <a:r>
              <a:rPr lang="uk-UA" sz="2800" dirty="0" err="1" smtClean="0"/>
              <a:t>річки”</a:t>
            </a:r>
            <a:r>
              <a:rPr lang="uk-UA" sz="2800" dirty="0" smtClean="0"/>
              <a:t>.</a:t>
            </a:r>
          </a:p>
          <a:p>
            <a:pPr marL="342900" lvl="0" indent="-342900">
              <a:spcBef>
                <a:spcPct val="20000"/>
              </a:spcBef>
              <a:defRPr/>
            </a:pPr>
            <a:r>
              <a:rPr lang="uk-UA" sz="2800" dirty="0" smtClean="0"/>
              <a:t>• на уроках музики розучити пісні про море, річку, озеро, криницю.</a:t>
            </a:r>
          </a:p>
          <a:p>
            <a:pPr marL="342900" lvl="0" indent="-342900">
              <a:spcBef>
                <a:spcPct val="20000"/>
              </a:spcBef>
              <a:defRPr/>
            </a:pPr>
            <a:r>
              <a:rPr lang="uk-UA" sz="2800" dirty="0" smtClean="0"/>
              <a:t>• на уроках трудового навчання виготовити </a:t>
            </a:r>
            <a:r>
              <a:rPr lang="uk-UA" sz="2800" dirty="0" err="1" smtClean="0"/>
              <a:t>коллаж</a:t>
            </a:r>
            <a:r>
              <a:rPr lang="uk-UA" sz="2800" dirty="0" smtClean="0"/>
              <a:t>  </a:t>
            </a:r>
            <a:r>
              <a:rPr lang="uk-UA" sz="2800" dirty="0" err="1" smtClean="0"/>
              <a:t>“Рослини</a:t>
            </a:r>
            <a:r>
              <a:rPr lang="uk-UA" sz="2800" dirty="0" smtClean="0"/>
              <a:t> і тварини наших </a:t>
            </a:r>
            <a:r>
              <a:rPr lang="uk-UA" sz="2800" dirty="0" err="1" smtClean="0"/>
              <a:t>водойм”</a:t>
            </a:r>
            <a:r>
              <a:rPr lang="uk-UA" sz="2800" dirty="0" smtClean="0"/>
              <a:t>.</a:t>
            </a:r>
          </a:p>
          <a:p>
            <a:pPr marL="342900" lvl="0" indent="-342900">
              <a:spcBef>
                <a:spcPct val="20000"/>
              </a:spcBef>
              <a:defRPr/>
            </a:pPr>
            <a:endParaRPr lang="uk-UA" sz="2000" dirty="0" smtClean="0"/>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uk-UA" sz="20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ru-RU" sz="4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med">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stCondLst>
                                            <p:cond delay="0"/>
                                          </p:stCondLst>
                                        </p:cTn>
                                        <p:tgtEl>
                                          <p:spTgt spid="4">
                                            <p:txEl>
                                              <p:pRg st="0" end="0"/>
                                            </p:txEl>
                                          </p:spTgt>
                                        </p:tgtEl>
                                      </p:cBhvr>
                                    </p:animEffect>
                                    <p:anim calcmode="lin" valueType="num">
                                      <p:cBhvr>
                                        <p:cTn id="8"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9"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stCondLst>
                                            <p:cond delay="0"/>
                                          </p:stCondLst>
                                        </p:cTn>
                                        <p:tgtEl>
                                          <p:spTgt spid="4">
                                            <p:txEl>
                                              <p:pRg st="1" end="1"/>
                                            </p:txEl>
                                          </p:spTgt>
                                        </p:tgtEl>
                                      </p:cBhvr>
                                    </p:animEffect>
                                    <p:anim calcmode="lin" valueType="num">
                                      <p:cBhvr>
                                        <p:cTn id="15"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16"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stCondLst>
                                            <p:cond delay="0"/>
                                          </p:stCondLst>
                                        </p:cTn>
                                        <p:tgtEl>
                                          <p:spTgt spid="4">
                                            <p:txEl>
                                              <p:pRg st="2" end="2"/>
                                            </p:txEl>
                                          </p:spTgt>
                                        </p:tgtEl>
                                      </p:cBhvr>
                                    </p:animEffect>
                                    <p:anim calcmode="lin" valueType="num">
                                      <p:cBhvr>
                                        <p:cTn id="22"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23"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stCondLst>
                                            <p:cond delay="0"/>
                                          </p:stCondLst>
                                        </p:cTn>
                                        <p:tgtEl>
                                          <p:spTgt spid="4">
                                            <p:txEl>
                                              <p:pRg st="3" end="3"/>
                                            </p:txEl>
                                          </p:spTgt>
                                        </p:tgtEl>
                                      </p:cBhvr>
                                    </p:animEffect>
                                    <p:anim calcmode="lin" valueType="num">
                                      <p:cBhvr>
                                        <p:cTn id="29"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0"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stCondLst>
                                            <p:cond delay="0"/>
                                          </p:stCondLst>
                                        </p:cTn>
                                        <p:tgtEl>
                                          <p:spTgt spid="4">
                                            <p:txEl>
                                              <p:pRg st="4" end="4"/>
                                            </p:txEl>
                                          </p:spTgt>
                                        </p:tgtEl>
                                      </p:cBhvr>
                                    </p:animEffect>
                                    <p:anim calcmode="lin" valueType="num">
                                      <p:cBhvr>
                                        <p:cTn id="36"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37"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stCondLst>
                                            <p:cond delay="0"/>
                                          </p:stCondLst>
                                        </p:cTn>
                                        <p:tgtEl>
                                          <p:spTgt spid="4">
                                            <p:txEl>
                                              <p:pRg st="5" end="5"/>
                                            </p:txEl>
                                          </p:spTgt>
                                        </p:tgtEl>
                                      </p:cBhvr>
                                    </p:animEffect>
                                    <p:anim calcmode="lin" valueType="num">
                                      <p:cBhvr>
                                        <p:cTn id="43" dur="500" fill="hold">
                                          <p:stCondLst>
                                            <p:cond delay="0"/>
                                          </p:stCondLst>
                                        </p:cTn>
                                        <p:tgtEl>
                                          <p:spTgt spid="4">
                                            <p:txEl>
                                              <p:pRg st="5" end="5"/>
                                            </p:txEl>
                                          </p:spTgt>
                                        </p:tgtEl>
                                        <p:attrNameLst>
                                          <p:attrName>ppt_x</p:attrName>
                                        </p:attrNameLst>
                                      </p:cBhvr>
                                      <p:tavLst>
                                        <p:tav tm="0">
                                          <p:val>
                                            <p:strVal val="#ppt_x-.1"/>
                                          </p:val>
                                        </p:tav>
                                        <p:tav tm="100000">
                                          <p:val>
                                            <p:strVal val="#ppt_x"/>
                                          </p:val>
                                        </p:tav>
                                      </p:tavLst>
                                    </p:anim>
                                    <p:anim calcmode="lin" valueType="num">
                                      <p:cBhvr>
                                        <p:cTn id="44" dur="500" fill="hold">
                                          <p:stCondLst>
                                            <p:cond delay="0"/>
                                          </p:stCondLst>
                                        </p:cTn>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500">
                                          <p:stCondLst>
                                            <p:cond delay="0"/>
                                          </p:stCondLst>
                                        </p:cTn>
                                        <p:tgtEl>
                                          <p:spTgt spid="4">
                                            <p:txEl>
                                              <p:pRg st="6" end="6"/>
                                            </p:txEl>
                                          </p:spTgt>
                                        </p:tgtEl>
                                      </p:cBhvr>
                                    </p:animEffect>
                                    <p:anim calcmode="lin" valueType="num">
                                      <p:cBhvr>
                                        <p:cTn id="50" dur="500" fill="hold">
                                          <p:stCondLst>
                                            <p:cond delay="0"/>
                                          </p:stCondLst>
                                        </p:cTn>
                                        <p:tgtEl>
                                          <p:spTgt spid="4">
                                            <p:txEl>
                                              <p:pRg st="6" end="6"/>
                                            </p:txEl>
                                          </p:spTgt>
                                        </p:tgtEl>
                                        <p:attrNameLst>
                                          <p:attrName>ppt_x</p:attrName>
                                        </p:attrNameLst>
                                      </p:cBhvr>
                                      <p:tavLst>
                                        <p:tav tm="0">
                                          <p:val>
                                            <p:strVal val="#ppt_x-.1"/>
                                          </p:val>
                                        </p:tav>
                                        <p:tav tm="100000">
                                          <p:val>
                                            <p:strVal val="#ppt_x"/>
                                          </p:val>
                                        </p:tav>
                                      </p:tavLst>
                                    </p:anim>
                                    <p:anim calcmode="lin" valueType="num">
                                      <p:cBhvr>
                                        <p:cTn id="51" dur="500" fill="hold">
                                          <p:stCondLst>
                                            <p:cond delay="0"/>
                                          </p:stCondLst>
                                        </p:cTn>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0" presetClass="entr" presetSubtype="0" fill="hold" grpId="0" nodeType="clickEffect">
                                  <p:stCondLst>
                                    <p:cond delay="0"/>
                                  </p:stCondLst>
                                  <p:iterate type="lt">
                                    <p:tmPct val="10000"/>
                                  </p:iterate>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500">
                                          <p:stCondLst>
                                            <p:cond delay="0"/>
                                          </p:stCondLst>
                                        </p:cTn>
                                        <p:tgtEl>
                                          <p:spTgt spid="4">
                                            <p:txEl>
                                              <p:pRg st="7" end="7"/>
                                            </p:txEl>
                                          </p:spTgt>
                                        </p:tgtEl>
                                      </p:cBhvr>
                                    </p:animEffect>
                                    <p:anim calcmode="lin" valueType="num">
                                      <p:cBhvr>
                                        <p:cTn id="57" dur="500" fill="hold">
                                          <p:stCondLst>
                                            <p:cond delay="0"/>
                                          </p:stCondLst>
                                        </p:cTn>
                                        <p:tgtEl>
                                          <p:spTgt spid="4">
                                            <p:txEl>
                                              <p:pRg st="7" end="7"/>
                                            </p:txEl>
                                          </p:spTgt>
                                        </p:tgtEl>
                                        <p:attrNameLst>
                                          <p:attrName>ppt_x</p:attrName>
                                        </p:attrNameLst>
                                      </p:cBhvr>
                                      <p:tavLst>
                                        <p:tav tm="0">
                                          <p:val>
                                            <p:strVal val="#ppt_x-.1"/>
                                          </p:val>
                                        </p:tav>
                                        <p:tav tm="100000">
                                          <p:val>
                                            <p:strVal val="#ppt_x"/>
                                          </p:val>
                                        </p:tav>
                                      </p:tavLst>
                                    </p:anim>
                                    <p:anim calcmode="lin" valueType="num">
                                      <p:cBhvr>
                                        <p:cTn id="58" dur="500" fill="hold">
                                          <p:stCondLst>
                                            <p:cond delay="0"/>
                                          </p:stCondLst>
                                        </p:cTn>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0" presetClass="entr" presetSubtype="0" fill="hold" grpId="0" nodeType="clickEffect">
                                  <p:stCondLst>
                                    <p:cond delay="0"/>
                                  </p:stCondLst>
                                  <p:iterate type="lt">
                                    <p:tmPct val="10000"/>
                                  </p:iterate>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500">
                                          <p:stCondLst>
                                            <p:cond delay="0"/>
                                          </p:stCondLst>
                                        </p:cTn>
                                        <p:tgtEl>
                                          <p:spTgt spid="4">
                                            <p:txEl>
                                              <p:pRg st="8" end="8"/>
                                            </p:txEl>
                                          </p:spTgt>
                                        </p:tgtEl>
                                      </p:cBhvr>
                                    </p:animEffect>
                                    <p:anim calcmode="lin" valueType="num">
                                      <p:cBhvr>
                                        <p:cTn id="64" dur="500" fill="hold">
                                          <p:stCondLst>
                                            <p:cond delay="0"/>
                                          </p:stCondLst>
                                        </p:cTn>
                                        <p:tgtEl>
                                          <p:spTgt spid="4">
                                            <p:txEl>
                                              <p:pRg st="8" end="8"/>
                                            </p:txEl>
                                          </p:spTgt>
                                        </p:tgtEl>
                                        <p:attrNameLst>
                                          <p:attrName>ppt_x</p:attrName>
                                        </p:attrNameLst>
                                      </p:cBhvr>
                                      <p:tavLst>
                                        <p:tav tm="0">
                                          <p:val>
                                            <p:strVal val="#ppt_x-.1"/>
                                          </p:val>
                                        </p:tav>
                                        <p:tav tm="100000">
                                          <p:val>
                                            <p:strVal val="#ppt_x"/>
                                          </p:val>
                                        </p:tav>
                                      </p:tavLst>
                                    </p:anim>
                                    <p:anim calcmode="lin" valueType="num">
                                      <p:cBhvr>
                                        <p:cTn id="65" dur="500" fill="hold">
                                          <p:stCondLst>
                                            <p:cond delay="0"/>
                                          </p:stCondLst>
                                        </p:cTn>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429132"/>
            <a:ext cx="8964613" cy="45719"/>
          </a:xfrm>
        </p:spPr>
        <p:txBody>
          <a:bodyPr>
            <a:normAutofit fontScale="90000"/>
          </a:bodyPr>
          <a:lstStyle/>
          <a:p>
            <a:pPr>
              <a:defRPr/>
            </a:pPr>
            <a:r>
              <a:rPr lang="uk-UA" sz="3200" dirty="0" smtClean="0"/>
              <a:t/>
            </a:r>
            <a:br>
              <a:rPr lang="uk-UA" sz="3200" dirty="0" smtClean="0"/>
            </a:br>
            <a:r>
              <a:rPr lang="uk-UA" sz="3200" dirty="0" smtClean="0"/>
              <a:t/>
            </a:r>
            <a:br>
              <a:rPr lang="uk-UA" sz="3200" dirty="0" smtClean="0"/>
            </a:br>
            <a:r>
              <a:rPr lang="uk-UA" sz="3200" dirty="0" smtClean="0">
                <a:solidFill>
                  <a:srgbClr val="FF0000"/>
                </a:solidFill>
              </a:rPr>
              <a:t/>
            </a:r>
            <a:br>
              <a:rPr lang="uk-UA" sz="3200" dirty="0" smtClean="0">
                <a:solidFill>
                  <a:srgbClr val="FF0000"/>
                </a:solidFill>
              </a:rPr>
            </a:br>
            <a:r>
              <a:rPr lang="uk-UA" sz="4900" dirty="0" smtClean="0">
                <a:solidFill>
                  <a:srgbClr val="FF0000"/>
                </a:solidFill>
              </a:rPr>
              <a:t>Термін виконання:</a:t>
            </a:r>
            <a:br>
              <a:rPr lang="uk-UA" sz="4900" dirty="0" smtClean="0">
                <a:solidFill>
                  <a:srgbClr val="FF0000"/>
                </a:solidFill>
              </a:rPr>
            </a:br>
            <a:r>
              <a:rPr lang="uk-UA" sz="3100" dirty="0" smtClean="0"/>
              <a:t>жовтень-грудень.</a:t>
            </a:r>
            <a:r>
              <a:rPr lang="uk-UA" sz="3200" dirty="0" smtClean="0"/>
              <a:t/>
            </a:r>
            <a:br>
              <a:rPr lang="uk-UA" sz="3200" dirty="0" smtClean="0"/>
            </a:br>
            <a:endParaRPr lang="ru-RU" sz="3200" dirty="0" smtClean="0"/>
          </a:p>
        </p:txBody>
      </p:sp>
      <p:sp>
        <p:nvSpPr>
          <p:cNvPr id="5" name="Прямоугольник 4"/>
          <p:cNvSpPr/>
          <p:nvPr/>
        </p:nvSpPr>
        <p:spPr>
          <a:xfrm>
            <a:off x="1857356" y="785794"/>
            <a:ext cx="5214974" cy="769441"/>
          </a:xfrm>
          <a:prstGeom prst="rect">
            <a:avLst/>
          </a:prstGeom>
        </p:spPr>
        <p:txBody>
          <a:bodyPr wrap="square">
            <a:spAutoFit/>
          </a:bodyPr>
          <a:lstStyle/>
          <a:p>
            <a:pPr algn="ctr"/>
            <a:r>
              <a:rPr lang="uk-UA" sz="4400" dirty="0" smtClean="0">
                <a:solidFill>
                  <a:srgbClr val="FF0000"/>
                </a:solidFill>
              </a:rPr>
              <a:t>Учасники:</a:t>
            </a:r>
            <a:r>
              <a:rPr lang="uk-UA" sz="4400" dirty="0" smtClean="0"/>
              <a:t> </a:t>
            </a:r>
            <a:endParaRPr lang="ru-RU" sz="4400" dirty="0"/>
          </a:p>
        </p:txBody>
      </p:sp>
      <p:sp>
        <p:nvSpPr>
          <p:cNvPr id="6" name="Прямоугольник 5"/>
          <p:cNvSpPr/>
          <p:nvPr/>
        </p:nvSpPr>
        <p:spPr>
          <a:xfrm>
            <a:off x="1071538" y="1714488"/>
            <a:ext cx="7144879" cy="523220"/>
          </a:xfrm>
          <a:prstGeom prst="rect">
            <a:avLst/>
          </a:prstGeom>
        </p:spPr>
        <p:txBody>
          <a:bodyPr wrap="square">
            <a:spAutoFit/>
          </a:bodyPr>
          <a:lstStyle/>
          <a:p>
            <a:pPr algn="ctr"/>
            <a:r>
              <a:rPr lang="uk-UA" sz="2800" dirty="0" smtClean="0"/>
              <a:t>учні 4-Б класу, </a:t>
            </a:r>
            <a:r>
              <a:rPr lang="uk-UA" sz="2800" dirty="0" err="1" smtClean="0"/>
              <a:t>вчителі-предметники</a:t>
            </a:r>
            <a:r>
              <a:rPr lang="uk-UA" sz="2800" dirty="0" smtClean="0"/>
              <a:t>, батьки.</a:t>
            </a:r>
            <a:endParaRPr lang="ru-RU" sz="2800" dirty="0"/>
          </a:p>
        </p:txBody>
      </p:sp>
      <p:sp>
        <p:nvSpPr>
          <p:cNvPr id="7" name="Прямоугольник 6"/>
          <p:cNvSpPr/>
          <p:nvPr/>
        </p:nvSpPr>
        <p:spPr>
          <a:xfrm>
            <a:off x="2000232" y="2214554"/>
            <a:ext cx="5000660" cy="769441"/>
          </a:xfrm>
          <a:prstGeom prst="rect">
            <a:avLst/>
          </a:prstGeom>
        </p:spPr>
        <p:txBody>
          <a:bodyPr wrap="square">
            <a:spAutoFit/>
          </a:bodyPr>
          <a:lstStyle/>
          <a:p>
            <a:pPr algn="ctr"/>
            <a:r>
              <a:rPr lang="uk-UA" sz="4400" dirty="0" smtClean="0">
                <a:solidFill>
                  <a:srgbClr val="FF0000"/>
                </a:solidFill>
              </a:rPr>
              <a:t>Методи реалізації:</a:t>
            </a:r>
            <a:endParaRPr lang="ru-RU" sz="4400" dirty="0"/>
          </a:p>
        </p:txBody>
      </p:sp>
      <p:sp>
        <p:nvSpPr>
          <p:cNvPr id="8" name="Прямоугольник 7"/>
          <p:cNvSpPr/>
          <p:nvPr/>
        </p:nvSpPr>
        <p:spPr>
          <a:xfrm>
            <a:off x="0" y="3071810"/>
            <a:ext cx="9072462" cy="1384995"/>
          </a:xfrm>
          <a:prstGeom prst="rect">
            <a:avLst/>
          </a:prstGeom>
        </p:spPr>
        <p:txBody>
          <a:bodyPr wrap="square">
            <a:spAutoFit/>
          </a:bodyPr>
          <a:lstStyle/>
          <a:p>
            <a:pPr algn="ctr"/>
            <a:r>
              <a:rPr lang="uk-UA" sz="2800" dirty="0" smtClean="0"/>
              <a:t>пошукова робота:</a:t>
            </a:r>
            <a:br>
              <a:rPr lang="uk-UA" sz="2800" dirty="0" smtClean="0"/>
            </a:br>
            <a:r>
              <a:rPr lang="uk-UA" sz="2800" dirty="0" smtClean="0"/>
              <a:t>спостереження, групова співпраця, практична робота.</a:t>
            </a:r>
            <a:br>
              <a:rPr lang="uk-UA" sz="2800" dirty="0" smtClean="0"/>
            </a:br>
            <a:endParaRPr lang="ru-RU" sz="2800" dirty="0"/>
          </a:p>
        </p:txBody>
      </p:sp>
    </p:spTree>
  </p:cSld>
  <p:clrMapOvr>
    <a:masterClrMapping/>
  </p:clrMapOvr>
  <p:transition spd="med">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i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amond(in)">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2"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heckerboard(across)">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797568"/>
          </a:xfrm>
        </p:spPr>
        <p:txBody>
          <a:bodyPr>
            <a:normAutofit/>
          </a:bodyPr>
          <a:lstStyle/>
          <a:p>
            <a:r>
              <a:rPr lang="ru-RU" sz="8000" dirty="0" err="1" smtClean="0">
                <a:solidFill>
                  <a:srgbClr val="FF0000"/>
                </a:solidFill>
              </a:rPr>
              <a:t>Опис</a:t>
            </a:r>
            <a:r>
              <a:rPr lang="ru-RU" sz="8000" dirty="0" smtClean="0">
                <a:solidFill>
                  <a:srgbClr val="FF0000"/>
                </a:solidFill>
              </a:rPr>
              <a:t> </a:t>
            </a:r>
            <a:r>
              <a:rPr lang="ru-RU" sz="8000" dirty="0" err="1" smtClean="0">
                <a:solidFill>
                  <a:srgbClr val="FF0000"/>
                </a:solidFill>
              </a:rPr>
              <a:t>д</a:t>
            </a:r>
            <a:r>
              <a:rPr lang="uk-UA" sz="8000" dirty="0" smtClean="0">
                <a:solidFill>
                  <a:srgbClr val="FF0000"/>
                </a:solidFill>
              </a:rPr>
              <a:t>і</a:t>
            </a:r>
            <a:r>
              <a:rPr lang="ru-RU" sz="8000" dirty="0" err="1" smtClean="0">
                <a:solidFill>
                  <a:srgbClr val="FF0000"/>
                </a:solidFill>
              </a:rPr>
              <a:t>яльності</a:t>
            </a:r>
            <a:endParaRPr lang="ru-RU" sz="8000" dirty="0">
              <a:solidFill>
                <a:srgbClr val="FF0000"/>
              </a:solidFill>
            </a:endParaRPr>
          </a:p>
        </p:txBody>
      </p:sp>
    </p:spTree>
  </p:cSld>
  <p:clrMapOvr>
    <a:masterClrMapping/>
  </p:clrMapOvr>
  <p:transition spd="med">
    <p:strips dir="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14356"/>
            <a:ext cx="8229600" cy="5154626"/>
          </a:xfrm>
        </p:spPr>
        <p:txBody>
          <a:bodyPr>
            <a:normAutofit fontScale="90000"/>
          </a:bodyPr>
          <a:lstStyle/>
          <a:p>
            <a:r>
              <a:rPr lang="uk-UA" sz="5400" dirty="0" smtClean="0">
                <a:solidFill>
                  <a:srgbClr val="FF0000"/>
                </a:solidFill>
              </a:rPr>
              <a:t>І  етап – підготовчий</a:t>
            </a:r>
            <a:r>
              <a:rPr lang="uk-UA" dirty="0" smtClean="0"/>
              <a:t/>
            </a:r>
            <a:br>
              <a:rPr lang="uk-UA" dirty="0" smtClean="0"/>
            </a:br>
            <a:r>
              <a:rPr lang="uk-UA" sz="3100" dirty="0" smtClean="0">
                <a:solidFill>
                  <a:srgbClr val="FFFF00"/>
                </a:solidFill>
              </a:rPr>
              <a:t>• узгодження питань про проектну діяльність з адміністрацією школи, з учителями музики, географії</a:t>
            </a:r>
            <a:br>
              <a:rPr lang="uk-UA" sz="3100" dirty="0" smtClean="0">
                <a:solidFill>
                  <a:srgbClr val="FFFF00"/>
                </a:solidFill>
              </a:rPr>
            </a:br>
            <a:r>
              <a:rPr lang="uk-UA" sz="4900" dirty="0" smtClean="0">
                <a:solidFill>
                  <a:srgbClr val="FFFF00"/>
                </a:solidFill>
              </a:rPr>
              <a:t> </a:t>
            </a:r>
            <a:r>
              <a:rPr lang="uk-UA" sz="3100" dirty="0" smtClean="0">
                <a:solidFill>
                  <a:srgbClr val="FFFF00"/>
                </a:solidFill>
              </a:rPr>
              <a:t>• формування груп учасників проекту;</a:t>
            </a:r>
            <a:br>
              <a:rPr lang="uk-UA" sz="3100" dirty="0" smtClean="0">
                <a:solidFill>
                  <a:srgbClr val="FFFF00"/>
                </a:solidFill>
              </a:rPr>
            </a:br>
            <a:r>
              <a:rPr lang="uk-UA" sz="4900" dirty="0" smtClean="0">
                <a:solidFill>
                  <a:srgbClr val="FFFF00"/>
                </a:solidFill>
              </a:rPr>
              <a:t> </a:t>
            </a:r>
            <a:r>
              <a:rPr lang="uk-UA" sz="3100" dirty="0" smtClean="0">
                <a:solidFill>
                  <a:srgbClr val="FFFF00"/>
                </a:solidFill>
              </a:rPr>
              <a:t>• проведення першого заняття</a:t>
            </a:r>
            <a:br>
              <a:rPr lang="uk-UA" sz="3100" dirty="0" smtClean="0">
                <a:solidFill>
                  <a:srgbClr val="FFFF00"/>
                </a:solidFill>
              </a:rPr>
            </a:br>
            <a:r>
              <a:rPr lang="uk-UA" sz="3100" dirty="0" smtClean="0">
                <a:solidFill>
                  <a:srgbClr val="FFFF00"/>
                </a:solidFill>
              </a:rPr>
              <a:t> • визначення цілей, часу здійснення проекту</a:t>
            </a:r>
            <a:br>
              <a:rPr lang="uk-UA" sz="3100" dirty="0" smtClean="0">
                <a:solidFill>
                  <a:srgbClr val="FFFF00"/>
                </a:solidFill>
              </a:rPr>
            </a:br>
            <a:r>
              <a:rPr lang="uk-UA" sz="3100" dirty="0" smtClean="0">
                <a:solidFill>
                  <a:srgbClr val="FFFF00"/>
                </a:solidFill>
              </a:rPr>
              <a:t> • планування роботи</a:t>
            </a:r>
            <a:br>
              <a:rPr lang="uk-UA" sz="3100" dirty="0" smtClean="0">
                <a:solidFill>
                  <a:srgbClr val="FFFF00"/>
                </a:solidFill>
              </a:rPr>
            </a:br>
            <a:r>
              <a:rPr lang="uk-UA" sz="3100" dirty="0" smtClean="0">
                <a:solidFill>
                  <a:srgbClr val="FFFF00"/>
                </a:solidFill>
              </a:rPr>
              <a:t> • колективне обговорення запланованої діяльності.</a:t>
            </a:r>
            <a:br>
              <a:rPr lang="uk-UA" sz="3100" dirty="0" smtClean="0">
                <a:solidFill>
                  <a:srgbClr val="FFFF00"/>
                </a:solidFill>
              </a:rPr>
            </a:br>
            <a:r>
              <a:rPr lang="uk-UA" dirty="0" smtClean="0"/>
              <a:t> </a:t>
            </a:r>
            <a:br>
              <a:rPr lang="uk-UA" dirty="0" smtClean="0"/>
            </a:br>
            <a:endParaRPr lang="ru-RU" dirty="0"/>
          </a:p>
        </p:txBody>
      </p:sp>
    </p:spTree>
  </p:cSld>
  <p:clrMapOvr>
    <a:masterClrMapping/>
  </p:clrMapOvr>
  <p:transition spd="med">
    <p:zoom/>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4000" dirty="0" smtClean="0">
                <a:solidFill>
                  <a:srgbClr val="FF0000"/>
                </a:solidFill>
              </a:rPr>
              <a:t>ІІ етап – збір необхідної інформації</a:t>
            </a:r>
            <a:endParaRPr lang="ru-RU" sz="4000" dirty="0">
              <a:solidFill>
                <a:srgbClr val="FF0000"/>
              </a:solidFill>
            </a:endParaRPr>
          </a:p>
        </p:txBody>
      </p:sp>
      <p:sp>
        <p:nvSpPr>
          <p:cNvPr id="3" name="Содержимое 2"/>
          <p:cNvSpPr>
            <a:spLocks noGrp="1"/>
          </p:cNvSpPr>
          <p:nvPr>
            <p:ph idx="1"/>
          </p:nvPr>
        </p:nvSpPr>
        <p:spPr/>
        <p:txBody>
          <a:bodyPr>
            <a:normAutofit lnSpcReduction="10000"/>
          </a:bodyPr>
          <a:lstStyle/>
          <a:p>
            <a:r>
              <a:rPr lang="uk-UA" sz="4000" dirty="0" smtClean="0">
                <a:solidFill>
                  <a:schemeClr val="accent6">
                    <a:lumMod val="60000"/>
                    <a:lumOff val="40000"/>
                  </a:schemeClr>
                </a:solidFill>
              </a:rPr>
              <a:t>обговорення й вибір методів дослідження та пошуку інформації</a:t>
            </a:r>
          </a:p>
          <a:p>
            <a:r>
              <a:rPr lang="uk-UA" sz="4000" dirty="0" smtClean="0">
                <a:solidFill>
                  <a:schemeClr val="accent6">
                    <a:lumMod val="60000"/>
                    <a:lumOff val="40000"/>
                  </a:schemeClr>
                </a:solidFill>
              </a:rPr>
              <a:t>збір матеріалів для фотовиставки</a:t>
            </a:r>
          </a:p>
          <a:p>
            <a:r>
              <a:rPr lang="uk-UA" sz="4000" dirty="0" smtClean="0">
                <a:solidFill>
                  <a:schemeClr val="accent6">
                    <a:lumMod val="60000"/>
                    <a:lumOff val="40000"/>
                  </a:schemeClr>
                </a:solidFill>
              </a:rPr>
              <a:t>підбір пісенного матеріалу</a:t>
            </a:r>
          </a:p>
          <a:p>
            <a:r>
              <a:rPr lang="uk-UA" sz="4000" dirty="0" smtClean="0">
                <a:solidFill>
                  <a:schemeClr val="accent6">
                    <a:lumMod val="60000"/>
                    <a:lumOff val="40000"/>
                  </a:schemeClr>
                </a:solidFill>
              </a:rPr>
              <a:t>пошук творів художників по даній темі та інформації про картини </a:t>
            </a:r>
            <a:endParaRPr lang="ru-RU" sz="4000" dirty="0">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782</TotalTime>
  <Words>1533</Words>
  <Application>Microsoft Office PowerPoint</Application>
  <PresentationFormat>Экран (4:3)</PresentationFormat>
  <Paragraphs>175</Paragraphs>
  <Slides>41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Апекс</vt:lpstr>
      <vt:lpstr>Слайд 1</vt:lpstr>
      <vt:lpstr>Слайд 2</vt:lpstr>
      <vt:lpstr>Мета: сформувати поняття про водойми;   дати поняття про джерело, річку (її будову, складові частини), озеро, болото і море; навчити дітей їх розрізняти;  розвивати спостережливість і уяву; виховувати, любов до природи, рідної землі, бережне ставлення до її багатств.</vt:lpstr>
      <vt:lpstr> - формування в учнів умінь і навичок ініціативи, самостійності, віри у свої сили; - вчитися вести пошукову діяльність використовуючи Інтернет, енциклопедії, іншу довідкову  літературу; - вчитися співпрацювати в групах, з батьками, вчителями-предметниками.</vt:lpstr>
      <vt:lpstr>Слайд 5</vt:lpstr>
      <vt:lpstr>   Термін виконання: жовтень-грудень. </vt:lpstr>
      <vt:lpstr>Опис діяльності</vt:lpstr>
      <vt:lpstr>І  етап – підготовчий • узгодження питань про проектну діяльність з адміністрацією школи, з учителями музики, географії  • формування груп учасників проекту;  • проведення першого заняття  • визначення цілей, часу здійснення проекту  • планування роботи  • колективне обговорення запланованої діяльності.   </vt:lpstr>
      <vt:lpstr>ІІ етап – збір необхідної інформації</vt:lpstr>
      <vt:lpstr>ІІІ етап – визначення напрямів діяльності</vt:lpstr>
      <vt:lpstr>ІV етап-реалізація запланованої діяльності</vt:lpstr>
      <vt:lpstr>Коллаж</vt:lpstr>
      <vt:lpstr>Слайд 13</vt:lpstr>
      <vt:lpstr>Слайд 14</vt:lpstr>
      <vt:lpstr>Світлини до теми</vt:lpstr>
      <vt:lpstr>Слайд 16</vt:lpstr>
      <vt:lpstr>Слайд 17</vt:lpstr>
      <vt:lpstr>Чорне море  теж не погано</vt:lpstr>
      <vt:lpstr>Слайд 19</vt:lpstr>
      <vt:lpstr>Але найкраща – рідна Самара</vt:lpstr>
      <vt:lpstr>Найбільша річка України-Дніпро</vt:lpstr>
      <vt:lpstr>Озера України</vt:lpstr>
      <vt:lpstr>Пейзаж “Біля річки”</vt:lpstr>
      <vt:lpstr>Слайд 24</vt:lpstr>
      <vt:lpstr>Слайд 25</vt:lpstr>
      <vt:lpstr>Слайд 26</vt:lpstr>
      <vt:lpstr>Слайд 27</vt:lpstr>
      <vt:lpstr>Слайд 28</vt:lpstr>
      <vt:lpstr>Репродукції картин</vt:lpstr>
      <vt:lpstr>На початку  1880 року в Петербурзі відкрилася незвичайна виставка – виставка однієї картини. Біля дверей приміщення був натовп. Кремезний, смуглявий чоловік з виразним красивим обличчям, з купою густого кучерявого волосся на голові та бородою підтримував порядок. Вигляд у нього був збуджений, щасливий та радісний. Це був сам художник – Архип Іванович Куїнджі. Це його картина “Ніч на Дніпрі” привабила стількох глядачів. Дехто недовірливо розглядав картину, щоб переконатися, чи не написана вона на склі, чи не підсвічується якимось світлом. Одна з газет навіть твердила, що художник писав свою картину якоюсь таємничою “місячною фарбою”. “Що це таке? Картина чи дійсність?- писав поет Яків полонський; В золотій рамі чи у відкрите вікно бачили ми цей місяць, ці хмари цю темну далечінь… Цю поетичну, тиху величаву ніч?”</vt:lpstr>
      <vt:lpstr>Творчість відомого українського художника Миколи Корниловича Пимоненка посідає одне з провідних  місць у побутовому живописі України кінця ХІХ – початку ХХ сторіччя. Більшість картин він присвятив відображенню життя сучасного йому села, в яких правдиво й поетично показав побут і звичаї українського селянства, створив яскраві образи людей із народу. На полотні “Брід з любов’ю і спостережливістю показано пастушків, які похмурого дня переганяють вбрід телят через маленьку річку край села. Дія відбувається на тлі сільського краєвиду. У цій роботі, як і в пейзажному живописі того періоду, виявлене лірико-поетичне, оптимістичне начало.</vt:lpstr>
      <vt:lpstr>Творчість Івана Айвазовського тісно пов’язана з  естетикою романтизму і характеризується пошуками ідеального образу природи. Картину “Пушкін на березі моря” (1888) художник подарував Петербурзькій Академії мистецтв, що відзначалаа 50- річчя його творчої діяльності. З великою майстерністю живописець відтворив плин прозорої води, надвечірню  заграву і постать замріяного поета, з яким він познайомився на академічній віставці 1836 року і до глибокої старості згадував цю зустріч. Тонким, майже прозорим чаром вохри із зеленню написано передній план сріблястих хвиль,що набігають на скелястий берег і утворюють піняве мереживо.</vt:lpstr>
      <vt:lpstr>Руфин Гаврилович Судковський (1850-1885)-відомий мариніст і пейзажист. Життя і творчість його пов’язані з містом очаковом, де він народився і жив, де створював свої полотна. У них Р.Судковський намагався правдиво відтворити образ природи, головним чином море, яке добре знав і любив. Він не шукав зовнішніх ефектів все в його творах просте і природне. У картині “Очаківський берег” майстерно відтворено вітрильник, що біжить по хвилях, сонячний вітряний день, неспокійний рух води.</vt:lpstr>
      <vt:lpstr>Поленов Василь Дмитрович  (1844-1927)  вніс у російкий пейзажний живопис справжню поезію. Його полотна сповнені ніжності вишуканості, свіжості, відчуття краси рідних просторів.У своїх пейзажах художник зумів висловити радість світосприймання, наповнити їх яскравими, чистими фарбами.Пейзаж “Карадаг” поєднує тонкий живопис і матеріальність зображення сонячного світла і повітря. </vt:lpstr>
      <vt:lpstr>V етап  Урок з курсу “Я і Україна. Природознавство ”  Тема: Водойми України Мета:сформувати поняття про водойми; дати     визначення джерела, річки (її будову,            складові частини), озера, болота, і моря;        навчити дітей їх розрізняти; розвивати     спостережливість і уяву, вміння пра- -цювати в групах, робити висновки;          удосконалювати навички роботи з        фізичною картою України; виховувати  любов та бережне ставлення до  природи та її багатств.  </vt:lpstr>
      <vt:lpstr>Тип: Урок-презентація проекту “Водойми України” Обладнання: Т. М. Байбара, Н. М. Бібік “Я і Україна”                       підручник для 4-кл, зошит “Я і Украї-                    на. Громадянська освіта. Природо-                         знавство” 4кл, фізична карта України,                        коллаж “Рослини і тварини водойм”,                        виставка дитячих малюнків, картки із                          назвами частин ріки, твори мистецтва (картини, вірші, пісні)</vt:lpstr>
      <vt:lpstr>Хід уроку</vt:lpstr>
      <vt:lpstr>Слайд 38</vt:lpstr>
      <vt:lpstr>Слайд 39</vt:lpstr>
      <vt:lpstr>Слайд 40</vt:lpstr>
      <vt:lpstr>VI  етап – оцінювання результатів проекту: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уцк</dc:creator>
  <cp:lastModifiedBy>FuckYouBill</cp:lastModifiedBy>
  <cp:revision>106</cp:revision>
  <dcterms:created xsi:type="dcterms:W3CDTF">2009-11-09T14:16:11Z</dcterms:created>
  <dcterms:modified xsi:type="dcterms:W3CDTF">2017-01-02T11:54:12Z</dcterms:modified>
</cp:coreProperties>
</file>