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78" r:id="rId5"/>
    <p:sldId id="281" r:id="rId6"/>
    <p:sldId id="279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283" r:id="rId24"/>
    <p:sldId id="263" r:id="rId25"/>
    <p:sldId id="269" r:id="rId26"/>
    <p:sldId id="270" r:id="rId27"/>
    <p:sldId id="271" r:id="rId28"/>
    <p:sldId id="272" r:id="rId29"/>
    <p:sldId id="275" r:id="rId30"/>
    <p:sldId id="276" r:id="rId31"/>
    <p:sldId id="262" r:id="rId32"/>
    <p:sldId id="261" r:id="rId33"/>
    <p:sldId id="273" r:id="rId34"/>
    <p:sldId id="274" r:id="rId35"/>
    <p:sldId id="277" r:id="rId36"/>
    <p:sldId id="282" r:id="rId37"/>
    <p:sldId id="26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27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7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3175">
          <a:solidFill>
            <a:srgbClr val="000000"/>
          </a:solidFill>
          <a:prstDash val="solid"/>
        </a:ln>
      </c:spPr>
    </c:sideWall>
    <c:backWall>
      <c:spPr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3175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7171779308836401E-2"/>
          <c:y val="4.0749956255468067E-2"/>
          <c:w val="0.87505044291338785"/>
          <c:h val="0.85019510061242365"/>
        </c:manualLayout>
      </c:layout>
      <c:bar3DChart>
        <c:barDir val="col"/>
        <c:grouping val="standard"/>
        <c:ser>
          <c:idx val="1"/>
          <c:order val="0"/>
          <c:tx>
            <c:strRef>
              <c:f>Sheet1!$A$3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0">
              <a:gsLst>
                <a:gs pos="0">
                  <a:srgbClr val="99CC00"/>
                </a:gs>
                <a:gs pos="100000">
                  <a:srgbClr val="008000"/>
                </a:gs>
              </a:gsLst>
              <a:lin ang="5400000" scaled="1"/>
            </a:gradFill>
            <a:ln w="12699">
              <a:pattFill prst="pct50">
                <a:fgClr>
                  <a:srgbClr val="000000"/>
                </a:fgClr>
                <a:bgClr>
                  <a:srgbClr val="FFFFFF"/>
                </a:bgClr>
              </a:patt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не знаю</c:v>
                </c:pt>
                <c:pt idx="1">
                  <c:v>ні</c:v>
                </c:pt>
                <c:pt idx="2">
                  <c:v>так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</c:v>
                </c:pt>
                <c:pt idx="1">
                  <c:v>8</c:v>
                </c:pt>
                <c:pt idx="2">
                  <c:v>90</c:v>
                </c:pt>
              </c:numCache>
            </c:numRef>
          </c:val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Ряд 2</c:v>
                </c:pt>
              </c:strCache>
            </c:strRef>
          </c:tx>
          <c:spPr>
            <a:gradFill rotWithShape="0">
              <a:gsLst>
                <a:gs pos="0">
                  <a:srgbClr val="0000FF"/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lin ang="5400000" scaled="1"/>
            </a:gradFill>
            <a:ln w="12699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3"/>
                <c:pt idx="0">
                  <c:v>не знаю</c:v>
                </c:pt>
                <c:pt idx="1">
                  <c:v>ні</c:v>
                </c:pt>
                <c:pt idx="2">
                  <c:v>так</c:v>
                </c:pt>
              </c:strCache>
            </c:strRef>
          </c:cat>
          <c:val>
            <c:numRef>
              <c:f>Sheet1!$B$4:$E$4</c:f>
              <c:numCache>
                <c:formatCode>0%</c:formatCode>
                <c:ptCount val="4"/>
                <c:pt idx="0">
                  <c:v>2.0000000000000052E-2</c:v>
                </c:pt>
                <c:pt idx="1">
                  <c:v>8.0000000000000224E-2</c:v>
                </c:pt>
                <c:pt idx="2">
                  <c:v>0.9</c:v>
                </c:pt>
              </c:numCache>
            </c:numRef>
          </c:val>
        </c:ser>
        <c:gapDepth val="0"/>
        <c:shape val="box"/>
        <c:axId val="35847552"/>
        <c:axId val="60566144"/>
        <c:axId val="35902336"/>
      </c:bar3DChart>
      <c:catAx>
        <c:axId val="35847552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0566144"/>
        <c:crosses val="autoZero"/>
        <c:auto val="1"/>
        <c:lblAlgn val="ctr"/>
        <c:lblOffset val="100"/>
        <c:tickLblSkip val="1"/>
        <c:tickMarkSkip val="1"/>
      </c:catAx>
      <c:valAx>
        <c:axId val="60566144"/>
        <c:scaling>
          <c:orientation val="minMax"/>
        </c:scaling>
        <c:axPos val="l"/>
        <c:majorGridlines>
          <c:spPr>
            <a:ln w="3175">
              <a:solidFill>
                <a:srgbClr val="FFC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5847552"/>
        <c:crosses val="autoZero"/>
        <c:crossBetween val="between"/>
      </c:valAx>
      <c:serAx>
        <c:axId val="35902336"/>
        <c:scaling>
          <c:orientation val="minMax"/>
        </c:scaling>
        <c:delete val="1"/>
        <c:axPos val="b"/>
        <c:tickLblPos val="none"/>
        <c:crossAx val="60566144"/>
        <c:crosses val="autoZero"/>
      </c:serAx>
      <c:dTable>
        <c:showHorzBorder val="1"/>
        <c:showVertBorder val="1"/>
        <c:showOutline val="1"/>
        <c:showKeys val="1"/>
        <c:spPr>
          <a:ln w="12699">
            <a:solidFill>
              <a:srgbClr val="000000"/>
            </a:solidFill>
            <a:prstDash val="solid"/>
          </a:ln>
        </c:spPr>
        <c:txPr>
          <a:bodyPr/>
          <a:lstStyle/>
          <a:p>
            <a:pPr rtl="0">
              <a:defRPr sz="11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dTable>
      <c:spPr>
        <a:gradFill rotWithShape="0">
          <a:gsLst>
            <a:gs pos="0">
              <a:srgbClr val="CCCCFF"/>
            </a:gs>
            <a:gs pos="100000">
              <a:srgbClr val="CCFFFF"/>
            </a:gs>
          </a:gsLst>
          <a:lin ang="5400000" scaled="1"/>
        </a:gradFill>
        <a:ln w="12699">
          <a:pattFill prst="pct25">
            <a:fgClr>
              <a:srgbClr val="000000"/>
            </a:fgClr>
            <a:bgClr>
              <a:srgbClr val="FFFFFF"/>
            </a:bgClr>
          </a:patt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07F7B-A788-4F29-B55D-C13DC89B9512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6DFFA-DBC9-4234-9ED4-30F44FBC5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2%D0%B2%D0%BE%D0%BB_(%D0%B3%D0%BE%D1%80%D0%BD%D0%BE%D0%B5_%D0%B4%D0%B5%D0%BB%D0%BE)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1%80%D0%BD%D0%B0%D1%8F_%D0%B2%D1%8B%D1%80%D0%B0%D0%B1%D0%BE%D1%82%D0%BA%D0%B0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1\Desktop\&#1089;&#1077;&#1084;&#1110;&#1085;&#1072;&#1088;%20&#1084;&#1072;&#1090;-&#1082;&#1110;&#1074;%2025.11.16\&#1060;&#1110;&#1079;&#1082;&#1091;&#1083;&#1100;&#1090;&#1093;&#1074;&#1080;&#1083;&#1080;&#1085;&#1082;&#1072;%20%20-%20&#1071;&#1082;&#1097;&#1086;%20&#1090;&#1080;%20&#1097;&#1072;&#1089;&#1083;&#1080;&#1074;&#1080;&#1081;%20-%20If%20you%20are%20happy%20clap%20your%20hands%20(cut).mp3" TargetMode="Externa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3356990"/>
            <a:ext cx="4320481" cy="32403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grpSp>
        <p:nvGrpSpPr>
          <p:cNvPr id="4" name="Группа 6"/>
          <p:cNvGrpSpPr/>
          <p:nvPr/>
        </p:nvGrpSpPr>
        <p:grpSpPr>
          <a:xfrm>
            <a:off x="251520" y="1"/>
            <a:ext cx="7757321" cy="6624646"/>
            <a:chOff x="1078730" y="-529224"/>
            <a:chExt cx="8366516" cy="75189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78730" y="-529224"/>
              <a:ext cx="7843953" cy="51350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uk-UA" sz="5400" b="1" dirty="0" smtClean="0">
                  <a:solidFill>
                    <a:srgbClr val="FF0000"/>
                  </a:solidFill>
                  <a:latin typeface="Monotype Corsiva" pitchFamily="66" charset="0"/>
                </a:rPr>
                <a:t>Урок</a:t>
              </a:r>
              <a:r>
                <a:rPr lang="ru-RU" sz="5400" b="1" dirty="0" smtClean="0">
                  <a:solidFill>
                    <a:srgbClr val="FF0000"/>
                  </a:solidFill>
                  <a:latin typeface="Monotype Corsiva" pitchFamily="66" charset="0"/>
                </a:rPr>
                <a:t>- </a:t>
              </a:r>
              <a:r>
                <a:rPr lang="ru-RU" sz="5400" b="1" dirty="0" err="1" smtClean="0">
                  <a:solidFill>
                    <a:srgbClr val="FF0000"/>
                  </a:solidFill>
                  <a:latin typeface="Monotype Corsiva" pitchFamily="66" charset="0"/>
                </a:rPr>
                <a:t>захист</a:t>
              </a:r>
              <a:r>
                <a:rPr lang="ru-RU" sz="5400" b="1" dirty="0" smtClean="0">
                  <a:solidFill>
                    <a:srgbClr val="FF0000"/>
                  </a:solidFill>
                  <a:latin typeface="Monotype Corsiva" pitchFamily="66" charset="0"/>
                </a:rPr>
                <a:t>                        </a:t>
              </a:r>
              <a:r>
                <a:rPr lang="uk-UA" sz="5400" b="1" dirty="0" smtClean="0">
                  <a:solidFill>
                    <a:srgbClr val="FF0000"/>
                  </a:solidFill>
                  <a:latin typeface="Monotype Corsiva" pitchFamily="66" charset="0"/>
                </a:rPr>
                <a:t>проектної  роботи                                      </a:t>
              </a:r>
              <a:r>
                <a:rPr lang="uk-UA" sz="54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“Шахта</a:t>
              </a:r>
              <a:r>
                <a:rPr lang="uk-UA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  </a:t>
              </a:r>
              <a:r>
                <a:rPr lang="uk-UA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та геометрія,       що між  ними                       спільного?”</a:t>
              </a: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126819" y="5487623"/>
              <a:ext cx="3318427" cy="15020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uk-UA" sz="2000" b="1" dirty="0" smtClean="0">
                  <a:solidFill>
                    <a:schemeClr val="tx2">
                      <a:lumMod val="75000"/>
                    </a:schemeClr>
                  </a:solidFill>
                </a:rPr>
                <a:t>Вчитель                              </a:t>
              </a:r>
              <a:r>
                <a:rPr lang="uk-UA" sz="2000" b="1" dirty="0" err="1" smtClean="0">
                  <a:solidFill>
                    <a:schemeClr val="tx2">
                      <a:lumMod val="75000"/>
                    </a:schemeClr>
                  </a:solidFill>
                </a:rPr>
                <a:t>Калашник</a:t>
              </a:r>
              <a:r>
                <a:rPr lang="uk-UA" sz="2000" b="1" dirty="0" smtClean="0">
                  <a:solidFill>
                    <a:schemeClr val="tx2">
                      <a:lumMod val="75000"/>
                    </a:schemeClr>
                  </a:solidFill>
                </a:rPr>
                <a:t>                               Наталія Іванівна</a:t>
              </a:r>
            </a:p>
            <a:p>
              <a:pPr algn="ctr">
                <a:defRPr/>
              </a:pPr>
              <a:r>
                <a:rPr lang="uk-UA" sz="2000" b="1" dirty="0" smtClean="0">
                  <a:solidFill>
                    <a:schemeClr val="tx2">
                      <a:lumMod val="75000"/>
                    </a:schemeClr>
                  </a:solidFill>
                </a:rPr>
                <a:t>2016-2017 н. р.</a:t>
              </a:r>
              <a:endParaRPr lang="ru-RU" sz="2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7" name="Рисунок 6" descr="Красна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6536" y="4077072"/>
            <a:ext cx="2338191" cy="1800200"/>
          </a:xfrm>
          <a:prstGeom prst="rect">
            <a:avLst/>
          </a:prstGeom>
        </p:spPr>
      </p:pic>
      <p:pic>
        <p:nvPicPr>
          <p:cNvPr id="8" name="Рисунок 7" descr="Зелёна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0" y="1988840"/>
            <a:ext cx="2244663" cy="1728192"/>
          </a:xfrm>
          <a:prstGeom prst="rect">
            <a:avLst/>
          </a:prstGeom>
        </p:spPr>
      </p:pic>
      <p:pic>
        <p:nvPicPr>
          <p:cNvPr id="9" name="Рисунок 8" descr="Синя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0" y="476672"/>
            <a:ext cx="2160240" cy="1663194"/>
          </a:xfrm>
          <a:prstGeom prst="rect">
            <a:avLst/>
          </a:prstGeom>
        </p:spPr>
      </p:pic>
      <p:sp>
        <p:nvSpPr>
          <p:cNvPr id="18434" name="AutoShape 2" descr="Картинки по запросу фото геометр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Картинки по запросу фото геометри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941168"/>
            <a:ext cx="1666875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pp.vk.me/c636531/v636531580/38764/FqPBILd7jN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29200" y="1778000"/>
            <a:ext cx="3505200" cy="4673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2052" name="Picture 4" descr="https://pp.vk.me/c636531/v636531580/38750/5KkZ5Ey2CO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04800"/>
            <a:ext cx="3962400" cy="52832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355976" y="260648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Зустріч з головним маркшейдером шахти     </a:t>
            </a:r>
            <a:r>
              <a:rPr lang="uk-UA" sz="2400" b="1" dirty="0" smtClean="0"/>
              <a:t>                 </a:t>
            </a:r>
            <a:r>
              <a:rPr lang="uk-UA" sz="2400" b="1" dirty="0" smtClean="0"/>
              <a:t>В. В. Нестеренко</a:t>
            </a:r>
            <a:endParaRPr lang="ru-RU" sz="2400" b="1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3771528" cy="139903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Хто такий шахтар?</a:t>
            </a:r>
            <a:endParaRPr lang="ru-RU" b="1" dirty="0"/>
          </a:p>
        </p:txBody>
      </p:sp>
      <p:pic>
        <p:nvPicPr>
          <p:cNvPr id="6146" name="Picture 2" descr="https://pp.vk.me/c636725/v636725108/35566/0K4YN7srz7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38600" y="228600"/>
            <a:ext cx="4800600" cy="360045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6148" name="Picture 4" descr="https://pp.vk.me/c636725/v636725108/3556f/K7bdAC8wKH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743200"/>
            <a:ext cx="4876800" cy="3657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Професія маркшейдера.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836712"/>
            <a:ext cx="6912768" cy="529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Маркшейдеру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потрібно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наступних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798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Геодезія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наука, яка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займається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зіставленням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зображення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798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Топографія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дисципліна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вивчає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зображення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геометричних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географічних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об'єктів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картах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знімальних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робіт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79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 - фундаментальна наука,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застосовується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всіх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сферах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Геометрія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її рідна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донька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798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Геологія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наука про склад,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історії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знаходяться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корисних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копалин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7988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Екологія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наука про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взаємодію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організмів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собою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навколишнім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середовищем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8-1024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533400" y="381000"/>
            <a:ext cx="8229600" cy="6096000"/>
          </a:xfrm>
          <a:prstGeom prst="rect">
            <a:avLst/>
          </a:prstGeom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12-1024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990600" y="457200"/>
            <a:ext cx="7772400" cy="5867400"/>
          </a:xfrm>
          <a:prstGeom prst="rect">
            <a:avLst/>
          </a:prstGeom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8600" y="-304800"/>
            <a:ext cx="4953000" cy="1399032"/>
          </a:xfrm>
        </p:spPr>
        <p:txBody>
          <a:bodyPr/>
          <a:lstStyle/>
          <a:p>
            <a:r>
              <a:rPr lang="uk-UA" b="1" dirty="0" smtClean="0"/>
              <a:t>Шахтний шурф</a:t>
            </a:r>
            <a:endParaRPr lang="ru-RU" b="1" dirty="0"/>
          </a:p>
        </p:txBody>
      </p:sp>
      <p:pic>
        <p:nvPicPr>
          <p:cNvPr id="6" name="Содержимое 5" descr="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600200"/>
            <a:ext cx="6705600" cy="5029200"/>
          </a:xfrm>
          <a:ln>
            <a:solidFill>
              <a:srgbClr val="FFC000"/>
            </a:solidFill>
          </a:ln>
        </p:spPr>
      </p:pic>
      <p:pic>
        <p:nvPicPr>
          <p:cNvPr id="1028" name="Picture 4" descr="http://www.tourblogger.ru/sites/default/files/albums/14719/4541/original/846_78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60648"/>
            <a:ext cx="4392488" cy="32943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2043336" cy="1066800"/>
          </a:xfrm>
        </p:spPr>
        <p:txBody>
          <a:bodyPr/>
          <a:lstStyle/>
          <a:p>
            <a:r>
              <a:rPr lang="uk-UA" b="1" dirty="0" smtClean="0"/>
              <a:t>Копер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вид с высоты на ш.Стаханова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81000" y="1219200"/>
            <a:ext cx="8305800" cy="533400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188640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/>
              <a:t> — </a:t>
            </a:r>
            <a:r>
              <a:rPr lang="ru-RU" sz="2400" b="1" dirty="0" err="1" smtClean="0"/>
              <a:t>наземн</a:t>
            </a:r>
            <a:r>
              <a:rPr lang="uk-UA" sz="2400" b="1" dirty="0" smtClean="0"/>
              <a:t>а </a:t>
            </a:r>
            <a:r>
              <a:rPr lang="ru-RU" sz="2400" b="1" dirty="0" smtClean="0"/>
              <a:t>с</a:t>
            </a:r>
            <a:r>
              <a:rPr lang="uk-UA" sz="2400" b="1" dirty="0" err="1" smtClean="0"/>
              <a:t>поруда</a:t>
            </a:r>
            <a:r>
              <a:rPr lang="uk-UA" sz="2400" b="1" dirty="0" smtClean="0"/>
              <a:t> </a:t>
            </a:r>
            <a:r>
              <a:rPr lang="uk-UA" sz="2400" b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hlinkClick r:id="rId3" tooltip="Ствол (горное дело)"/>
              </a:rPr>
              <a:t>шахтного ствола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, </a:t>
            </a:r>
            <a:r>
              <a:rPr lang="uk-UA" sz="2400" b="1" dirty="0" smtClean="0"/>
              <a:t>необхідний  як підіймальний прилад. </a:t>
            </a:r>
            <a:endParaRPr lang="ru-RU" sz="2400" b="1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3623320" cy="95170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Септичний</a:t>
            </a:r>
            <a:r>
              <a:rPr lang="ru-RU" b="1" dirty="0" smtClean="0"/>
              <a:t> </a:t>
            </a:r>
            <a:r>
              <a:rPr lang="ru-RU" b="1" dirty="0" err="1" smtClean="0"/>
              <a:t>заб</a:t>
            </a:r>
            <a:r>
              <a:rPr lang="uk-UA" b="1" dirty="0" err="1" smtClean="0"/>
              <a:t>ій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otvet.imgsmail.ru/download/83b1025d83d274696275fa3c7d322695_s-2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828800"/>
            <a:ext cx="8383724" cy="46402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0"/>
            <a:ext cx="510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/>
              <a:t>— </a:t>
            </a:r>
            <a:r>
              <a:rPr lang="ru-RU" sz="2400" dirty="0" err="1" smtClean="0"/>
              <a:t>поверхн</a:t>
            </a:r>
            <a:r>
              <a:rPr lang="uk-UA" sz="2400" dirty="0" smtClean="0"/>
              <a:t>я корисних копалин</a:t>
            </a:r>
            <a:r>
              <a:rPr lang="ru-RU" sz="2400" dirty="0" smtClean="0"/>
              <a:t> (</a:t>
            </a:r>
            <a:r>
              <a:rPr lang="uk-UA" sz="2400" dirty="0" smtClean="0"/>
              <a:t>в</a:t>
            </a:r>
            <a:r>
              <a:rPr lang="ru-RU" sz="2400" dirty="0" smtClean="0"/>
              <a:t>угольного пласта ),</a:t>
            </a:r>
            <a:r>
              <a:rPr lang="uk-UA" sz="2400" dirty="0" smtClean="0"/>
              <a:t>звідки </a:t>
            </a:r>
            <a:r>
              <a:rPr lang="ru-RU" sz="2400" dirty="0" err="1" smtClean="0"/>
              <a:t>доб</a:t>
            </a:r>
            <a:r>
              <a:rPr lang="uk-UA" sz="2400" dirty="0" smtClean="0"/>
              <a:t>у</a:t>
            </a:r>
            <a:r>
              <a:rPr lang="ru-RU" sz="2400" dirty="0" err="1" smtClean="0"/>
              <a:t>ва</a:t>
            </a:r>
            <a:r>
              <a:rPr lang="uk-UA" sz="2400" dirty="0" err="1" smtClean="0"/>
              <a:t>ють</a:t>
            </a:r>
            <a:r>
              <a:rPr lang="uk-UA" sz="2400" dirty="0" smtClean="0"/>
              <a:t> вугіль </a:t>
            </a:r>
            <a:r>
              <a:rPr lang="ru-RU" sz="2400" dirty="0" smtClean="0"/>
              <a:t>для  транспортировки </a:t>
            </a:r>
            <a:r>
              <a:rPr lang="uk-UA" sz="2400" dirty="0" smtClean="0"/>
              <a:t>йо</a:t>
            </a:r>
            <a:r>
              <a:rPr lang="ru-RU" sz="2400" dirty="0" smtClean="0"/>
              <a:t>го на верх</a:t>
            </a:r>
            <a:endParaRPr lang="ru-RU" sz="2400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188640"/>
            <a:ext cx="3810000" cy="139903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Шахтний стовбур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img04.urban3p.ru/up/o/13140/gallery/2582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547850"/>
            <a:ext cx="6572200" cy="49291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1800" y="332656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/>
              <a:t> — </a:t>
            </a:r>
            <a:r>
              <a:rPr lang="ru-RU" sz="2400" b="1" i="1" dirty="0" smtClean="0"/>
              <a:t>вертикальна</a:t>
            </a:r>
            <a:r>
              <a:rPr lang="ru-RU" sz="2400" b="1" dirty="0" smtClean="0"/>
              <a:t>  </a:t>
            </a:r>
            <a:r>
              <a:rPr lang="ru-RU" sz="2400" b="1" i="1" dirty="0" smtClean="0"/>
              <a:t>(наклонна)</a:t>
            </a:r>
            <a:r>
              <a:rPr lang="ru-RU" sz="2400" b="1" dirty="0" smtClean="0"/>
              <a:t>  кап</a:t>
            </a:r>
            <a:r>
              <a:rPr lang="uk-UA" sz="2400" b="1" dirty="0" smtClean="0"/>
              <a:t>і</a:t>
            </a:r>
            <a:r>
              <a:rPr lang="ru-RU" sz="2400" b="1" dirty="0" err="1" smtClean="0"/>
              <a:t>тальна</a:t>
            </a:r>
            <a:r>
              <a:rPr lang="ru-RU" sz="2400" b="1" dirty="0" smtClean="0"/>
              <a:t>   </a:t>
            </a:r>
            <a:r>
              <a:rPr lang="ru-RU" sz="2400" b="1" u="sng" dirty="0" smtClean="0">
                <a:hlinkClick r:id="rId3" tooltip="Горная выработка"/>
              </a:rPr>
              <a:t>горна  в</a:t>
            </a:r>
            <a:r>
              <a:rPr lang="uk-UA" sz="2400" b="1" u="sng" dirty="0" err="1" smtClean="0">
                <a:hlinkClick r:id="rId3" tooltip="Горная выработка"/>
              </a:rPr>
              <a:t>идобу</a:t>
            </a:r>
            <a:r>
              <a:rPr lang="ru-RU" sz="2400" b="1" u="sng" dirty="0" err="1" smtClean="0">
                <a:hlinkClick r:id="rId3" tooltip="Горная выработка"/>
              </a:rPr>
              <a:t>тка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740352" cy="1143000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/>
              <a:t>Результати опитування</a:t>
            </a:r>
            <a:br>
              <a:rPr lang="uk-UA" sz="3200" b="1" dirty="0" smtClean="0"/>
            </a:br>
            <a:r>
              <a:rPr lang="uk-UA" sz="3200" dirty="0" smtClean="0"/>
              <a:t>«Де застосовується геометрія в житті наших земляків?»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752600"/>
          <a:ext cx="8610600" cy="4876800"/>
        </p:xfrm>
        <a:graphic>
          <a:graphicData uri="http://schemas.openxmlformats.org/drawingml/2006/table">
            <a:tbl>
              <a:tblPr/>
              <a:tblGrid>
                <a:gridCol w="4330331"/>
                <a:gridCol w="4280269"/>
              </a:tblGrid>
              <a:tr h="48768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побуті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 геометрії тримається весь світ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Кожний фах на шахті так чи інакше пов’язаний з геометрією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Потрібна кожному гірнику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Геометрією користуються тільки шахтарі з вищою освітою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Маркшейдери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Інженери та начальники дільниць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Підземні слюсаря, машиністи, грози</a:t>
                      </a:r>
                      <a:endParaRPr lang="ru-RU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4762872" cy="720080"/>
          </a:xfrm>
        </p:spPr>
        <p:txBody>
          <a:bodyPr>
            <a:normAutofit fontScale="90000"/>
          </a:bodyPr>
          <a:lstStyle/>
          <a:p>
            <a:pPr lvl="0"/>
            <a:r>
              <a:rPr lang="uk-UA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 уроку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7544" y="640432"/>
            <a:ext cx="712879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Освітня: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Узагальнити знання про геометричні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фігури-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чотирикутники та трикутники: означення фігур , сума кутів трикутника та чотирикутника, сума гострих кутів прямокутного трикутника, види фігур, їх властивості та ознаки.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Формувати навички та уміння  практичного  використання набутих теоретичних знань, розвивати творчі здібності і логічне мислення учнів при знаходженні ними раціональних шляхів для розв’язування практичних задач.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552" y="3429000"/>
            <a:ext cx="7200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Виховна: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Виховувати культуру спілкування; культуру усного мовлення; любов до предмету.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Виховувати свідоме ставлення до праці, почуття національної гідності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95536" y="5013176"/>
            <a:ext cx="69847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Розвивальна: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Сприяти розвитку самоосвітньої діяльності учнів; інтересу до проектної діяльності; розвитку предметної та життєво необхідної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компетентностей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Розвивати логічне мислення, просторові уявлення учнів.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4"/>
          <p:cNvGraphicFramePr/>
          <p:nvPr/>
        </p:nvGraphicFramePr>
        <p:xfrm>
          <a:off x="827584" y="764704"/>
          <a:ext cx="73152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uk-UA" sz="2400" b="1" dirty="0" err="1" smtClean="0">
                <a:solidFill>
                  <a:schemeClr val="accent2">
                    <a:lumMod val="75000"/>
                  </a:schemeClr>
                </a:solidFill>
              </a:rPr>
              <a:t>ідповіді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 на питання:                                                              </a:t>
            </a:r>
            <a:r>
              <a:rPr lang="uk-UA" sz="2400" b="1" dirty="0" err="1" smtClean="0">
                <a:solidFill>
                  <a:schemeClr val="accent2">
                    <a:lumMod val="75000"/>
                  </a:schemeClr>
                </a:solidFill>
              </a:rPr>
              <a:t>“Чи</a:t>
            </a:r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 потрібна геометрія  шахтарю?”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2" name="Picture 4" descr="http://900igr.net/datai/ekonomika/Ugolnaja-promyshlennost/0005-005-SHakh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8516953" cy="6192688"/>
          </a:xfrm>
          <a:prstGeom prst="rect">
            <a:avLst/>
          </a:prstGeom>
          <a:noFill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-39-1024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51520" y="404664"/>
            <a:ext cx="7560840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86800" y="6324600"/>
            <a:ext cx="304800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>
                <a:solidFill>
                  <a:srgbClr val="0070C0"/>
                </a:solidFill>
              </a:rPr>
              <a:t>Фізкультхвилинка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Фізкультхвилинка  - Якщо ти щасливий - If you are happy clap your hands (cu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Рисунок 4" descr="hq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327076"/>
            <a:ext cx="6984776" cy="523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92696"/>
            <a:ext cx="4006746" cy="38305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9552" y="3933056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№1 (1 б.)</a:t>
            </a:r>
            <a:endParaRPr lang="ru-RU" sz="2400" b="1" dirty="0"/>
          </a:p>
        </p:txBody>
      </p:sp>
      <p:pic>
        <p:nvPicPr>
          <p:cNvPr id="5" name="Рисунок 4" descr="C:\Documents and Settings\User\Рабочий стол\image2.jpg"/>
          <p:cNvPicPr/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3491880" y="2564904"/>
            <a:ext cx="388620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635896" y="4653136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№2 (1 б.)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60648"/>
            <a:ext cx="2286000" cy="990600"/>
          </a:xfrm>
        </p:spPr>
        <p:txBody>
          <a:bodyPr>
            <a:normAutofit/>
          </a:bodyPr>
          <a:lstStyle/>
          <a:p>
            <a:r>
              <a:rPr lang="uk-UA" b="1" dirty="0" smtClean="0"/>
              <a:t>Задачі</a:t>
            </a:r>
            <a:endParaRPr lang="ru-RU" b="1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724400" y="2590800"/>
            <a:ext cx="914400" cy="2819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76800" y="49530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4876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572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2133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43400" y="1828800"/>
            <a:ext cx="1295400" cy="68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1752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800600" y="3200400"/>
            <a:ext cx="22860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257800" y="3581400"/>
            <a:ext cx="152400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38600" y="17526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</a:rPr>
              <a:t>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48200" y="5334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4876800" y="2209800"/>
            <a:ext cx="76200" cy="3124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467544" y="476672"/>
            <a:ext cx="6707088" cy="1485106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tx1"/>
                </a:solidFill>
              </a:rPr>
              <a:t>№3 (1 б.) Кут  L прямокутного трикутника PFL, що утворився між  двома  шахтними </a:t>
            </a:r>
            <a:r>
              <a:rPr lang="uk-UA" sz="2700" b="1" dirty="0" err="1" smtClean="0">
                <a:solidFill>
                  <a:schemeClr val="tx1"/>
                </a:solidFill>
              </a:rPr>
              <a:t>скважинами</a:t>
            </a:r>
            <a:r>
              <a:rPr lang="uk-UA" sz="2700" b="1" dirty="0" smtClean="0">
                <a:solidFill>
                  <a:schemeClr val="tx1"/>
                </a:solidFill>
              </a:rPr>
              <a:t>,  дорівнює  30°. Знайдіть  відстань між </a:t>
            </a:r>
            <a:r>
              <a:rPr lang="uk-UA" sz="2700" b="1" dirty="0" err="1" smtClean="0">
                <a:solidFill>
                  <a:schemeClr val="tx1"/>
                </a:solidFill>
              </a:rPr>
              <a:t>скважинами-</a:t>
            </a:r>
            <a:r>
              <a:rPr lang="uk-UA" sz="2700" b="1" dirty="0" smtClean="0">
                <a:solidFill>
                  <a:schemeClr val="tx1"/>
                </a:solidFill>
              </a:rPr>
              <a:t> PF, якщо PL = 16 км.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724400" y="2590800"/>
            <a:ext cx="914400" cy="2819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76800" y="49530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4876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572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2133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43400" y="1828800"/>
            <a:ext cx="1295400" cy="68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1752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800600" y="3200400"/>
            <a:ext cx="22860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257800" y="3581400"/>
            <a:ext cx="152400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38600" y="17526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</a:rPr>
              <a:t>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48200" y="5334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4876800" y="2209800"/>
            <a:ext cx="76200" cy="3124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0" y="1066800"/>
            <a:ext cx="7236296" cy="762000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tx1"/>
                </a:solidFill>
              </a:rPr>
              <a:t>№3 (1 б.) Відповідь: У прямокутного трикутника з кутом 30</a:t>
            </a:r>
            <a:r>
              <a:rPr lang="uk-UA" sz="2700" b="1" dirty="0" smtClean="0">
                <a:solidFill>
                  <a:schemeClr val="tx1"/>
                </a:solidFill>
                <a:sym typeface="Symbol"/>
              </a:rPr>
              <a:t></a:t>
            </a:r>
            <a:r>
              <a:rPr lang="uk-UA" sz="2700" b="1" dirty="0" smtClean="0">
                <a:solidFill>
                  <a:schemeClr val="tx1"/>
                </a:solidFill>
              </a:rPr>
              <a:t> катет, протилежний цьому куту, дорівнює половині гіпотенузи. Тому PF = 16 : 2 = 8 км.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932040" y="2590800"/>
            <a:ext cx="706760" cy="23503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76800" y="49530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4876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572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2133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>
            <a:stCxn id="19" idx="2"/>
          </p:cNvCxnSpPr>
          <p:nvPr/>
        </p:nvCxnSpPr>
        <p:spPr>
          <a:xfrm>
            <a:off x="4876800" y="2133600"/>
            <a:ext cx="762000" cy="381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1752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4648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 –</a:t>
            </a:r>
            <a:r>
              <a:rPr lang="uk-UA" b="1" dirty="0" smtClean="0"/>
              <a:t> вентиляційний </a:t>
            </a:r>
            <a:r>
              <a:rPr lang="uk-UA" b="1" dirty="0" err="1" smtClean="0"/>
              <a:t>ствіл</a:t>
            </a:r>
            <a:endParaRPr lang="ru-RU" b="1" dirty="0"/>
          </a:p>
        </p:txBody>
      </p: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179512" y="548680"/>
            <a:ext cx="756084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>Задача </a:t>
            </a:r>
            <a:r>
              <a:rPr lang="en-US" sz="2700" b="1" dirty="0" smtClean="0">
                <a:solidFill>
                  <a:schemeClr val="tx1"/>
                </a:solidFill>
              </a:rPr>
              <a:t>4</a:t>
            </a:r>
            <a:r>
              <a:rPr lang="ru-RU" sz="2700" b="1" dirty="0" smtClean="0">
                <a:solidFill>
                  <a:schemeClr val="tx1"/>
                </a:solidFill>
              </a:rPr>
              <a:t> (2 б.)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uk-UA" sz="2700" b="1" dirty="0" smtClean="0">
                <a:solidFill>
                  <a:schemeClr val="tx1"/>
                </a:solidFill>
              </a:rPr>
              <a:t>Кут </a:t>
            </a:r>
            <a:r>
              <a:rPr lang="en-US" sz="2700" b="1" dirty="0" smtClean="0">
                <a:solidFill>
                  <a:schemeClr val="tx1"/>
                </a:solidFill>
              </a:rPr>
              <a:t>PNL</a:t>
            </a:r>
            <a:r>
              <a:rPr lang="uk-UA" sz="2700" b="1" dirty="0" smtClean="0">
                <a:solidFill>
                  <a:schemeClr val="tx1"/>
                </a:solidFill>
              </a:rPr>
              <a:t>, що утворився між шахтною </a:t>
            </a:r>
            <a:r>
              <a:rPr lang="uk-UA" sz="2700" b="1" dirty="0" err="1" smtClean="0">
                <a:solidFill>
                  <a:schemeClr val="tx1"/>
                </a:solidFill>
              </a:rPr>
              <a:t>скважиною</a:t>
            </a:r>
            <a:r>
              <a:rPr lang="uk-UA" sz="2700" b="1" dirty="0" smtClean="0">
                <a:solidFill>
                  <a:schemeClr val="tx1"/>
                </a:solidFill>
              </a:rPr>
              <a:t> та </a:t>
            </a:r>
            <a:r>
              <a:rPr lang="uk-UA" sz="2700" b="1" dirty="0" err="1" smtClean="0">
                <a:solidFill>
                  <a:schemeClr val="tx1"/>
                </a:solidFill>
              </a:rPr>
              <a:t>поверхньою</a:t>
            </a:r>
            <a:r>
              <a:rPr lang="uk-UA" sz="2700" b="1" dirty="0" smtClean="0">
                <a:solidFill>
                  <a:schemeClr val="tx1"/>
                </a:solidFill>
              </a:rPr>
              <a:t> </a:t>
            </a:r>
            <a:r>
              <a:rPr lang="uk-UA" sz="2700" b="1" dirty="0" err="1" smtClean="0">
                <a:solidFill>
                  <a:schemeClr val="tx1"/>
                </a:solidFill>
              </a:rPr>
              <a:t>грунта</a:t>
            </a:r>
            <a:r>
              <a:rPr lang="uk-UA" sz="2700" b="1" dirty="0" smtClean="0">
                <a:solidFill>
                  <a:schemeClr val="tx1"/>
                </a:solidFill>
              </a:rPr>
              <a:t>, дорівнює 72°. Знайдіть кут </a:t>
            </a:r>
            <a:r>
              <a:rPr lang="en-US" sz="2700" b="1" dirty="0" smtClean="0">
                <a:solidFill>
                  <a:schemeClr val="tx1"/>
                </a:solidFill>
              </a:rPr>
              <a:t>PLF</a:t>
            </a:r>
            <a:r>
              <a:rPr lang="uk-UA" sz="2700" b="1" dirty="0" smtClean="0"/>
              <a:t> </a:t>
            </a:r>
            <a:r>
              <a:rPr lang="uk-UA" sz="2700" b="1" dirty="0" smtClean="0">
                <a:solidFill>
                  <a:schemeClr val="tx1"/>
                </a:solidFill>
              </a:rPr>
              <a:t>між меншою </a:t>
            </a:r>
            <a:r>
              <a:rPr lang="uk-UA" sz="2700" b="1" dirty="0" err="1" smtClean="0">
                <a:solidFill>
                  <a:schemeClr val="tx1"/>
                </a:solidFill>
              </a:rPr>
              <a:t>скважиною</a:t>
            </a:r>
            <a:r>
              <a:rPr lang="uk-UA" sz="2700" b="1" dirty="0" smtClean="0">
                <a:solidFill>
                  <a:schemeClr val="tx1"/>
                </a:solidFill>
              </a:rPr>
              <a:t> та вентиляційним стволом.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27</a:t>
            </a:fld>
            <a:endParaRPr lang="en-US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4788024" y="3284984"/>
            <a:ext cx="288032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220072" y="3573016"/>
            <a:ext cx="216024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932040" y="2590800"/>
            <a:ext cx="706760" cy="24223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76800" y="49530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4876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572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2133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932040" y="2132856"/>
            <a:ext cx="706760" cy="3817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1752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4648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 –</a:t>
            </a:r>
            <a:r>
              <a:rPr lang="uk-UA" b="1" dirty="0" smtClean="0"/>
              <a:t> вентиляційний </a:t>
            </a:r>
            <a:r>
              <a:rPr lang="uk-UA" b="1" dirty="0" err="1" smtClean="0"/>
              <a:t>ствіл</a:t>
            </a:r>
            <a:endParaRPr lang="ru-RU" b="1" dirty="0"/>
          </a:p>
        </p:txBody>
      </p: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179512" y="908720"/>
            <a:ext cx="7236296" cy="12241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tx1"/>
                </a:solidFill>
              </a:rPr>
              <a:t>Задача </a:t>
            </a:r>
            <a:r>
              <a:rPr lang="en-US" sz="2700" b="1" dirty="0" smtClean="0">
                <a:solidFill>
                  <a:schemeClr val="tx1"/>
                </a:solidFill>
              </a:rPr>
              <a:t>4</a:t>
            </a:r>
            <a:r>
              <a:rPr lang="ru-RU" sz="2700" b="1" dirty="0" smtClean="0">
                <a:solidFill>
                  <a:schemeClr val="tx1"/>
                </a:solidFill>
              </a:rPr>
              <a:t> (2 б.)</a:t>
            </a:r>
            <a:r>
              <a:rPr lang="uk-UA" sz="2400" b="1" dirty="0" smtClean="0">
                <a:solidFill>
                  <a:schemeClr val="tx1"/>
                </a:solidFill>
              </a:rPr>
              <a:t> Відповідь: </a:t>
            </a:r>
            <a:r>
              <a:rPr lang="uk-UA" sz="2400" b="1" dirty="0" smtClean="0">
                <a:sym typeface="Symbol"/>
              </a:rPr>
              <a:t></a:t>
            </a:r>
            <a:r>
              <a:rPr lang="uk-UA" sz="2400" b="1" dirty="0" smtClean="0"/>
              <a:t> </a:t>
            </a:r>
            <a:r>
              <a:rPr lang="en-US" sz="2400" b="1" dirty="0" smtClean="0"/>
              <a:t>N+</a:t>
            </a:r>
            <a:r>
              <a:rPr lang="uk-UA" sz="2400" b="1" dirty="0" smtClean="0">
                <a:sym typeface="Symbol"/>
              </a:rPr>
              <a:t> </a:t>
            </a:r>
            <a:r>
              <a:rPr lang="uk-UA" sz="2400" b="1" dirty="0" smtClean="0"/>
              <a:t> </a:t>
            </a:r>
            <a:r>
              <a:rPr lang="en-US" sz="2400" b="1" dirty="0" smtClean="0"/>
              <a:t>L=180’ (</a:t>
            </a:r>
            <a:r>
              <a:rPr lang="uk-UA" sz="2400" b="1" dirty="0" smtClean="0"/>
              <a:t>сума кутів трапеції, прилеглих до однієї сторони</a:t>
            </a:r>
            <a:r>
              <a:rPr lang="en-US" sz="2400" b="1" dirty="0" smtClean="0"/>
              <a:t>),  </a:t>
            </a:r>
            <a:r>
              <a:rPr lang="uk-UA" sz="2400" b="1" dirty="0" smtClean="0">
                <a:sym typeface="Symbol"/>
              </a:rPr>
              <a:t></a:t>
            </a:r>
            <a:r>
              <a:rPr lang="uk-UA" sz="2400" b="1" dirty="0" smtClean="0"/>
              <a:t> </a:t>
            </a:r>
            <a:r>
              <a:rPr lang="en-US" sz="2400" b="1" dirty="0" smtClean="0"/>
              <a:t>L=180’-72’=108’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а </a:t>
            </a:r>
            <a:r>
              <a:rPr lang="uk-UA" sz="2700" b="1" dirty="0" smtClean="0">
                <a:sym typeface="Symbol"/>
              </a:rPr>
              <a:t></a:t>
            </a:r>
            <a:r>
              <a:rPr lang="en-US" sz="2700" b="1" dirty="0" smtClean="0">
                <a:sym typeface="Symbol"/>
              </a:rPr>
              <a:t>NLP=</a:t>
            </a:r>
            <a:r>
              <a:rPr lang="uk-UA" sz="2700" b="1" dirty="0" smtClean="0">
                <a:sym typeface="Symbol"/>
              </a:rPr>
              <a:t> </a:t>
            </a:r>
            <a:r>
              <a:rPr lang="en-US" sz="2700" b="1" dirty="0" smtClean="0">
                <a:sym typeface="Symbol"/>
              </a:rPr>
              <a:t>PNL =72’ (</a:t>
            </a:r>
            <a:r>
              <a:rPr lang="uk-UA" sz="2700" b="1" dirty="0" smtClean="0">
                <a:sym typeface="Symbol"/>
              </a:rPr>
              <a:t>як кути при основі рівнобічного трикутника</a:t>
            </a:r>
            <a:r>
              <a:rPr lang="en-US" sz="2700" b="1" dirty="0" smtClean="0">
                <a:sym typeface="Symbol"/>
              </a:rPr>
              <a:t>)</a:t>
            </a:r>
            <a:r>
              <a:rPr lang="uk-UA" sz="2700" dirty="0" smtClean="0">
                <a:sym typeface="Symbol"/>
              </a:rPr>
              <a:t> .  </a:t>
            </a:r>
            <a:r>
              <a:rPr lang="uk-UA" sz="2700" b="1" dirty="0" smtClean="0">
                <a:sym typeface="Symbol"/>
              </a:rPr>
              <a:t></a:t>
            </a:r>
            <a:r>
              <a:rPr lang="uk-UA" sz="2700" b="1" dirty="0" smtClean="0"/>
              <a:t> </a:t>
            </a:r>
            <a:r>
              <a:rPr lang="en-US" sz="2700" b="1" dirty="0" smtClean="0"/>
              <a:t>PLF=</a:t>
            </a:r>
            <a:r>
              <a:rPr lang="uk-UA" sz="2700" b="1" dirty="0" smtClean="0"/>
              <a:t> 108</a:t>
            </a:r>
            <a:r>
              <a:rPr lang="en-US" sz="2700" b="1" dirty="0" smtClean="0"/>
              <a:t>’</a:t>
            </a:r>
            <a:r>
              <a:rPr lang="uk-UA" sz="2700" b="1" dirty="0" smtClean="0"/>
              <a:t> – 72</a:t>
            </a:r>
            <a:r>
              <a:rPr lang="en-US" sz="2700" b="1" dirty="0" smtClean="0"/>
              <a:t>’</a:t>
            </a:r>
            <a:r>
              <a:rPr lang="uk-UA" sz="2700" b="1" dirty="0" smtClean="0"/>
              <a:t>=</a:t>
            </a:r>
            <a:r>
              <a:rPr lang="en-US" sz="2700" b="1" dirty="0" smtClean="0"/>
              <a:t>36’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uk-UA" sz="2700" b="1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11/25/2016</a:t>
            </a:r>
            <a:endParaRPr lang="en-US" dirty="0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28</a:t>
            </a:fld>
            <a:endParaRPr lang="en-US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788024" y="3356992"/>
            <a:ext cx="288032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220072" y="3645024"/>
            <a:ext cx="216024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sp>
        <p:nvSpPr>
          <p:cNvPr id="5" name="TextBox 4"/>
          <p:cNvSpPr txBox="1"/>
          <p:nvPr/>
        </p:nvSpPr>
        <p:spPr>
          <a:xfrm>
            <a:off x="6248400" y="39624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43800" y="3962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7600" y="2971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2819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0" y="188640"/>
            <a:ext cx="7236296" cy="1399032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chemeClr val="tx1"/>
                </a:solidFill>
              </a:rPr>
              <a:t>Задача </a:t>
            </a:r>
            <a:r>
              <a:rPr lang="en-US" sz="2400" b="1" dirty="0" smtClean="0">
                <a:solidFill>
                  <a:schemeClr val="tx1"/>
                </a:solidFill>
              </a:rPr>
              <a:t>5</a:t>
            </a:r>
            <a:r>
              <a:rPr lang="uk-UA" sz="2400" b="1" dirty="0" smtClean="0">
                <a:solidFill>
                  <a:schemeClr val="tx1"/>
                </a:solidFill>
              </a:rPr>
              <a:t> (2 б.)</a:t>
            </a:r>
            <a:r>
              <a:rPr lang="ru-RU" sz="2400" b="1" dirty="0" smtClean="0">
                <a:solidFill>
                  <a:schemeClr val="tx1"/>
                </a:solidFill>
              </a:rPr>
              <a:t>Кут </a:t>
            </a:r>
            <a:r>
              <a:rPr lang="ru-RU" sz="2400" b="1" dirty="0" err="1" smtClean="0">
                <a:solidFill>
                  <a:schemeClr val="tx1"/>
                </a:solidFill>
              </a:rPr>
              <a:t>між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довшим</a:t>
            </a:r>
            <a:r>
              <a:rPr lang="ru-RU" sz="2400" b="1" dirty="0" smtClean="0">
                <a:solidFill>
                  <a:schemeClr val="tx1"/>
                </a:solidFill>
              </a:rPr>
              <a:t> шурфом </a:t>
            </a:r>
            <a:r>
              <a:rPr lang="ru-RU" sz="2400" b="1" dirty="0" err="1" smtClean="0">
                <a:solidFill>
                  <a:schemeClr val="tx1"/>
                </a:solidFill>
              </a:rPr>
              <a:t>і</a:t>
            </a:r>
            <a:r>
              <a:rPr lang="ru-RU" sz="2400" b="1" dirty="0" smtClean="0">
                <a:solidFill>
                  <a:schemeClr val="tx1"/>
                </a:solidFill>
              </a:rPr>
              <a:t> грунтом </a:t>
            </a:r>
            <a:r>
              <a:rPr lang="ru-RU" sz="2400" b="1" dirty="0" err="1" smtClean="0">
                <a:solidFill>
                  <a:schemeClr val="tx1"/>
                </a:solidFill>
              </a:rPr>
              <a:t>дорівнює</a:t>
            </a:r>
            <a:r>
              <a:rPr lang="ru-RU" sz="2400" b="1" dirty="0" smtClean="0">
                <a:solidFill>
                  <a:schemeClr val="tx1"/>
                </a:solidFill>
              </a:rPr>
              <a:t> 60</a:t>
            </a:r>
            <a:r>
              <a:rPr lang="ru-RU" sz="2400" b="1" baseline="30000" dirty="0" smtClean="0">
                <a:solidFill>
                  <a:schemeClr val="tx1"/>
                </a:solidFill>
              </a:rPr>
              <a:t>0</a:t>
            </a:r>
            <a:r>
              <a:rPr lang="ru-RU" sz="2400" b="1" dirty="0" smtClean="0">
                <a:solidFill>
                  <a:schemeClr val="tx1"/>
                </a:solidFill>
              </a:rPr>
              <a:t>.Відстань </a:t>
            </a:r>
            <a:r>
              <a:rPr lang="ru-RU" sz="2400" b="1" dirty="0" err="1" smtClean="0">
                <a:solidFill>
                  <a:schemeClr val="tx1"/>
                </a:solidFill>
              </a:rPr>
              <a:t>між</a:t>
            </a:r>
            <a:r>
              <a:rPr lang="ru-RU" sz="2400" b="1" dirty="0" smtClean="0">
                <a:solidFill>
                  <a:schemeClr val="tx1"/>
                </a:solidFill>
              </a:rPr>
              <a:t> шурфами на </a:t>
            </a:r>
            <a:r>
              <a:rPr lang="ru-RU" sz="2400" b="1" dirty="0" err="1" smtClean="0">
                <a:solidFill>
                  <a:schemeClr val="tx1"/>
                </a:solidFill>
              </a:rPr>
              <a:t>поверхні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землі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дорівнює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більшому</a:t>
            </a:r>
            <a:r>
              <a:rPr lang="ru-RU" sz="2400" b="1" dirty="0" smtClean="0">
                <a:solidFill>
                  <a:schemeClr val="tx1"/>
                </a:solidFill>
              </a:rPr>
              <a:t> шурфу та становить 2000м. </a:t>
            </a:r>
            <a:r>
              <a:rPr lang="ru-RU" sz="2400" b="1" dirty="0" err="1" smtClean="0">
                <a:solidFill>
                  <a:schemeClr val="tx1"/>
                </a:solidFill>
              </a:rPr>
              <a:t>Знайти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довжину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меншого</a:t>
            </a:r>
            <a:r>
              <a:rPr lang="ru-RU" sz="2400" b="1" dirty="0" smtClean="0">
                <a:solidFill>
                  <a:schemeClr val="tx1"/>
                </a:solidFill>
              </a:rPr>
              <a:t> шурфа.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6553200" y="3962400"/>
            <a:ext cx="8382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6477000" y="3200400"/>
            <a:ext cx="990600" cy="22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7355160" cy="4525963"/>
          </a:xfrm>
          <a:ln>
            <a:noFill/>
          </a:ln>
        </p:spPr>
        <p:txBody>
          <a:bodyPr>
            <a:normAutofit/>
          </a:bodyPr>
          <a:lstStyle/>
          <a:p>
            <a:r>
              <a:rPr lang="uk-UA" sz="2400" b="1" dirty="0" smtClean="0"/>
              <a:t>Тип уроку: </a:t>
            </a:r>
            <a:r>
              <a:rPr lang="uk-UA" sz="2400" dirty="0" smtClean="0"/>
              <a:t>узагальнення й систематизації знань.</a:t>
            </a:r>
            <a:endParaRPr lang="ru-RU" sz="2400" dirty="0" smtClean="0"/>
          </a:p>
          <a:p>
            <a:r>
              <a:rPr lang="uk-UA" sz="2400" b="1" dirty="0" smtClean="0"/>
              <a:t>Технологія проведення уроку:</a:t>
            </a:r>
            <a:r>
              <a:rPr lang="uk-UA" sz="2400" dirty="0" smtClean="0"/>
              <a:t> проектна (захист наукової роботи).</a:t>
            </a:r>
            <a:endParaRPr lang="ru-RU" sz="2400" dirty="0" smtClean="0"/>
          </a:p>
          <a:p>
            <a:r>
              <a:rPr lang="uk-UA" sz="2400" b="1" dirty="0" smtClean="0"/>
              <a:t>Інноваційна ідея уроку:</a:t>
            </a:r>
            <a:r>
              <a:rPr lang="uk-UA" sz="2400" dirty="0" smtClean="0"/>
              <a:t> метод проектів – засіб продуктивного  навчання на уроці узагальнення й систематизації знань.</a:t>
            </a:r>
            <a:endParaRPr lang="ru-RU" sz="2400" dirty="0" smtClean="0"/>
          </a:p>
          <a:p>
            <a:r>
              <a:rPr lang="uk-UA" sz="2400" b="1" dirty="0" smtClean="0"/>
              <a:t>Методи проведення уроку: </a:t>
            </a:r>
            <a:endParaRPr lang="ru-RU" sz="2400" dirty="0" smtClean="0"/>
          </a:p>
          <a:p>
            <a:pPr lvl="0"/>
            <a:r>
              <a:rPr lang="uk-UA" sz="2400" dirty="0" smtClean="0"/>
              <a:t>Словесні - розповідь, бесіда.</a:t>
            </a:r>
            <a:endParaRPr lang="ru-RU" sz="2400" dirty="0" smtClean="0"/>
          </a:p>
          <a:p>
            <a:pPr lvl="0"/>
            <a:r>
              <a:rPr lang="uk-UA" sz="2400" dirty="0" smtClean="0"/>
              <a:t>Наочні - демонстрація виконаних презентацій, публікації, таблиць та ін.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17410" name="Picture 2" descr="http://proxy12.media.online.ua/uol/r2-bb471dc243/53a00c12a15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808312" cy="187220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sp>
        <p:nvSpPr>
          <p:cNvPr id="5" name="TextBox 4"/>
          <p:cNvSpPr txBox="1"/>
          <p:nvPr/>
        </p:nvSpPr>
        <p:spPr>
          <a:xfrm>
            <a:off x="6248400" y="39624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43800" y="3962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7600" y="2971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2819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0" y="332656"/>
            <a:ext cx="6984776" cy="1399032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chemeClr val="tx1"/>
                </a:solidFill>
              </a:rPr>
              <a:t>Відповідь: АВСД -  </a:t>
            </a:r>
            <a:r>
              <a:rPr lang="uk-UA" sz="2400" b="1" dirty="0" err="1" smtClean="0">
                <a:solidFill>
                  <a:schemeClr val="tx1"/>
                </a:solidFill>
              </a:rPr>
              <a:t>прямокутня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</a:rPr>
              <a:t>трапеція.Треба</a:t>
            </a:r>
            <a:r>
              <a:rPr lang="uk-UA" sz="2400" b="1" dirty="0" smtClean="0">
                <a:solidFill>
                  <a:schemeClr val="tx1"/>
                </a:solidFill>
              </a:rPr>
              <a:t> провести висоту СК.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</a:t>
            </a:r>
            <a:r>
              <a:rPr lang="uk-UA" sz="2400" b="1" dirty="0" smtClean="0">
                <a:solidFill>
                  <a:schemeClr val="tx1"/>
                </a:solidFill>
              </a:rPr>
              <a:t>СКД – </a:t>
            </a:r>
            <a:r>
              <a:rPr lang="uk-UA" sz="2400" b="1" dirty="0" err="1" smtClean="0">
                <a:solidFill>
                  <a:schemeClr val="tx1"/>
                </a:solidFill>
              </a:rPr>
              <a:t>прямокут</a:t>
            </a:r>
            <a:r>
              <a:rPr lang="uk-UA" sz="2400" b="1" dirty="0" smtClean="0">
                <a:solidFill>
                  <a:schemeClr val="tx1"/>
                </a:solidFill>
              </a:rPr>
              <a:t>., з кутами 60</a:t>
            </a:r>
            <a:r>
              <a:rPr lang="uk-UA" sz="2400" b="1" baseline="30000" dirty="0" smtClean="0">
                <a:solidFill>
                  <a:schemeClr val="tx1"/>
                </a:solidFill>
              </a:rPr>
              <a:t>0</a:t>
            </a:r>
            <a:r>
              <a:rPr lang="uk-UA" sz="2400" b="1" dirty="0" smtClean="0">
                <a:solidFill>
                  <a:schemeClr val="tx1"/>
                </a:solidFill>
              </a:rPr>
              <a:t> та30</a:t>
            </a:r>
            <a:r>
              <a:rPr lang="uk-UA" sz="2400" b="1" baseline="30000" dirty="0" smtClean="0">
                <a:solidFill>
                  <a:schemeClr val="tx1"/>
                </a:solidFill>
              </a:rPr>
              <a:t>0</a:t>
            </a:r>
            <a:r>
              <a:rPr lang="uk-UA" sz="2400" b="1" dirty="0" smtClean="0">
                <a:solidFill>
                  <a:schemeClr val="tx1"/>
                </a:solidFill>
              </a:rPr>
              <a:t>. КД=1/2СД =1000м. Тоді СВ=2000 – 1000 = 1000 м – менший шурф.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H="1">
            <a:off x="6553200" y="3962400"/>
            <a:ext cx="8382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6477000" y="3200400"/>
            <a:ext cx="990600" cy="22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477000" y="3429000"/>
            <a:ext cx="990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72200" y="3352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2133600"/>
            <a:ext cx="8057389" cy="4411512"/>
          </a:xfr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876800" y="54864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5000" y="5334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19600" y="5334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2895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953000" y="2667000"/>
            <a:ext cx="685800" cy="381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2286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5257800" y="2819400"/>
            <a:ext cx="76200" cy="26670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179512" y="0"/>
            <a:ext cx="7056784" cy="1752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sz="2200" b="1" dirty="0" smtClean="0">
                <a:solidFill>
                  <a:schemeClr val="tx1"/>
                </a:solidFill>
              </a:rPr>
              <a:t>Задача </a:t>
            </a:r>
            <a:r>
              <a:rPr lang="en-US" sz="2200" b="1" dirty="0" smtClean="0"/>
              <a:t>6</a:t>
            </a:r>
            <a:r>
              <a:rPr lang="uk-UA" sz="2200" b="1" dirty="0" smtClean="0">
                <a:solidFill>
                  <a:schemeClr val="tx1"/>
                </a:solidFill>
              </a:rPr>
              <a:t> (3 б.)   Неподалік від нашого селища пробиті дві шахтні </a:t>
            </a:r>
            <a:r>
              <a:rPr lang="uk-UA" sz="2200" b="1" dirty="0" err="1" smtClean="0">
                <a:solidFill>
                  <a:schemeClr val="tx1"/>
                </a:solidFill>
              </a:rPr>
              <a:t>скважини</a:t>
            </a:r>
            <a:r>
              <a:rPr lang="uk-UA" sz="2200" b="1" dirty="0" smtClean="0">
                <a:solidFill>
                  <a:schemeClr val="tx1"/>
                </a:solidFill>
              </a:rPr>
              <a:t> паралельно одна одній..Довжини </a:t>
            </a:r>
            <a:r>
              <a:rPr lang="uk-UA" sz="2200" b="1" dirty="0" err="1" smtClean="0">
                <a:solidFill>
                  <a:schemeClr val="tx1"/>
                </a:solidFill>
              </a:rPr>
              <a:t>скважин</a:t>
            </a:r>
            <a:r>
              <a:rPr lang="uk-UA" sz="2200" b="1" dirty="0" smtClean="0">
                <a:solidFill>
                  <a:schemeClr val="tx1"/>
                </a:solidFill>
              </a:rPr>
              <a:t> відносяться як 2:3. Кут між </a:t>
            </a:r>
            <a:r>
              <a:rPr lang="uk-UA" sz="2200" b="1" dirty="0" err="1" smtClean="0">
                <a:solidFill>
                  <a:schemeClr val="tx1"/>
                </a:solidFill>
              </a:rPr>
              <a:t>поверхньою</a:t>
            </a:r>
            <a:r>
              <a:rPr lang="uk-UA" sz="2200" b="1" dirty="0" smtClean="0">
                <a:solidFill>
                  <a:schemeClr val="tx1"/>
                </a:solidFill>
              </a:rPr>
              <a:t>  </a:t>
            </a:r>
            <a:r>
              <a:rPr lang="uk-UA" sz="2200" b="1" dirty="0" err="1" smtClean="0">
                <a:solidFill>
                  <a:schemeClr val="tx1"/>
                </a:solidFill>
              </a:rPr>
              <a:t>грунту</a:t>
            </a:r>
            <a:r>
              <a:rPr lang="uk-UA" sz="2200" b="1" dirty="0" smtClean="0">
                <a:solidFill>
                  <a:schemeClr val="tx1"/>
                </a:solidFill>
              </a:rPr>
              <a:t> та однією </a:t>
            </a:r>
            <a:r>
              <a:rPr lang="uk-UA" sz="2200" b="1" dirty="0" err="1" smtClean="0">
                <a:solidFill>
                  <a:schemeClr val="tx1"/>
                </a:solidFill>
              </a:rPr>
              <a:t>скважиною</a:t>
            </a:r>
            <a:r>
              <a:rPr lang="uk-UA" sz="2200" b="1" dirty="0" smtClean="0">
                <a:solidFill>
                  <a:schemeClr val="tx1"/>
                </a:solidFill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</a:rPr>
              <a:t>(</a:t>
            </a:r>
            <a:r>
              <a:rPr lang="uk-UA" sz="2200" b="1" dirty="0" smtClean="0">
                <a:solidFill>
                  <a:schemeClr val="tx1"/>
                </a:solidFill>
                <a:effectLst/>
                <a:sym typeface="Symbol"/>
              </a:rPr>
              <a:t></a:t>
            </a:r>
            <a:r>
              <a:rPr lang="en-US" sz="2200" b="1" dirty="0" smtClean="0">
                <a:solidFill>
                  <a:schemeClr val="tx1"/>
                </a:solidFill>
              </a:rPr>
              <a:t>NLF)</a:t>
            </a:r>
            <a:r>
              <a:rPr lang="uk-UA" sz="2200" b="1" dirty="0" smtClean="0">
                <a:solidFill>
                  <a:schemeClr val="tx1"/>
                </a:solidFill>
              </a:rPr>
              <a:t>дорівнює 135</a:t>
            </a:r>
            <a:r>
              <a:rPr lang="uk-UA" sz="2200" b="1" baseline="30000" dirty="0" smtClean="0">
                <a:solidFill>
                  <a:schemeClr val="tx1"/>
                </a:solidFill>
              </a:rPr>
              <a:t>0</a:t>
            </a:r>
            <a:r>
              <a:rPr lang="uk-UA" sz="2200" b="1" dirty="0" smtClean="0">
                <a:solidFill>
                  <a:schemeClr val="tx1"/>
                </a:solidFill>
              </a:rPr>
              <a:t>. Довжина  вентиляційного ствола (зеленого), що з</a:t>
            </a:r>
            <a:r>
              <a:rPr lang="en-US" sz="2200" b="1" dirty="0" smtClean="0">
                <a:solidFill>
                  <a:schemeClr val="tx1"/>
                </a:solidFill>
              </a:rPr>
              <a:t>`</a:t>
            </a:r>
            <a:r>
              <a:rPr lang="uk-UA" sz="2200" b="1" dirty="0" err="1" smtClean="0">
                <a:solidFill>
                  <a:schemeClr val="tx1"/>
                </a:solidFill>
              </a:rPr>
              <a:t>єднує</a:t>
            </a:r>
            <a:r>
              <a:rPr lang="uk-UA" sz="2200" b="1" dirty="0" smtClean="0">
                <a:solidFill>
                  <a:schemeClr val="tx1"/>
                </a:solidFill>
              </a:rPr>
              <a:t> середини відрізків </a:t>
            </a:r>
            <a:r>
              <a:rPr lang="en-US" sz="2200" b="1" dirty="0" smtClean="0">
                <a:solidFill>
                  <a:schemeClr val="tx1"/>
                </a:solidFill>
              </a:rPr>
              <a:t>PF </a:t>
            </a:r>
            <a:r>
              <a:rPr lang="uk-UA" sz="2200" b="1" dirty="0" smtClean="0">
                <a:solidFill>
                  <a:schemeClr val="tx1"/>
                </a:solidFill>
              </a:rPr>
              <a:t>і </a:t>
            </a:r>
            <a:r>
              <a:rPr lang="en-US" sz="2200" b="1" dirty="0" smtClean="0">
                <a:solidFill>
                  <a:schemeClr val="tx1"/>
                </a:solidFill>
              </a:rPr>
              <a:t>NL </a:t>
            </a:r>
            <a:r>
              <a:rPr lang="uk-UA" sz="2200" b="1" dirty="0" smtClean="0">
                <a:solidFill>
                  <a:schemeClr val="tx1"/>
                </a:solidFill>
              </a:rPr>
              <a:t>дорівнює1500 м. Знайти відстань між </a:t>
            </a:r>
            <a:r>
              <a:rPr lang="uk-UA" sz="2200" b="1" dirty="0" err="1" smtClean="0">
                <a:solidFill>
                  <a:schemeClr val="tx1"/>
                </a:solidFill>
              </a:rPr>
              <a:t>скважинами</a:t>
            </a:r>
            <a:r>
              <a:rPr lang="uk-UA" sz="2200" b="1" dirty="0" smtClean="0">
                <a:solidFill>
                  <a:schemeClr val="tx1"/>
                </a:solidFill>
              </a:rPr>
              <a:t>.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87624" y="5805264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2133600"/>
            <a:ext cx="8057389" cy="4411512"/>
          </a:xfr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876800" y="54864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5000" y="5334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19600" y="5334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2895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953000" y="2667000"/>
            <a:ext cx="685800" cy="381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2286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953000" y="3124200"/>
            <a:ext cx="685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5257800" y="2819400"/>
            <a:ext cx="76200" cy="26670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-152400" y="1196752"/>
            <a:ext cx="7532712" cy="124164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uk-UA" sz="2700" b="1" dirty="0" smtClean="0">
                <a:solidFill>
                  <a:schemeClr val="tx1"/>
                </a:solidFill>
              </a:rPr>
              <a:t> Відповідь: Необхідно скласти та </a:t>
            </a:r>
            <a:r>
              <a:rPr lang="uk-UA" sz="2700" b="1" dirty="0" err="1" smtClean="0">
                <a:solidFill>
                  <a:schemeClr val="tx1"/>
                </a:solidFill>
              </a:rPr>
              <a:t>розв</a:t>
            </a:r>
            <a:r>
              <a:rPr lang="en-US" sz="2700" b="1" dirty="0" smtClean="0">
                <a:solidFill>
                  <a:schemeClr val="tx1"/>
                </a:solidFill>
              </a:rPr>
              <a:t>`</a:t>
            </a:r>
            <a:r>
              <a:rPr lang="uk-UA" sz="2700" b="1" dirty="0" err="1" smtClean="0">
                <a:solidFill>
                  <a:schemeClr val="tx1"/>
                </a:solidFill>
              </a:rPr>
              <a:t>язати</a:t>
            </a:r>
            <a:r>
              <a:rPr lang="uk-UA" sz="2700" b="1" dirty="0" smtClean="0">
                <a:solidFill>
                  <a:schemeClr val="tx1"/>
                </a:solidFill>
              </a:rPr>
              <a:t> рівняння -2х+3х=3000; х=600; </a:t>
            </a:r>
            <a:r>
              <a:rPr lang="en-US" sz="2700" b="1" dirty="0" smtClean="0">
                <a:solidFill>
                  <a:schemeClr val="tx1"/>
                </a:solidFill>
              </a:rPr>
              <a:t>NP = 1800</a:t>
            </a:r>
            <a:r>
              <a:rPr lang="uk-UA" sz="2700" b="1" dirty="0" smtClean="0">
                <a:solidFill>
                  <a:schemeClr val="tx1"/>
                </a:solidFill>
              </a:rPr>
              <a:t>м; </a:t>
            </a:r>
            <a:r>
              <a:rPr lang="en-US" sz="2700" b="1" dirty="0" smtClean="0">
                <a:solidFill>
                  <a:schemeClr val="tx1"/>
                </a:solidFill>
              </a:rPr>
              <a:t>FL = 1200</a:t>
            </a:r>
            <a:r>
              <a:rPr lang="uk-UA" sz="2700" b="1" dirty="0" smtClean="0">
                <a:solidFill>
                  <a:schemeClr val="tx1"/>
                </a:solidFill>
              </a:rPr>
              <a:t>м;Відстань між </a:t>
            </a:r>
            <a:r>
              <a:rPr lang="uk-UA" sz="2700" b="1" dirty="0" err="1" smtClean="0">
                <a:solidFill>
                  <a:schemeClr val="tx1"/>
                </a:solidFill>
              </a:rPr>
              <a:t>скважинами</a:t>
            </a:r>
            <a:r>
              <a:rPr lang="uk-UA" sz="2700" b="1" dirty="0" smtClean="0">
                <a:solidFill>
                  <a:schemeClr val="tx1"/>
                </a:solidFill>
              </a:rPr>
              <a:t> </a:t>
            </a:r>
            <a:r>
              <a:rPr lang="en-US" sz="2700" b="1" dirty="0" smtClean="0">
                <a:solidFill>
                  <a:schemeClr val="tx1"/>
                </a:solidFill>
              </a:rPr>
              <a:t>PF= LM</a:t>
            </a:r>
            <a:r>
              <a:rPr lang="uk-UA" sz="2700" b="1" dirty="0" smtClean="0">
                <a:solidFill>
                  <a:schemeClr val="tx1"/>
                </a:solidFill>
              </a:rPr>
              <a:t>;Δ </a:t>
            </a:r>
            <a:r>
              <a:rPr lang="en-US" sz="2700" b="1" dirty="0" smtClean="0">
                <a:solidFill>
                  <a:schemeClr val="tx1"/>
                </a:solidFill>
              </a:rPr>
              <a:t>LMN </a:t>
            </a:r>
            <a:r>
              <a:rPr lang="uk-UA" sz="2700" b="1" dirty="0" smtClean="0">
                <a:solidFill>
                  <a:schemeClr val="tx1"/>
                </a:solidFill>
              </a:rPr>
              <a:t>– прямокутній і  </a:t>
            </a:r>
            <a:r>
              <a:rPr lang="uk-UA" sz="2700" b="1" dirty="0" err="1" smtClean="0">
                <a:solidFill>
                  <a:schemeClr val="tx1"/>
                </a:solidFill>
              </a:rPr>
              <a:t>рівнобедренний</a:t>
            </a:r>
            <a:r>
              <a:rPr lang="uk-UA" sz="2700" b="1" dirty="0" smtClean="0">
                <a:solidFill>
                  <a:schemeClr val="tx1"/>
                </a:solidFill>
              </a:rPr>
              <a:t>, бо </a:t>
            </a:r>
            <a:r>
              <a:rPr lang="uk-UA" sz="27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700" b="1" dirty="0" smtClean="0">
                <a:solidFill>
                  <a:schemeClr val="tx1"/>
                </a:solidFill>
              </a:rPr>
              <a:t>LNM=</a:t>
            </a:r>
            <a:r>
              <a:rPr lang="uk-UA" sz="27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700" b="1" dirty="0" smtClean="0">
                <a:solidFill>
                  <a:schemeClr val="tx1"/>
                </a:solidFill>
              </a:rPr>
              <a:t>NLM =180</a:t>
            </a:r>
            <a:r>
              <a:rPr lang="en-US" sz="2700" b="1" baseline="30000" dirty="0" smtClean="0">
                <a:solidFill>
                  <a:schemeClr val="tx1"/>
                </a:solidFill>
              </a:rPr>
              <a:t>0</a:t>
            </a:r>
            <a:r>
              <a:rPr lang="en-US" sz="2700" b="1" dirty="0" smtClean="0">
                <a:solidFill>
                  <a:schemeClr val="tx1"/>
                </a:solidFill>
              </a:rPr>
              <a:t> - 135</a:t>
            </a:r>
            <a:r>
              <a:rPr lang="en-US" sz="2700" b="1" baseline="30000" dirty="0" smtClean="0">
                <a:solidFill>
                  <a:schemeClr val="tx1"/>
                </a:solidFill>
              </a:rPr>
              <a:t>0 </a:t>
            </a:r>
            <a:r>
              <a:rPr lang="en-US" sz="2700" b="1" dirty="0" smtClean="0">
                <a:solidFill>
                  <a:schemeClr val="tx1"/>
                </a:solidFill>
              </a:rPr>
              <a:t>= 45</a:t>
            </a:r>
            <a:r>
              <a:rPr lang="en-US" sz="2700" b="1" baseline="30000" dirty="0" smtClean="0">
                <a:solidFill>
                  <a:schemeClr val="tx1"/>
                </a:solidFill>
              </a:rPr>
              <a:t>0 </a:t>
            </a:r>
            <a:r>
              <a:rPr lang="uk-UA" sz="2700" b="1" baseline="30000" dirty="0" smtClean="0">
                <a:solidFill>
                  <a:schemeClr val="tx1"/>
                </a:solidFill>
              </a:rPr>
              <a:t>, </a:t>
            </a:r>
            <a:r>
              <a:rPr lang="uk-UA" sz="2700" b="1" dirty="0" smtClean="0">
                <a:solidFill>
                  <a:schemeClr val="tx1"/>
                </a:solidFill>
              </a:rPr>
              <a:t>значить </a:t>
            </a:r>
            <a:r>
              <a:rPr lang="en-US" sz="2700" b="1" dirty="0" smtClean="0">
                <a:solidFill>
                  <a:schemeClr val="tx1"/>
                </a:solidFill>
              </a:rPr>
              <a:t>MN=ML=1800 -1200=600</a:t>
            </a:r>
            <a:r>
              <a:rPr lang="uk-UA" sz="2700" b="1" dirty="0" smtClean="0">
                <a:solidFill>
                  <a:schemeClr val="tx1"/>
                </a:solidFill>
              </a:rPr>
              <a:t>м</a:t>
            </a:r>
            <a:r>
              <a:rPr lang="uk-UA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572000" y="3048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1640" y="5805264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556792"/>
            <a:ext cx="6774904" cy="4411512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3995936" y="2564904"/>
            <a:ext cx="842392" cy="28803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139952" y="4941168"/>
            <a:ext cx="6480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88024" y="486916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35896" y="486916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0032" y="234888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779912" y="1772816"/>
            <a:ext cx="1079376" cy="829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67944" y="1628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067944" y="3212976"/>
            <a:ext cx="22860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355976" y="3645024"/>
            <a:ext cx="152400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8200" y="4648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 –</a:t>
            </a:r>
            <a:r>
              <a:rPr lang="uk-UA" b="1" dirty="0" smtClean="0"/>
              <a:t> вентиляційний </a:t>
            </a:r>
            <a:r>
              <a:rPr lang="uk-UA" b="1" dirty="0" err="1" smtClean="0"/>
              <a:t>ствіл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419872" y="1556792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</a:rPr>
              <a:t>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23928" y="5301208"/>
            <a:ext cx="28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4139952" y="2060848"/>
            <a:ext cx="72008" cy="33402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027906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tx1"/>
                </a:solidFill>
              </a:rPr>
              <a:t>Задача </a:t>
            </a:r>
            <a:r>
              <a:rPr lang="en-US" sz="2700" b="1" dirty="0" smtClean="0">
                <a:solidFill>
                  <a:schemeClr val="tx1"/>
                </a:solidFill>
              </a:rPr>
              <a:t>7</a:t>
            </a:r>
            <a:r>
              <a:rPr lang="uk-UA" sz="2700" b="1" dirty="0" smtClean="0">
                <a:solidFill>
                  <a:schemeClr val="tx1"/>
                </a:solidFill>
              </a:rPr>
              <a:t> (3 б.)</a:t>
            </a: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uk-UA" sz="2700" b="1" dirty="0" smtClean="0">
                <a:solidFill>
                  <a:schemeClr val="tx1"/>
                </a:solidFill>
              </a:rPr>
              <a:t>Дано: </a:t>
            </a:r>
            <a:r>
              <a:rPr lang="uk-UA" sz="27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700" b="1" dirty="0" smtClean="0">
                <a:solidFill>
                  <a:schemeClr val="tx1"/>
                </a:solidFill>
              </a:rPr>
              <a:t>KNP</a:t>
            </a:r>
            <a:r>
              <a:rPr lang="uk-UA" sz="2700" b="1" dirty="0" smtClean="0">
                <a:solidFill>
                  <a:schemeClr val="tx1"/>
                </a:solidFill>
              </a:rPr>
              <a:t> = 130°. Знайти</a:t>
            </a:r>
            <a:r>
              <a:rPr lang="ru-RU" sz="2700" b="1" dirty="0" smtClean="0">
                <a:solidFill>
                  <a:schemeClr val="tx1"/>
                </a:solidFill>
              </a:rPr>
              <a:t> </a:t>
            </a:r>
            <a:r>
              <a:rPr lang="uk-UA" sz="27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700" b="1" dirty="0" smtClean="0">
                <a:solidFill>
                  <a:schemeClr val="tx1"/>
                </a:solidFill>
              </a:rPr>
              <a:t>1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55576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mlconvd-6vEX1I_html_794a1e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1600200"/>
            <a:ext cx="8057389" cy="4411512"/>
          </a:xfr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4724400" y="2590800"/>
            <a:ext cx="914400" cy="2819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76800" y="4953000"/>
            <a:ext cx="76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4876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5720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2133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43400" y="1828800"/>
            <a:ext cx="1295400" cy="68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1752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800600" y="3200400"/>
            <a:ext cx="22860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257800" y="3581400"/>
            <a:ext cx="152400" cy="228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8200" y="4648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PL –</a:t>
            </a:r>
            <a:r>
              <a:rPr lang="uk-UA" b="1" dirty="0" smtClean="0">
                <a:solidFill>
                  <a:schemeClr val="bg1"/>
                </a:solidFill>
              </a:rPr>
              <a:t> вентиляційний </a:t>
            </a:r>
            <a:r>
              <a:rPr lang="uk-UA" b="1" dirty="0" err="1" smtClean="0">
                <a:solidFill>
                  <a:schemeClr val="bg1"/>
                </a:solidFill>
              </a:rPr>
              <a:t>ствіл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8600" y="17526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</a:rPr>
              <a:t>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48200" y="5334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4876800" y="2209800"/>
            <a:ext cx="76200" cy="31242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Заголовок 55"/>
          <p:cNvSpPr>
            <a:spLocks noGrp="1"/>
          </p:cNvSpPr>
          <p:nvPr>
            <p:ph type="title"/>
          </p:nvPr>
        </p:nvSpPr>
        <p:spPr>
          <a:xfrm>
            <a:off x="179512" y="1295400"/>
            <a:ext cx="7200800" cy="1027906"/>
          </a:xfrm>
        </p:spPr>
        <p:txBody>
          <a:bodyPr>
            <a:normAutofit fontScale="90000"/>
          </a:bodyPr>
          <a:lstStyle/>
          <a:p>
            <a:r>
              <a:rPr lang="uk-UA" sz="2700" b="1" dirty="0" smtClean="0">
                <a:solidFill>
                  <a:schemeClr val="tx1"/>
                </a:solidFill>
              </a:rPr>
              <a:t>Задача </a:t>
            </a:r>
            <a:r>
              <a:rPr lang="en-US" sz="2700" b="1" dirty="0" smtClean="0">
                <a:solidFill>
                  <a:schemeClr val="tx1"/>
                </a:solidFill>
              </a:rPr>
              <a:t>7</a:t>
            </a:r>
            <a:r>
              <a:rPr lang="uk-UA" sz="2700" b="1" dirty="0" smtClean="0">
                <a:solidFill>
                  <a:schemeClr val="tx1"/>
                </a:solidFill>
              </a:rPr>
              <a:t> (3 б.)</a:t>
            </a:r>
            <a:r>
              <a:rPr lang="uk-UA" sz="2400" b="1" dirty="0" smtClean="0">
                <a:solidFill>
                  <a:schemeClr val="tx1"/>
                </a:solidFill>
              </a:rPr>
              <a:t> Відповідь: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KNP </a:t>
            </a:r>
            <a:r>
              <a:rPr lang="uk-UA" sz="2400" b="1" dirty="0" smtClean="0">
                <a:solidFill>
                  <a:schemeClr val="tx1"/>
                </a:solidFill>
              </a:rPr>
              <a:t> є зовнішнім кутом для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</a:t>
            </a:r>
            <a:r>
              <a:rPr lang="en-US" sz="2400" b="1" dirty="0" smtClean="0">
                <a:solidFill>
                  <a:schemeClr val="tx1"/>
                </a:solidFill>
              </a:rPr>
              <a:t>PNL</a:t>
            </a:r>
            <a:r>
              <a:rPr lang="uk-UA" sz="2400" b="1" dirty="0" smtClean="0">
                <a:solidFill>
                  <a:schemeClr val="tx1"/>
                </a:solidFill>
              </a:rPr>
              <a:t>, тому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400" b="1" dirty="0" smtClean="0">
                <a:solidFill>
                  <a:schemeClr val="tx1"/>
                </a:solidFill>
              </a:rPr>
              <a:t>N</a:t>
            </a:r>
            <a:r>
              <a:rPr lang="uk-UA" sz="2400" b="1" dirty="0" smtClean="0">
                <a:solidFill>
                  <a:schemeClr val="tx1"/>
                </a:solidFill>
              </a:rPr>
              <a:t> = 180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</a:t>
            </a:r>
            <a:r>
              <a:rPr lang="uk-UA" sz="2400" b="1" dirty="0" smtClean="0">
                <a:solidFill>
                  <a:schemeClr val="tx1"/>
                </a:solidFill>
              </a:rPr>
              <a:t> - 130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</a:t>
            </a:r>
            <a:r>
              <a:rPr lang="uk-UA" sz="2400" b="1" dirty="0" smtClean="0">
                <a:solidFill>
                  <a:schemeClr val="tx1"/>
                </a:solidFill>
              </a:rPr>
              <a:t> = 50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</a:t>
            </a:r>
            <a:r>
              <a:rPr lang="uk-UA" sz="2400" b="1" dirty="0" smtClean="0">
                <a:solidFill>
                  <a:schemeClr val="tx1"/>
                </a:solidFill>
              </a:rPr>
              <a:t>.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</a:t>
            </a:r>
            <a:r>
              <a:rPr lang="en-US" sz="2400" b="1" dirty="0" smtClean="0">
                <a:solidFill>
                  <a:schemeClr val="tx1"/>
                </a:solidFill>
              </a:rPr>
              <a:t>PNL</a:t>
            </a:r>
            <a:r>
              <a:rPr lang="uk-UA" sz="2400" b="1" dirty="0" smtClean="0">
                <a:solidFill>
                  <a:schemeClr val="tx1"/>
                </a:solidFill>
              </a:rPr>
              <a:t> – рівнобедрений, тому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400" b="1" dirty="0" smtClean="0">
                <a:solidFill>
                  <a:schemeClr val="tx1"/>
                </a:solidFill>
              </a:rPr>
              <a:t>L</a:t>
            </a:r>
            <a:r>
              <a:rPr lang="uk-UA" sz="2400" b="1" dirty="0" smtClean="0">
                <a:solidFill>
                  <a:schemeClr val="tx1"/>
                </a:solidFill>
              </a:rPr>
              <a:t> = 50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</a:t>
            </a:r>
            <a:r>
              <a:rPr lang="uk-UA" sz="2400" b="1" dirty="0" smtClean="0">
                <a:solidFill>
                  <a:schemeClr val="tx1"/>
                </a:solidFill>
              </a:rPr>
              <a:t>, оскільки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L</a:t>
            </a:r>
            <a:r>
              <a:rPr lang="uk-UA" sz="2400" b="1" dirty="0" smtClean="0">
                <a:solidFill>
                  <a:schemeClr val="tx1"/>
                </a:solidFill>
              </a:rPr>
              <a:t> і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N</a:t>
            </a:r>
            <a:r>
              <a:rPr lang="uk-UA" sz="2400" b="1" dirty="0" smtClean="0">
                <a:solidFill>
                  <a:schemeClr val="tx1"/>
                </a:solidFill>
              </a:rPr>
              <a:t> – кути при основі.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LPN= 180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0 </a:t>
            </a:r>
            <a:r>
              <a:rPr lang="en-US" sz="2400" b="1" dirty="0" smtClean="0">
                <a:solidFill>
                  <a:schemeClr val="tx1"/>
                </a:solidFill>
              </a:rPr>
              <a:t>- 100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0 </a:t>
            </a:r>
            <a:r>
              <a:rPr lang="en-US" sz="2400" b="1" dirty="0" smtClean="0">
                <a:solidFill>
                  <a:schemeClr val="tx1"/>
                </a:solidFill>
              </a:rPr>
              <a:t>= 80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0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LPN </a:t>
            </a:r>
            <a:r>
              <a:rPr lang="uk-UA" sz="2400" b="1" dirty="0" smtClean="0">
                <a:solidFill>
                  <a:schemeClr val="tx1"/>
                </a:solidFill>
              </a:rPr>
              <a:t>і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en-US" sz="2400" b="1" dirty="0" smtClean="0">
                <a:solidFill>
                  <a:schemeClr val="tx1"/>
                </a:solidFill>
              </a:rPr>
              <a:t>1</a:t>
            </a:r>
            <a:r>
              <a:rPr lang="uk-UA" sz="2400" b="1" dirty="0" smtClean="0">
                <a:solidFill>
                  <a:schemeClr val="tx1"/>
                </a:solidFill>
              </a:rPr>
              <a:t> – вертикальні кути, отже 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1 =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</a:t>
            </a:r>
            <a:r>
              <a:rPr lang="uk-UA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LPN</a:t>
            </a:r>
            <a:r>
              <a:rPr lang="uk-UA" sz="2400" b="1" dirty="0" smtClean="0">
                <a:solidFill>
                  <a:schemeClr val="tx1"/>
                </a:solidFill>
              </a:rPr>
              <a:t> = 80</a:t>
            </a:r>
            <a:r>
              <a:rPr lang="uk-UA" sz="2400" b="1" dirty="0" smtClean="0">
                <a:solidFill>
                  <a:schemeClr val="tx1"/>
                </a:solidFill>
                <a:sym typeface="Symbol"/>
              </a:rPr>
              <a:t></a:t>
            </a:r>
            <a:r>
              <a:rPr lang="uk-UA" sz="2400" b="1" dirty="0" smtClean="0">
                <a:solidFill>
                  <a:schemeClr val="tx1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187624" y="5301208"/>
            <a:ext cx="6912768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Рис. 36.5 Види </a:t>
            </a:r>
            <a:r>
              <a:rPr lang="uk-UA" sz="2400" dirty="0" err="1" smtClean="0"/>
              <a:t>горних</a:t>
            </a:r>
            <a:r>
              <a:rPr lang="uk-UA" sz="2400" dirty="0" smtClean="0"/>
              <a:t> видобутків:</a:t>
            </a:r>
          </a:p>
          <a:p>
            <a:r>
              <a:rPr lang="uk-UA" sz="2400" dirty="0" smtClean="0"/>
              <a:t>1-штольня; 2- розчистка; 3- </a:t>
            </a:r>
            <a:r>
              <a:rPr lang="uk-UA" sz="2400" dirty="0" err="1" smtClean="0"/>
              <a:t>скважини</a:t>
            </a:r>
            <a:r>
              <a:rPr lang="uk-UA" sz="2400" dirty="0" smtClean="0"/>
              <a:t>; 4- шурфи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700808"/>
            <a:ext cx="669674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Скласти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сенкан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 до слова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“трикутник”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Скласти асоціативний кущ до слова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“чотирикутник”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Написати вірш або казку про геометричні фігури.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Спробуйте розрізати рівносторонній трикутник на п’ять рівнобедрених.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Schoolbook" pitchFamily="18" charset="0"/>
                <a:ea typeface="Calibri" pitchFamily="34" charset="0"/>
                <a:cs typeface="Times New Roman" pitchFamily="18" charset="0"/>
              </a:rPr>
              <a:t>Створити мозаїку, аплікацію чи малюнок, використовуючи різні геометричні фігури.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57200"/>
            <a:ext cx="73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Вибери</a:t>
            </a:r>
            <a:r>
              <a:rPr lang="ru-RU" sz="3200" b="1" dirty="0" smtClean="0"/>
              <a:t> два </a:t>
            </a:r>
            <a:r>
              <a:rPr lang="ru-RU" sz="3200" b="1" dirty="0" err="1" smtClean="0"/>
              <a:t>домашніх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завдання</a:t>
            </a:r>
            <a:r>
              <a:rPr lang="ru-RU" sz="3200" b="1" dirty="0" smtClean="0"/>
              <a:t> </a:t>
            </a:r>
            <a:r>
              <a:rPr lang="uk-UA" sz="3200" b="1" dirty="0" smtClean="0"/>
              <a:t>із </a:t>
            </a:r>
            <a:r>
              <a:rPr lang="uk-UA" sz="3200" b="1" dirty="0" err="1" smtClean="0"/>
              <a:t>слідуючих</a:t>
            </a:r>
            <a:endParaRPr lang="en-US" sz="3200" b="1" dirty="0" smtClean="0"/>
          </a:p>
          <a:p>
            <a:endParaRPr lang="ru-RU" sz="4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B050"/>
                </a:solidFill>
              </a:rPr>
              <a:t>Рефлексія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2790220"/>
            <a:ext cx="712879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(мізинець) –  Мені все було не цікаве та нудне!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(безіменний) – Більшість роботи на уроці я не зрозумів!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(середній) – Стан мій тривожний! Урок сподобався, а я собою незадоволений.                                    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(вказівний) – Взяв для себе більшість почутого та зробленого на уроці, але було нелегко.                   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(великий) – Все мені сподобалося, бо було цікаво! Для себе візьму все почуте на уроці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6jws-b6t-569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2093218" cy="2248116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699792" y="105273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Вправа «Метод п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`</a:t>
            </a:r>
            <a:r>
              <a:rPr lang="uk-UA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яти</a:t>
            </a:r>
            <a:r>
              <a:rPr lang="uk-UA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пальців».  </a:t>
            </a:r>
            <a:r>
              <a:rPr lang="uk-UA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Учні піднімають  той палець, який відповідає їх стану.                                                                                              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700808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 smtClean="0">
                <a:solidFill>
                  <a:srgbClr val="C00000"/>
                </a:solidFill>
                <a:latin typeface="Monotype Corsiva" pitchFamily="66" charset="0"/>
              </a:rPr>
              <a:t>Дякую всім за урок!                          Бажаю творчого натхнення!</a:t>
            </a:r>
            <a:endParaRPr lang="ru-RU" sz="6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КРОСВОРД </a:t>
            </a:r>
            <a:r>
              <a:rPr lang="ru-RU" b="1" dirty="0" smtClean="0"/>
              <a:t>«</a:t>
            </a:r>
            <a:r>
              <a:rPr lang="uk-UA" b="1" dirty="0" smtClean="0"/>
              <a:t>Геометрія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7" y="764704"/>
          <a:ext cx="7272808" cy="5928360"/>
        </p:xfrm>
        <a:graphic>
          <a:graphicData uri="http://schemas.openxmlformats.org/drawingml/2006/table">
            <a:tbl>
              <a:tblPr/>
              <a:tblGrid>
                <a:gridCol w="3636404"/>
                <a:gridCol w="3636404"/>
              </a:tblGrid>
              <a:tr h="32099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горизонтал</a:t>
                      </a:r>
                      <a:r>
                        <a:rPr lang="uk-UA" sz="1600" b="1" dirty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По вертикал</a:t>
                      </a:r>
                      <a:r>
                        <a:rPr lang="uk-UA" sz="1600" b="1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39648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Діагоналі прямокутника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Діагоналі ромба…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Чотирикутник, у якого протилежні сторони попарно паралельні називається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6.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Сторони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трикутника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, що складають прямий кут називаються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Паралелограм, у якого рівні сторони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…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Відрізок, що виходить з вершини трикутника і ділить протилежну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сторону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навпіл називається…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У ромба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вони перпендикулярні, але не рівні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Чотирикутник, що є паралелограмом з прямими  кутами називається…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16.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Діагоналі паралелограма в точці перетину діляться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17.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Ромб з прямими кутами називається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Трикутник з прямим кутом називається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Трикутник, у якого дві сторони рівні називається…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Відрізок чотирикутника, що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сполучає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дві сусідні вершини називається..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8.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Діагональ сполучає які вершини?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Яка фігура може бути </a:t>
                      </a:r>
                      <a:r>
                        <a:rPr lang="uk-UA" sz="1600" dirty="0" err="1">
                          <a:latin typeface="Times New Roman"/>
                          <a:ea typeface="Calibri"/>
                          <a:cs typeface="Times New Roman"/>
                        </a:rPr>
                        <a:t>тупокутньою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?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Відрізок, що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сполучає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середини бічних сторін трапеції  називається … лінія.   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13.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 Дві сторони, що утворюють кут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чотирикутника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називаються…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18.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Як лежить катет відносно кута 30</a:t>
                      </a:r>
                      <a:r>
                        <a:rPr lang="uk-UA" sz="1600" baseline="30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,якщо він дорівнює половині гіпотенузи?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КРОСВОРД </a:t>
            </a:r>
            <a:r>
              <a:rPr lang="ru-RU" b="1" dirty="0" smtClean="0"/>
              <a:t>«</a:t>
            </a:r>
            <a:r>
              <a:rPr lang="uk-UA" b="1" dirty="0" smtClean="0"/>
              <a:t>Геометрія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476672"/>
          <a:ext cx="7776868" cy="6202680"/>
        </p:xfrm>
        <a:graphic>
          <a:graphicData uri="http://schemas.openxmlformats.org/drawingml/2006/table">
            <a:tbl>
              <a:tblPr/>
              <a:tblGrid>
                <a:gridCol w="3888434"/>
                <a:gridCol w="3888434"/>
              </a:tblGrid>
              <a:tr h="32099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dirty="0" err="1">
                          <a:latin typeface="Times New Roman"/>
                          <a:ea typeface="Calibri"/>
                          <a:cs typeface="Times New Roman"/>
                        </a:rPr>
                        <a:t>горизонтал</a:t>
                      </a:r>
                      <a:r>
                        <a:rPr lang="uk-UA" sz="1600" b="1" dirty="0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По вертикал</a:t>
                      </a:r>
                      <a:r>
                        <a:rPr lang="uk-UA" sz="1600" b="1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39648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Діагоналі прямокутника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uk-UA" sz="18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рівні</a:t>
                      </a:r>
                      <a:endParaRPr lang="ru-RU" sz="1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Діагоналі ромба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перпендикулярні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Чотирикутник, у якого протилежні сторони попарно паралельні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паралелограм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6.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Сторони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трикутника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, що складають прямий кут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називаються…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катети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Паралелограм, у якого рівні сторони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ромб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Відрізок, що виходить з вершини трикутника і ділить протилежну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сторону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навпіл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медіана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У ромба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вони перпендикулярні, але не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рівні 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діагонал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Чотирикутник, що є паралелограмом з прямими 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кутами</a:t>
                      </a:r>
                      <a:r>
                        <a:rPr lang="uk-UA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</a:t>
                      </a:r>
                      <a:r>
                        <a:rPr lang="uk-UA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прямокутник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16.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Діагоналі паралелограма в точці перетину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діляться…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навпіл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17.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Ромб з прямими кутами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називається…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квадрат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Трикутник з прямим кутом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називається…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прямокутній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Трикутник, у якого дві сторони рівні називається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рівнобедрений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Відрізок чотирикутника, що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сполучає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дві сусідні вершини називається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..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сторона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8.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Діагональ сполучає які вершини?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протилежні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Яка фігура може бути </a:t>
                      </a:r>
                      <a:r>
                        <a:rPr lang="uk-UA" sz="1600" dirty="0" err="1">
                          <a:latin typeface="Times New Roman"/>
                          <a:ea typeface="Calibri"/>
                          <a:cs typeface="Times New Roman"/>
                        </a:rPr>
                        <a:t>тупокутньою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трикутник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Відрізок, що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сполучає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середини бічних сторін трапеції  називається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середня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лінія.   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13. 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  Дві сторони, що утворюють кут </a:t>
                      </a:r>
                      <a:r>
                        <a:rPr lang="uk-UA" sz="1600" dirty="0" smtClean="0">
                          <a:latin typeface="Times New Roman"/>
                          <a:ea typeface="Calibri"/>
                          <a:cs typeface="Times New Roman"/>
                        </a:rPr>
                        <a:t>чотирикутника називаються…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сусідні</a:t>
                      </a:r>
                      <a:r>
                        <a:rPr lang="uk-UA" sz="16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18.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Як лежить катет відносно кута 30</a:t>
                      </a:r>
                      <a:r>
                        <a:rPr lang="uk-UA" sz="1600" baseline="30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,якщо він дорівнює половині гіпотенузи?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навпроти</a:t>
                      </a:r>
                      <a:endParaRPr lang="ru-RU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104" marR="501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7200" dirty="0" smtClean="0">
                <a:solidFill>
                  <a:srgbClr val="FF0000"/>
                </a:solidFill>
                <a:latin typeface="Monotype Corsiva" pitchFamily="66" charset="0"/>
              </a:rPr>
              <a:t>Девіз уроку</a:t>
            </a: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C00000"/>
                </a:solidFill>
                <a:latin typeface="Monotype Corsiva" pitchFamily="66" charset="0"/>
              </a:rPr>
              <a:t>Розум полягає не тільки в знанні, а й в умінні застосовувати знання до справи.             </a:t>
            </a:r>
            <a:r>
              <a:rPr lang="uk-UA" sz="4800" b="1" dirty="0" err="1" smtClean="0">
                <a:solidFill>
                  <a:srgbClr val="C00000"/>
                </a:solidFill>
                <a:latin typeface="Monotype Corsiva" pitchFamily="66" charset="0"/>
              </a:rPr>
              <a:t>Арістотель</a:t>
            </a:r>
            <a:endParaRPr lang="ru-RU" sz="4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57411"/>
            <a:ext cx="3240360" cy="191194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140968"/>
            <a:ext cx="3719512" cy="35052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uk-UA" b="1" dirty="0" smtClean="0"/>
              <a:t> проектне дослідження</a:t>
            </a:r>
            <a:endParaRPr lang="ru-RU" dirty="0" smtClean="0"/>
          </a:p>
          <a:p>
            <a:pPr algn="ctr"/>
            <a:r>
              <a:rPr lang="uk-UA" b="1" dirty="0" smtClean="0"/>
              <a:t>учениці  8-го класу  </a:t>
            </a:r>
            <a:endParaRPr lang="ru-RU" dirty="0" smtClean="0"/>
          </a:p>
          <a:p>
            <a:pPr algn="ctr"/>
            <a:r>
              <a:rPr lang="uk-UA" b="1" dirty="0" err="1" smtClean="0"/>
              <a:t>Новоекономічної</a:t>
            </a:r>
            <a:r>
              <a:rPr lang="uk-UA" b="1" dirty="0" smtClean="0"/>
              <a:t>                 </a:t>
            </a:r>
            <a:r>
              <a:rPr lang="uk-UA" b="1" dirty="0" smtClean="0"/>
              <a:t>                </a:t>
            </a:r>
            <a:r>
              <a:rPr lang="uk-UA" b="1" dirty="0" smtClean="0"/>
              <a:t>ЗОШ  І-ІІІ ст.</a:t>
            </a:r>
            <a:endParaRPr lang="ru-RU" dirty="0" smtClean="0"/>
          </a:p>
          <a:p>
            <a:pPr algn="ctr"/>
            <a:r>
              <a:rPr lang="uk-UA" b="1" dirty="0" smtClean="0"/>
              <a:t>СУБОТІНОЇ  ОЛЬГИ</a:t>
            </a:r>
          </a:p>
          <a:p>
            <a:pPr algn="ctr"/>
            <a:endParaRPr lang="ru-RU" dirty="0" smtClean="0"/>
          </a:p>
          <a:p>
            <a:pPr algn="ctr"/>
            <a:r>
              <a:rPr lang="uk-UA" b="1" dirty="0" smtClean="0"/>
              <a:t>Керівник вчитель математики</a:t>
            </a:r>
            <a:endParaRPr lang="ru-RU" dirty="0" smtClean="0"/>
          </a:p>
          <a:p>
            <a:pPr algn="ctr"/>
            <a:r>
              <a:rPr lang="uk-UA" b="1" dirty="0" smtClean="0"/>
              <a:t>КАЛАШНИК                       НАТАЛІЯ  ІВАНІВНА</a:t>
            </a:r>
          </a:p>
          <a:p>
            <a:pPr algn="ctr"/>
            <a:r>
              <a:rPr lang="uk-UA" b="1" dirty="0" smtClean="0"/>
              <a:t>2015-2016 </a:t>
            </a:r>
            <a:r>
              <a:rPr lang="uk-UA" b="1" dirty="0" err="1" smtClean="0"/>
              <a:t>р.р</a:t>
            </a:r>
            <a:r>
              <a:rPr lang="uk-UA" b="1" dirty="0" smtClean="0"/>
              <a:t>.</a:t>
            </a:r>
            <a:endParaRPr lang="ru-RU" dirty="0"/>
          </a:p>
        </p:txBody>
      </p:sp>
      <p:pic>
        <p:nvPicPr>
          <p:cNvPr id="4" name="Рисунок 3" descr="IMG_20160610_104702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51520" y="620688"/>
            <a:ext cx="3384375" cy="55004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457200"/>
            <a:ext cx="3528392" cy="2819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Шахта та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гео</a:t>
            </a:r>
            <a:r>
              <a:rPr lang="uk-UA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метрія</a:t>
            </a: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                      що між ними спільного?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5506"/>
          </a:xfrm>
        </p:spPr>
        <p:txBody>
          <a:bodyPr/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екскурсія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20160610_0949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838200"/>
            <a:ext cx="4368800" cy="3276600"/>
          </a:xfrm>
          <a:ln>
            <a:solidFill>
              <a:srgbClr val="FFC000"/>
            </a:solidFill>
          </a:ln>
        </p:spPr>
      </p:pic>
      <p:pic>
        <p:nvPicPr>
          <p:cNvPr id="6" name="Рисунок 5" descr="IMG_20160610_1003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3600" y="838200"/>
            <a:ext cx="4470400" cy="3352800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7" name="Рисунок 6" descr="IMG_20160610_1005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95600" y="3733800"/>
            <a:ext cx="3886200" cy="291465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60610_10065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09600" y="2590800"/>
            <a:ext cx="3048000" cy="4064000"/>
          </a:xfrm>
          <a:ln>
            <a:solidFill>
              <a:srgbClr val="FFC000"/>
            </a:solidFill>
          </a:ln>
        </p:spPr>
      </p:pic>
      <p:pic>
        <p:nvPicPr>
          <p:cNvPr id="5" name="Рисунок 4" descr="IMG_20160610_1013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62600" y="2667000"/>
            <a:ext cx="2971800" cy="3962400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6" name="Рисунок 5" descr="IMG_20160610_1010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90800" y="209550"/>
            <a:ext cx="4038600" cy="302895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11/25/2016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1562</Words>
  <Application>Microsoft Office PowerPoint</Application>
  <PresentationFormat>Экран (4:3)</PresentationFormat>
  <Paragraphs>262</Paragraphs>
  <Slides>37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Мета уроку </vt:lpstr>
      <vt:lpstr>Слайд 3</vt:lpstr>
      <vt:lpstr>КРОСВОРД «Геометрія» </vt:lpstr>
      <vt:lpstr>КРОСВОРД «Геометрія» </vt:lpstr>
      <vt:lpstr>Девіз уроку</vt:lpstr>
      <vt:lpstr>Шахта та геометрія -                       що між ними спільного?</vt:lpstr>
      <vt:lpstr>Наша екскурсія</vt:lpstr>
      <vt:lpstr>Слайд 9</vt:lpstr>
      <vt:lpstr>Слайд 10</vt:lpstr>
      <vt:lpstr>Хто такий шахтар?</vt:lpstr>
      <vt:lpstr>Професія маркшейдера. </vt:lpstr>
      <vt:lpstr>Слайд 13</vt:lpstr>
      <vt:lpstr>Слайд 14</vt:lpstr>
      <vt:lpstr>Шахтний шурф</vt:lpstr>
      <vt:lpstr>Копер</vt:lpstr>
      <vt:lpstr>Септичний забій</vt:lpstr>
      <vt:lpstr>Шахтний стовбур</vt:lpstr>
      <vt:lpstr>Результати опитування «Де застосовується геометрія в житті наших земляків?»</vt:lpstr>
      <vt:lpstr>Слайд 20</vt:lpstr>
      <vt:lpstr>Слайд 21</vt:lpstr>
      <vt:lpstr>Слайд 22</vt:lpstr>
      <vt:lpstr>Фізкультхвилинка</vt:lpstr>
      <vt:lpstr>Задачі</vt:lpstr>
      <vt:lpstr>№3 (1 б.) Кут  L прямокутного трикутника PFL, що утворився між  двома  шахтними скважинами,  дорівнює  30°. Знайдіть  відстань між скважинами- PF, якщо PL = 16 км. </vt:lpstr>
      <vt:lpstr>№3 (1 б.) Відповідь: У прямокутного трикутника з кутом 30 катет, протилежний цьому куту, дорівнює половині гіпотенузи. Тому PF = 16 : 2 = 8 км.  </vt:lpstr>
      <vt:lpstr>Задача 4 (2 б.) Кут PNL, що утворився між шахтною скважиною та поверхньою грунта, дорівнює 72°. Знайдіть кут PLF між меншою скважиною та вентиляційним стволом. </vt:lpstr>
      <vt:lpstr>Задача 4 (2 б.) Відповідь:  N+  L=180’ (сума кутів трапеції, прилеглих до однієї сторони),   L=180’-72’=108’ а NLP= PNL =72’ (як кути при основі рівнобічного трикутника) .   PLF= 108’ – 72’=36’  . </vt:lpstr>
      <vt:lpstr>Задача 5 (2 б.)Кут між довшим шурфом і грунтом дорівнює 600.Відстань між шурфами на поверхні землі дорівнює більшому шурфу та становить 2000м. Знайти довжину меншого шурфа.</vt:lpstr>
      <vt:lpstr>Відповідь: АВСД -  прямокутня трапеція.Треба провести висоту СК. СКД – прямокут., з кутами 600 та300. КД=1/2СД =1000м. Тоді СВ=2000 – 1000 = 1000 м – менший шурф. </vt:lpstr>
      <vt:lpstr>  Задача 6 (3 б.)   Неподалік від нашого селища пробиті дві шахтні скважини паралельно одна одній..Довжини скважин відносяться як 2:3. Кут між поверхньою  грунту та однією скважиною (NLF)дорівнює 1350. Довжина  вентиляційного ствола (зеленого), що з`єднує середини відрізків PF і NL дорівнює1500 м. Знайти відстань між скважинами.  </vt:lpstr>
      <vt:lpstr>  Відповідь: Необхідно скласти та розв`язати рівняння -2х+3х=3000; х=600; NP = 1800м; FL = 1200м;Відстань між скважинами PF= LM;Δ LMN – прямокутній і  рівнобедренний, бо LNM=NLM =1800 - 1350 = 450 , значить MN=ML=1800 -1200=600м.   </vt:lpstr>
      <vt:lpstr>Задача 7 (3 б.) Дано: KNP = 130°. Знайти 1.  </vt:lpstr>
      <vt:lpstr>Задача 7 (3 б.) Відповідь:  KNP  є зовнішнім кутом для PNL, тому N = 180 - 130 = 50. PNL – рівнобедрений, тому L = 50, оскільки  L і  N – кути при основі.  LPN= 1800 - 1000 = 800.  LPN і 1 – вертикальні кути, отже  1 = LPN = 80.  .  </vt:lpstr>
      <vt:lpstr>Слайд 35</vt:lpstr>
      <vt:lpstr>Рефлексія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32</cp:revision>
  <dcterms:created xsi:type="dcterms:W3CDTF">2014-07-09T08:33:20Z</dcterms:created>
  <dcterms:modified xsi:type="dcterms:W3CDTF">2016-11-23T18:09:49Z</dcterms:modified>
</cp:coreProperties>
</file>