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83" r:id="rId3"/>
    <p:sldId id="278" r:id="rId4"/>
    <p:sldId id="259" r:id="rId5"/>
    <p:sldId id="262" r:id="rId6"/>
    <p:sldId id="263" r:id="rId7"/>
    <p:sldId id="279" r:id="rId8"/>
    <p:sldId id="265" r:id="rId9"/>
    <p:sldId id="268" r:id="rId10"/>
    <p:sldId id="284" r:id="rId11"/>
    <p:sldId id="285" r:id="rId12"/>
    <p:sldId id="272" r:id="rId13"/>
    <p:sldId id="273" r:id="rId14"/>
    <p:sldId id="274" r:id="rId15"/>
    <p:sldId id="287" r:id="rId16"/>
    <p:sldId id="288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5AF251-7B0F-4817-9155-9B2C3C1EE2BA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BD1D4A-327E-42CE-A7AE-58C646765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711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BD1D4A-327E-42CE-A7AE-58C6467653C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986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B828D-2673-453C-8537-25AD064C7A87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C85E-1C55-45C5-937B-090BF5094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918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B828D-2673-453C-8537-25AD064C7A87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C85E-1C55-45C5-937B-090BF5094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836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B828D-2673-453C-8537-25AD064C7A87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C85E-1C55-45C5-937B-090BF5094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89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B828D-2673-453C-8537-25AD064C7A87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C85E-1C55-45C5-937B-090BF5094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240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B828D-2673-453C-8537-25AD064C7A87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C85E-1C55-45C5-937B-090BF5094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834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B828D-2673-453C-8537-25AD064C7A87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C85E-1C55-45C5-937B-090BF5094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07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B828D-2673-453C-8537-25AD064C7A87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C85E-1C55-45C5-937B-090BF5094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278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B828D-2673-453C-8537-25AD064C7A87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C85E-1C55-45C5-937B-090BF5094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441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B828D-2673-453C-8537-25AD064C7A87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C85E-1C55-45C5-937B-090BF5094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418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B828D-2673-453C-8537-25AD064C7A87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C85E-1C55-45C5-937B-090BF5094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649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B828D-2673-453C-8537-25AD064C7A87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C85E-1C55-45C5-937B-090BF5094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833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B828D-2673-453C-8537-25AD064C7A87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FC85E-1C55-45C5-937B-090BF5094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422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052736"/>
            <a:ext cx="7272808" cy="144016"/>
          </a:xfrm>
        </p:spPr>
        <p:txBody>
          <a:bodyPr>
            <a:noAutofit/>
          </a:bodyPr>
          <a:lstStyle/>
          <a:p>
            <a:r>
              <a:rPr lang="uk-UA" b="1" i="1" dirty="0" err="1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угваПо</a:t>
            </a:r>
            <a:r>
              <a:rPr lang="uk-UA" b="1" i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,</a:t>
            </a:r>
            <a:br>
              <a:rPr lang="uk-UA" b="1" i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</a:br>
            <a:r>
              <a:rPr lang="uk-UA" b="1" i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стьправитіцьо</a:t>
            </a:r>
            <a:r>
              <a:rPr lang="uk-UA" b="1" i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,</a:t>
            </a:r>
            <a:br>
              <a:rPr lang="uk-UA" b="1" i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</a:br>
            <a:r>
              <a:rPr lang="uk-UA" b="1" i="1" dirty="0" err="1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повзамоєгудомо</a:t>
            </a:r>
            <a:endParaRPr lang="ru-RU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789040"/>
          </a:xfrm>
        </p:spPr>
        <p:txBody>
          <a:bodyPr/>
          <a:lstStyle/>
          <a:p>
            <a:r>
              <a:rPr lang="uk-UA" sz="4000" i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057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3672408" cy="922114"/>
          </a:xfrm>
        </p:spPr>
        <p:txBody>
          <a:bodyPr>
            <a:normAutofit fontScale="90000"/>
          </a:bodyPr>
          <a:lstStyle/>
          <a:p>
            <a:r>
              <a:rPr lang="ru-RU" sz="3600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Справжн</a:t>
            </a:r>
            <a:r>
              <a:rPr lang="uk-UA" sz="3600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ій</a:t>
            </a:r>
            <a:r>
              <a:rPr lang="uk-UA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друг</a:t>
            </a:r>
            <a:endParaRPr lang="ru-RU" sz="36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484784"/>
            <a:ext cx="3672408" cy="489654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Дружба,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граніт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зламається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витримать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Безліч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завірюх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  не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покидає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Зайве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не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спитає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–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Ось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повинен  бути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справжній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друг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посваримось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ми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помиримось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Нерозлийвода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!» –</a:t>
            </a:r>
          </a:p>
          <a:p>
            <a:pPr mar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Кажуть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навкруг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 будь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пригоді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Стане   у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нагоді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Ось 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повинен  бути</a:t>
            </a:r>
          </a:p>
          <a:p>
            <a:pPr mar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Справжній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друг!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365104"/>
            <a:ext cx="4139952" cy="2591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81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03648" y="1340769"/>
            <a:ext cx="6984776" cy="29523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 err="1">
                <a:latin typeface="Georgia" panose="02040502050405020303" pitchFamily="18" charset="0"/>
                <a:cs typeface="Times New Roman" panose="02020603050405020304" pitchFamily="18" charset="0"/>
              </a:rPr>
              <a:t>надійність</a:t>
            </a:r>
            <a:r>
              <a:rPr lang="ru-RU" sz="2000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        </a:t>
            </a:r>
            <a:r>
              <a:rPr lang="ru-RU" sz="2000" b="1" i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i="1" dirty="0" err="1" smtClean="0">
                <a:latin typeface="Georgia" panose="02040502050405020303" pitchFamily="18" charset="0"/>
                <a:cs typeface="Times New Roman" panose="02020603050405020304" pitchFamily="18" charset="0"/>
              </a:rPr>
              <a:t>спілкування</a:t>
            </a:r>
            <a:r>
              <a:rPr lang="ru-RU" sz="2000" b="1" i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         </a:t>
            </a:r>
            <a:r>
              <a:rPr lang="ru-RU" sz="2000" b="1" i="1" dirty="0" err="1" smtClean="0">
                <a:latin typeface="Georgia" panose="02040502050405020303" pitchFamily="18" charset="0"/>
                <a:cs typeface="Times New Roman" panose="02020603050405020304" pitchFamily="18" charset="0"/>
              </a:rPr>
              <a:t>чесність</a:t>
            </a:r>
            <a:endParaRPr lang="ru-RU" sz="2000" b="1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endParaRPr lang="ru-RU" sz="2000" b="1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endParaRPr lang="ru-RU" sz="2000" b="1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        друг                  </a:t>
            </a:r>
            <a:r>
              <a:rPr lang="ru-RU" sz="2000" b="1" i="1" dirty="0">
                <a:solidFill>
                  <a:srgbClr val="FF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Дружба </a:t>
            </a:r>
            <a:r>
              <a:rPr lang="ru-RU" sz="2000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2000" b="1" i="1" dirty="0" err="1">
                <a:latin typeface="Georgia" panose="02040502050405020303" pitchFamily="18" charset="0"/>
                <a:cs typeface="Times New Roman" panose="02020603050405020304" pitchFamily="18" charset="0"/>
              </a:rPr>
              <a:t>товариш</a:t>
            </a:r>
            <a:r>
              <a:rPr lang="ru-RU" sz="2000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b="1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endParaRPr lang="ru-RU" sz="2000" b="1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i="1" dirty="0" err="1">
                <a:latin typeface="Georgia" panose="02040502050405020303" pitchFamily="18" charset="0"/>
                <a:cs typeface="Times New Roman" panose="02020603050405020304" pitchFamily="18" charset="0"/>
              </a:rPr>
              <a:t>щирість</a:t>
            </a:r>
            <a:r>
              <a:rPr lang="ru-RU" sz="2000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i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i="1" dirty="0" err="1" smtClean="0">
                <a:latin typeface="Georgia" panose="02040502050405020303" pitchFamily="18" charset="0"/>
                <a:cs typeface="Times New Roman" panose="02020603050405020304" pitchFamily="18" charset="0"/>
              </a:rPr>
              <a:t>порядність</a:t>
            </a:r>
            <a:r>
              <a:rPr lang="ru-RU" sz="2000" b="1" i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b="1" i="1" dirty="0" err="1" smtClean="0">
                <a:latin typeface="Georgia" panose="02040502050405020303" pitchFamily="18" charset="0"/>
                <a:cs typeface="Times New Roman" panose="02020603050405020304" pitchFamily="18" charset="0"/>
              </a:rPr>
              <a:t>відданість</a:t>
            </a:r>
            <a:endParaRPr lang="ru-RU" sz="2400" b="1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endParaRPr lang="ru-RU" sz="2400" i="1" dirty="0">
              <a:latin typeface="Georgia" panose="02040502050405020303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293096"/>
            <a:ext cx="4032448" cy="2453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889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Фізкультхвилинка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545" y="1556792"/>
            <a:ext cx="6574810" cy="4608512"/>
          </a:xfrm>
        </p:spPr>
      </p:pic>
      <p:pic>
        <p:nvPicPr>
          <p:cNvPr id="4" name="Фізхвилинка Кращі друзі..mp4 (1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52950" y="3414713"/>
            <a:ext cx="38100" cy="2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2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416824" cy="490066"/>
          </a:xfrm>
        </p:spPr>
        <p:txBody>
          <a:bodyPr>
            <a:normAutofit fontScale="90000"/>
          </a:bodyPr>
          <a:lstStyle/>
          <a:p>
            <a:r>
              <a:rPr lang="ru-RU" sz="3600" b="1" i="1" dirty="0" err="1">
                <a:latin typeface="Georgia" panose="02040502050405020303" pitchFamily="18" charset="0"/>
              </a:rPr>
              <a:t>Г</a:t>
            </a:r>
            <a:r>
              <a:rPr lang="ru-RU" sz="3600" b="1" i="1" dirty="0" err="1" smtClean="0">
                <a:latin typeface="Georgia" panose="02040502050405020303" pitchFamily="18" charset="0"/>
              </a:rPr>
              <a:t>ра</a:t>
            </a:r>
            <a:r>
              <a:rPr lang="ru-RU" sz="3600" b="1" i="1" dirty="0" smtClean="0">
                <a:latin typeface="Georgia" panose="02040502050405020303" pitchFamily="18" charset="0"/>
              </a:rPr>
              <a:t>  «Правда </a:t>
            </a:r>
            <a:r>
              <a:rPr lang="ru-RU" sz="3600" b="1" i="1" dirty="0" err="1" smtClean="0">
                <a:latin typeface="Georgia" panose="02040502050405020303" pitchFamily="18" charset="0"/>
              </a:rPr>
              <a:t>навпаки</a:t>
            </a:r>
            <a:r>
              <a:rPr lang="ru-RU" sz="3600" b="1" i="1" dirty="0" smtClean="0">
                <a:latin typeface="Georgia" panose="02040502050405020303" pitchFamily="18" charset="0"/>
              </a:rPr>
              <a:t>».</a:t>
            </a:r>
            <a:endParaRPr lang="ru-RU" sz="3600" b="1" i="1" dirty="0"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980728"/>
            <a:ext cx="2520280" cy="5073427"/>
          </a:xfrm>
        </p:spPr>
        <p:txBody>
          <a:bodyPr/>
          <a:lstStyle/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uk-UA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ВОРОГА ХОВАЙ, </a:t>
            </a: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ЗАХОВАЄШ -  </a:t>
            </a: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ПОКИНЬ.</a:t>
            </a:r>
          </a:p>
          <a:p>
            <a:pPr marL="0" indent="0"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ВОРОГИ ЗАБУВАЮТЬСЯ </a:t>
            </a: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РАДОСТІ.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4088" y="1124744"/>
            <a:ext cx="19442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ДРУГА ШУКАЙ, А ЗНАЙДЕШ – БЕРЕЖИ. 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ДРУЗІ ПІЗНАЮТЬСЯ  У БІДІ. 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286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60648"/>
            <a:ext cx="5565304" cy="1143000"/>
          </a:xfrm>
        </p:spPr>
        <p:txBody>
          <a:bodyPr>
            <a:normAutofit/>
          </a:bodyPr>
          <a:lstStyle/>
          <a:p>
            <a:r>
              <a:rPr lang="uk-UA" sz="3600" b="1" i="1" dirty="0" err="1" smtClean="0">
                <a:latin typeface="Georgia" panose="02040502050405020303" pitchFamily="18" charset="0"/>
              </a:rPr>
              <a:t>Сенкан</a:t>
            </a:r>
            <a:endParaRPr lang="ru-RU" sz="3600" b="1" i="1" dirty="0"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4680520" cy="4785395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(1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іменник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                 ------------------------------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 ( 2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прикметники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     -------------------------------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ДІЯ ( 3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дієслова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                  --------------------------------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СТАВЛЕННЯ ( фраза, яка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складається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4, 5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слів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висловлює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ставлення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 теми)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ПЕРЕФРАЗУВАННЯ СУТНОСТІ (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синонім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/>
              <a:t>---------------------------------------------------------------------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307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C:\Users\user\Desktop\Ramka09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3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88639"/>
            <a:ext cx="3096890" cy="720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3648" y="980728"/>
            <a:ext cx="72728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uk-UA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Твір «Лисичка і Журавель» ...                                                                                    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а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оповідання;               б) казка.   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uk-UA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uk-UA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Хто </a:t>
            </a:r>
            <a:r>
              <a:rPr lang="uk-UA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перший запросив приятеля у гості?                                       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а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Лисичка;                        б) Журавель.   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uk-UA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uk-UA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що сподівався кожен із гостей?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а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 Що прийде у гості й гарно поговорить;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б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 що прийде у гості й гарно 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поїсть.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uk-UA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 Від чого народ застерігає у цій казці?</a:t>
            </a:r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а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Від скупості;                б) від лінощів.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uk-UA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uk-UA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Яка головна думка твору?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а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 Роби комусь так, як хочеш, щоб робили тобі;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б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 комусь можеш робити як-небудь, аби тобі робили добре.		 </a:t>
            </a:r>
            <a:r>
              <a:rPr lang="uk-UA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 </a:t>
            </a:r>
            <a:r>
              <a:rPr lang="uk-UA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Допоможе  успішній роботі в колективі таке </a:t>
            </a:r>
            <a:r>
              <a:rPr lang="uk-UA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правило.</a:t>
            </a:r>
          </a:p>
          <a:p>
            <a:r>
              <a:rPr lang="uk-UA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а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Де гурт-там і сила.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б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І один у полі воїн.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в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Хто в ліс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хто 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дрова…                  </a:t>
            </a:r>
            <a:endParaRPr lang="uk-UA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uk-UA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З’єднай  слово ліворуч з відповідним значенням </a:t>
            </a:r>
            <a:r>
              <a:rPr lang="uk-UA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праворуч.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а) </a:t>
            </a:r>
            <a:r>
              <a:rPr lang="uk-UA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Щедрість-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чутливе 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дружне ставлення до людей.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б) 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Доброта -            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уміння 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ділитися з іншими тим, що маєш. 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90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Атестація\картинкиНовая папка\chil_8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288" y="908719"/>
            <a:ext cx="3017837" cy="122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51720" y="1772817"/>
            <a:ext cx="6120680" cy="4635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б; 2) а; 3) б; 4) а; 5) а; 6) а; 7) а. </a:t>
            </a:r>
          </a:p>
          <a:p>
            <a:pPr lvl="0">
              <a:spcBef>
                <a:spcPct val="20000"/>
              </a:spcBef>
            </a:pP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Щедрість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уміння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ділитися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іншими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маєш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Доброта - 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чутливе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дружне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ставлення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людей. 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ru-RU" sz="3200" dirty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ru-RU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25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188640"/>
            <a:ext cx="3024336" cy="1008112"/>
          </a:xfrm>
        </p:spPr>
        <p:txBody>
          <a:bodyPr>
            <a:normAutofit/>
          </a:bodyPr>
          <a:lstStyle/>
          <a:p>
            <a:r>
              <a:rPr lang="uk-UA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Прощання</a:t>
            </a:r>
            <a:endParaRPr lang="ru-RU" sz="36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1916831"/>
            <a:ext cx="4176464" cy="36004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err="1" smtClean="0">
                <a:solidFill>
                  <a:srgbClr val="FF0000"/>
                </a:solidFill>
              </a:rPr>
              <a:t>Справжня</a:t>
            </a:r>
            <a:r>
              <a:rPr lang="ru-RU" b="1" dirty="0" smtClean="0">
                <a:solidFill>
                  <a:srgbClr val="FF0000"/>
                </a:solidFill>
              </a:rPr>
              <a:t> дружба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 </a:t>
            </a:r>
            <a:r>
              <a:rPr lang="ru-RU" b="1" dirty="0" err="1" smtClean="0">
                <a:solidFill>
                  <a:srgbClr val="FF0000"/>
                </a:solidFill>
              </a:rPr>
              <a:t>школі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починається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Справжня</a:t>
            </a:r>
            <a:r>
              <a:rPr lang="ru-RU" b="1" dirty="0" smtClean="0">
                <a:solidFill>
                  <a:srgbClr val="FF0000"/>
                </a:solidFill>
              </a:rPr>
              <a:t> дружба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серцем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провіряється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І </a:t>
            </a:r>
            <a:r>
              <a:rPr lang="ru-RU" b="1" dirty="0" err="1" smtClean="0">
                <a:solidFill>
                  <a:srgbClr val="FF0000"/>
                </a:solidFill>
              </a:rPr>
              <a:t>крокує</a:t>
            </a:r>
            <a:r>
              <a:rPr lang="ru-RU" b="1" dirty="0" smtClean="0">
                <a:solidFill>
                  <a:srgbClr val="FF0000"/>
                </a:solidFill>
              </a:rPr>
              <a:t> з нами      </a:t>
            </a:r>
            <a:r>
              <a:rPr lang="ru-RU" b="1" dirty="0" err="1" smtClean="0">
                <a:solidFill>
                  <a:srgbClr val="FF0000"/>
                </a:solidFill>
              </a:rPr>
              <a:t>назавжди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753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336704" cy="114300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Робота над </a:t>
            </a:r>
            <a:r>
              <a:rPr lang="ru-RU" sz="3600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скоромовкою</a:t>
            </a:r>
            <a:endParaRPr lang="ru-RU" sz="36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3848" y="1988840"/>
            <a:ext cx="4248472" cy="3744416"/>
          </a:xfrm>
        </p:spPr>
        <p:txBody>
          <a:bodyPr>
            <a:normAutofit/>
          </a:bodyPr>
          <a:lstStyle/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Обережний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хитрий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лис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вечерю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ніс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Біг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додому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лісом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лис,</a:t>
            </a:r>
          </a:p>
          <a:p>
            <a:pPr marL="0" indent="0">
              <a:buNone/>
            </a:pP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Шелестів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над лисом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ліс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3074" name="Picture 2" descr="C:\Users\user\Desktop\картинкиНовая папка\лисич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6912"/>
            <a:ext cx="3044180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99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6984776" cy="850106"/>
          </a:xfrm>
        </p:spPr>
        <p:txBody>
          <a:bodyPr>
            <a:noAutofit/>
          </a:bodyPr>
          <a:lstStyle/>
          <a:p>
            <a:r>
              <a:rPr lang="ru-RU" sz="3600" b="1" i="1" dirty="0">
                <a:solidFill>
                  <a:srgbClr val="FF0000"/>
                </a:solidFill>
                <a:latin typeface="Georgia" panose="02040502050405020303" pitchFamily="18" charset="0"/>
              </a:rPr>
              <a:t>2. </a:t>
            </a:r>
            <a:r>
              <a:rPr lang="ru-RU" sz="3600" b="1" i="1" dirty="0" err="1">
                <a:solidFill>
                  <a:srgbClr val="FF0000"/>
                </a:solidFill>
                <a:latin typeface="Georgia" panose="02040502050405020303" pitchFamily="18" charset="0"/>
              </a:rPr>
              <a:t>Гра</a:t>
            </a:r>
            <a:r>
              <a:rPr lang="ru-RU" sz="3600" b="1" i="1" dirty="0">
                <a:solidFill>
                  <a:srgbClr val="FF0000"/>
                </a:solidFill>
                <a:latin typeface="Georgia" panose="02040502050405020303" pitchFamily="18" charset="0"/>
              </a:rPr>
              <a:t> « Перестав усе, як </a:t>
            </a:r>
            <a:r>
              <a:rPr lang="ru-RU" sz="3600" b="1" i="1" dirty="0" err="1">
                <a:solidFill>
                  <a:srgbClr val="FF0000"/>
                </a:solidFill>
                <a:latin typeface="Georgia" panose="02040502050405020303" pitchFamily="18" charset="0"/>
              </a:rPr>
              <a:t>потрібно</a:t>
            </a:r>
            <a:r>
              <a:rPr lang="ru-RU" sz="3600" b="1" i="1" dirty="0">
                <a:solidFill>
                  <a:srgbClr val="FF0000"/>
                </a:solidFill>
                <a:latin typeface="Georgia" panose="02040502050405020303" pitchFamily="18" charset="0"/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1268760"/>
            <a:ext cx="4392488" cy="5400600"/>
          </a:xfrm>
        </p:spPr>
        <p:txBody>
          <a:bodyPr>
            <a:noAutofit/>
          </a:bodyPr>
          <a:lstStyle/>
          <a:p>
            <a:r>
              <a:rPr lang="ru-RU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Засобакали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гавки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Закицькали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нявки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Зажабали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кваки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Закачкали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кряки,</a:t>
            </a:r>
          </a:p>
          <a:p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Закізкали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меки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Забаранили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беки</a:t>
            </a:r>
          </a:p>
          <a:p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зірки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сховалось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небо,</a:t>
            </a:r>
          </a:p>
          <a:p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Перестав усе як треба.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84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4608512" cy="114300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Georgia" panose="02040502050405020303" pitchFamily="18" charset="0"/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Загадки</a:t>
            </a:r>
            <a:endParaRPr lang="ru-RU" sz="36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3768" y="1465817"/>
            <a:ext cx="3996952" cy="355699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Живу я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глибоко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норі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Руденька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шубка на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мені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Сліди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вправно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замітаю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полювати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добре знаю.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</a:p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Довгі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ноги,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довгий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ніс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Прилетів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обід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приніс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Смачних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жабеняток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своїх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маляток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user\Desktop\1389614036_lusuchk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2649"/>
            <a:ext cx="230324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картинкиНовая папка\lis-i-zurav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582649"/>
            <a:ext cx="269979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82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908720"/>
            <a:ext cx="5616624" cy="792088"/>
          </a:xfrm>
        </p:spPr>
        <p:txBody>
          <a:bodyPr>
            <a:normAutofit/>
          </a:bodyPr>
          <a:lstStyle/>
          <a:p>
            <a:r>
              <a:rPr lang="uk-UA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Словникова робота</a:t>
            </a:r>
            <a:endParaRPr lang="ru-RU" sz="36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1700808"/>
            <a:ext cx="4320480" cy="3312368"/>
          </a:xfrm>
        </p:spPr>
        <p:txBody>
          <a:bodyPr>
            <a:normAutofit/>
          </a:bodyPr>
          <a:lstStyle/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гощу       запросини      розгнівалася</a:t>
            </a:r>
          </a:p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остину   призволяйся   припрошує</a:t>
            </a:r>
          </a:p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азирати   погордувати  випорожнивши</a:t>
            </a:r>
          </a:p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австоячки   встромляє   розсердилас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620688"/>
            <a:ext cx="6768752" cy="792088"/>
          </a:xfrm>
        </p:spPr>
        <p:txBody>
          <a:bodyPr>
            <a:noAutofit/>
          </a:bodyPr>
          <a:lstStyle/>
          <a:p>
            <a:r>
              <a:rPr lang="ru-RU" sz="3600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Тлумачення</a:t>
            </a:r>
            <a:r>
              <a:rPr lang="ru-RU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sz="3600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сл</a:t>
            </a:r>
            <a:r>
              <a:rPr lang="uk-UA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і</a:t>
            </a:r>
            <a:r>
              <a:rPr lang="ru-RU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в, </a:t>
            </a:r>
            <a:r>
              <a:rPr lang="ru-RU" sz="3600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словосполучень</a:t>
            </a:r>
            <a:endParaRPr lang="ru-RU" sz="36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1556792"/>
            <a:ext cx="4392488" cy="3744416"/>
          </a:xfrm>
        </p:spPr>
        <p:txBody>
          <a:bodyPr>
            <a:normAutofit/>
          </a:bodyPr>
          <a:lstStyle/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Вгощу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пригощу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нагодую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почастую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Призволяйся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пригощайся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їж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Погордувати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поставитись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когось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зверхньо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презирливо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Облизня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спіймавши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залишитися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чим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Подружилися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сказати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так: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потоваришували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заприятелювали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05034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560840" cy="1080120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FF0000"/>
                </a:solidFill>
                <a:latin typeface="Georgia" panose="02040502050405020303" pitchFamily="18" charset="0"/>
              </a:rPr>
              <a:t>Робота над </a:t>
            </a:r>
            <a:r>
              <a:rPr lang="ru-RU" sz="3600" b="1" i="1" dirty="0" err="1">
                <a:solidFill>
                  <a:srgbClr val="FF0000"/>
                </a:solidFill>
                <a:latin typeface="Georgia" panose="02040502050405020303" pitchFamily="18" charset="0"/>
              </a:rPr>
              <a:t>чистомовкою</a:t>
            </a:r>
            <a:endParaRPr lang="ru-RU" sz="36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4464496" cy="5544616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ця-ця-ця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жила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собі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лиси…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лем-лем-лем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зустрілася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журав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ни-ни-ни — запросила на гости…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ла-ла-ла —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каші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навари…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ила-ила-ила — по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тарілці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розмаст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ав-ав-ав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журавель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дзьобом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стук…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ївсь-ївсь-ївсь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кашки не на…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му-му-му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пішов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додо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щу-щу-щу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наварив бор…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чик-чик-чик —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насипав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ку-ку-ку — покликав лис… 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зив-зив-зив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носик до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глечика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ась-ась-ась —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лиска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розсердил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02571"/>
            <a:ext cx="3960440" cy="2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175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Фізкультхвилинка</a:t>
            </a:r>
            <a:endParaRPr lang="ru-RU" sz="36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ЛИСИЧКА ТА ЖУРАВЕЛЬ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6599.7868" end="6705.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7624" y="1340768"/>
            <a:ext cx="6696744" cy="4968552"/>
          </a:xfrm>
        </p:spPr>
      </p:pic>
    </p:spTree>
    <p:extLst>
      <p:ext uri="{BB962C8B-B14F-4D97-AF65-F5344CB8AC3E}">
        <p14:creationId xmlns:p14="http://schemas.microsoft.com/office/powerpoint/2010/main" val="183396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984776" cy="11430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Характеристика </a:t>
            </a:r>
            <a:r>
              <a:rPr lang="ru-RU" sz="3600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героїв</a:t>
            </a:r>
            <a:endParaRPr lang="ru-RU" sz="36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1340768"/>
            <a:ext cx="3240360" cy="532859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леслива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щирий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пухнаста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добрий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довгоносий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руда</a:t>
            </a:r>
          </a:p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ввічливий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довірливий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хитра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сірий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ещира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винахідлива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	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80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1124</TotalTime>
  <Words>609</Words>
  <Application>Microsoft Office PowerPoint</Application>
  <PresentationFormat>Экран (4:3)</PresentationFormat>
  <Paragraphs>151</Paragraphs>
  <Slides>17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угваПо, стьправитіцьо, повзамоєгудомо</vt:lpstr>
      <vt:lpstr>Робота над скоромовкою</vt:lpstr>
      <vt:lpstr>2. Гра « Перестав усе, як потрібно»</vt:lpstr>
      <vt:lpstr> Загадки</vt:lpstr>
      <vt:lpstr>Словникова робота</vt:lpstr>
      <vt:lpstr>Тлумачення слів, словосполучень</vt:lpstr>
      <vt:lpstr>Робота над чистомовкою</vt:lpstr>
      <vt:lpstr>Фізкультхвилинка</vt:lpstr>
      <vt:lpstr> Характеристика героїв</vt:lpstr>
      <vt:lpstr>Справжній друг</vt:lpstr>
      <vt:lpstr>Презентация PowerPoint</vt:lpstr>
      <vt:lpstr>Фізкультхвилинка</vt:lpstr>
      <vt:lpstr>Гра  «Правда навпаки».</vt:lpstr>
      <vt:lpstr>Сенкан</vt:lpstr>
      <vt:lpstr>Презентация PowerPoint</vt:lpstr>
      <vt:lpstr>Презентация PowerPoint</vt:lpstr>
      <vt:lpstr>Прощання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63</cp:revision>
  <dcterms:created xsi:type="dcterms:W3CDTF">2016-10-15T11:46:25Z</dcterms:created>
  <dcterms:modified xsi:type="dcterms:W3CDTF">2016-11-23T21:29:38Z</dcterms:modified>
</cp:coreProperties>
</file>