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280" r:id="rId3"/>
    <p:sldId id="261" r:id="rId4"/>
    <p:sldId id="262" r:id="rId5"/>
    <p:sldId id="263" r:id="rId6"/>
    <p:sldId id="265" r:id="rId7"/>
    <p:sldId id="264" r:id="rId8"/>
    <p:sldId id="266" r:id="rId9"/>
    <p:sldId id="267" r:id="rId10"/>
    <p:sldId id="277" r:id="rId11"/>
    <p:sldId id="278" r:id="rId12"/>
    <p:sldId id="279" r:id="rId13"/>
    <p:sldId id="268" r:id="rId14"/>
    <p:sldId id="270" r:id="rId15"/>
    <p:sldId id="272" r:id="rId16"/>
    <p:sldId id="269" r:id="rId17"/>
    <p:sldId id="273" r:id="rId18"/>
    <p:sldId id="271" r:id="rId19"/>
    <p:sldId id="274" r:id="rId20"/>
    <p:sldId id="276" r:id="rId21"/>
    <p:sldId id="260" r:id="rId22"/>
    <p:sldId id="281" r:id="rId23"/>
  </p:sldIdLst>
  <p:sldSz cx="9144000" cy="5143500" type="screen16x9"/>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85526" autoAdjust="0"/>
  </p:normalViewPr>
  <p:slideViewPr>
    <p:cSldViewPr>
      <p:cViewPr varScale="1">
        <p:scale>
          <a:sx n="77" d="100"/>
          <a:sy n="77" d="100"/>
        </p:scale>
        <p:origin x="-1092" y="-9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BDBBE1-BD98-4724-9148-0D88BF321036}" type="datetimeFigureOut">
              <a:rPr lang="ru-RU" smtClean="0"/>
              <a:pPr/>
              <a:t>25.04.2016</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88FAA30-B88B-48C3-A651-7AE3F00A077C}"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76BC41-913E-4764-83C0-89B5D59DFA04}" type="datetimeFigureOut">
              <a:rPr lang="ru-RU" smtClean="0"/>
              <a:pPr/>
              <a:t>25.04.2016</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58816B-F4D9-4553-98A7-0D4B6ED1170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ru-RU" sz="1600" dirty="0"/>
          </a:p>
        </p:txBody>
      </p:sp>
      <p:sp>
        <p:nvSpPr>
          <p:cNvPr id="4" name="Номер слайда 3"/>
          <p:cNvSpPr>
            <a:spLocks noGrp="1"/>
          </p:cNvSpPr>
          <p:nvPr>
            <p:ph type="sldNum" sz="quarter" idx="10"/>
          </p:nvPr>
        </p:nvSpPr>
        <p:spPr/>
        <p:txBody>
          <a:bodyPr/>
          <a:lstStyle/>
          <a:p>
            <a:fld id="{1658816B-F4D9-4553-98A7-0D4B6ED1170F}"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658816B-F4D9-4553-98A7-0D4B6ED1170F}" type="slidenum">
              <a:rPr lang="ru-RU" smtClean="0"/>
              <a:pPr/>
              <a:t>21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97819"/>
            <a:ext cx="7772400" cy="1102519"/>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48C5CAD-927B-4DAA-97C7-94AE60FB3C0B}" type="datetimeFigureOut">
              <a:rPr lang="ru-RU" smtClean="0"/>
              <a:pPr/>
              <a:t>25.04.2016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EE90A7-963A-4965-B91F-F37D68380D0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8C5CAD-927B-4DAA-97C7-94AE60FB3C0B}" type="datetimeFigureOut">
              <a:rPr lang="ru-RU" smtClean="0"/>
              <a:pPr/>
              <a:t>25.04.2016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EE90A7-963A-4965-B91F-F37D68380D0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05979"/>
            <a:ext cx="2057400" cy="4388644"/>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05979"/>
            <a:ext cx="6019800" cy="43886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8C5CAD-927B-4DAA-97C7-94AE60FB3C0B}" type="datetimeFigureOut">
              <a:rPr lang="ru-RU" smtClean="0"/>
              <a:pPr/>
              <a:t>25.04.2016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EE90A7-963A-4965-B91F-F37D68380D0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8C5CAD-927B-4DAA-97C7-94AE60FB3C0B}" type="datetimeFigureOut">
              <a:rPr lang="ru-RU" smtClean="0"/>
              <a:pPr/>
              <a:t>25.04.2016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EE90A7-963A-4965-B91F-F37D68380D0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305176"/>
            <a:ext cx="7772400" cy="1021556"/>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48C5CAD-927B-4DAA-97C7-94AE60FB3C0B}" type="datetimeFigureOut">
              <a:rPr lang="ru-RU" smtClean="0"/>
              <a:pPr/>
              <a:t>25.04.2016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EE90A7-963A-4965-B91F-F37D68380D0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48C5CAD-927B-4DAA-97C7-94AE60FB3C0B}" type="datetimeFigureOut">
              <a:rPr lang="ru-RU" smtClean="0"/>
              <a:pPr/>
              <a:t>25.04.2016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CEE90A7-963A-4965-B91F-F37D68380D0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48C5CAD-927B-4DAA-97C7-94AE60FB3C0B}" type="datetimeFigureOut">
              <a:rPr lang="ru-RU" smtClean="0"/>
              <a:pPr/>
              <a:t>25.04.2016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CEE90A7-963A-4965-B91F-F37D68380D0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48C5CAD-927B-4DAA-97C7-94AE60FB3C0B}" type="datetimeFigureOut">
              <a:rPr lang="ru-RU" smtClean="0"/>
              <a:pPr/>
              <a:t>25.04.2016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CEE90A7-963A-4965-B91F-F37D68380D0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48C5CAD-927B-4DAA-97C7-94AE60FB3C0B}" type="datetimeFigureOut">
              <a:rPr lang="ru-RU" smtClean="0"/>
              <a:pPr/>
              <a:t>25.04.2016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CEE90A7-963A-4965-B91F-F37D68380D0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48C5CAD-927B-4DAA-97C7-94AE60FB3C0B}" type="datetimeFigureOut">
              <a:rPr lang="ru-RU" smtClean="0"/>
              <a:pPr/>
              <a:t>25.04.2016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CEE90A7-963A-4965-B91F-F37D68380D0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48C5CAD-927B-4DAA-97C7-94AE60FB3C0B}" type="datetimeFigureOut">
              <a:rPr lang="ru-RU" smtClean="0"/>
              <a:pPr/>
              <a:t>25.04.2016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CEE90A7-963A-4965-B91F-F37D68380D0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70C0"/>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048C5CAD-927B-4DAA-97C7-94AE60FB3C0B}" type="datetimeFigureOut">
              <a:rPr lang="ru-RU" smtClean="0"/>
              <a:pPr/>
              <a:t>25.04.2016</a:t>
            </a:fld>
            <a:endParaRPr lang="ru-RU"/>
          </a:p>
        </p:txBody>
      </p:sp>
      <p:sp>
        <p:nvSpPr>
          <p:cNvPr id="5" name="Нижний колонтитул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CEE90A7-963A-4965-B91F-F37D68380D0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2.bp.blogspot.com/-ADwSgvtzLaQ/UiBOW5bTFgI/AAAAAAAAABo/xcKVT6OJcg8/s1600/image440.jpg" TargetMode="External"/><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hyperlink" Target="http://4.bp.blogspot.com/-eF5YYVylM_U/VS4czaxCGjI/AAAAAAAAAIk/AF-kXFsSHgg/s1600/Yshenko.jpg" TargetMode="External"/><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emf"/></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2.bp.blogspot.com/--bWjX4KnDDQ/UiBPnT6mE6I/AAAAAAAAAB8/V-Y37rzHpFk/s1600/lebedev.jpg" TargetMode="External"/><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Учитель\Рабочий стол\орнаменти\kir2.png"/>
          <p:cNvPicPr>
            <a:picLocks noChangeAspect="1" noChangeArrowheads="1"/>
          </p:cNvPicPr>
          <p:nvPr/>
        </p:nvPicPr>
        <p:blipFill>
          <a:blip r:embed="rId3" cstate="print">
            <a:clrChange>
              <a:clrFrom>
                <a:srgbClr val="FAF7F2"/>
              </a:clrFrom>
              <a:clrTo>
                <a:srgbClr val="FAF7F2">
                  <a:alpha val="0"/>
                </a:srgbClr>
              </a:clrTo>
            </a:clrChange>
          </a:blip>
          <a:srcRect b="19316"/>
          <a:stretch>
            <a:fillRect/>
          </a:stretch>
        </p:blipFill>
        <p:spPr bwMode="auto">
          <a:xfrm>
            <a:off x="6653059" y="0"/>
            <a:ext cx="2490941" cy="2000264"/>
          </a:xfrm>
          <a:prstGeom prst="rect">
            <a:avLst/>
          </a:prstGeom>
          <a:noFill/>
          <a:effectLst>
            <a:softEdge rad="63500"/>
          </a:effectLst>
        </p:spPr>
      </p:pic>
      <p:sp>
        <p:nvSpPr>
          <p:cNvPr id="2" name="Заголовок 1"/>
          <p:cNvSpPr>
            <a:spLocks noGrp="1"/>
          </p:cNvSpPr>
          <p:nvPr>
            <p:ph type="ctrTitle"/>
          </p:nvPr>
        </p:nvSpPr>
        <p:spPr/>
        <p:txBody>
          <a:bodyPr>
            <a:normAutofit fontScale="90000"/>
          </a:bodyPr>
          <a:lstStyle/>
          <a:p>
            <a:r>
              <a:rPr lang="uk-UA" b="1" dirty="0" smtClean="0">
                <a:solidFill>
                  <a:srgbClr val="002060"/>
                </a:solidFill>
                <a:latin typeface="Monotype Corsiva" pitchFamily="66" charset="0"/>
              </a:rPr>
              <a:t/>
            </a:r>
            <a:br>
              <a:rPr lang="uk-UA" b="1" dirty="0" smtClean="0">
                <a:solidFill>
                  <a:srgbClr val="002060"/>
                </a:solidFill>
                <a:latin typeface="Monotype Corsiva" pitchFamily="66" charset="0"/>
              </a:rPr>
            </a:br>
            <a:endParaRPr lang="ru-RU" b="1" dirty="0">
              <a:solidFill>
                <a:srgbClr val="002060"/>
              </a:solidFill>
              <a:latin typeface="Monotype Corsiva" pitchFamily="66" charset="0"/>
            </a:endParaRPr>
          </a:p>
        </p:txBody>
      </p:sp>
      <p:sp>
        <p:nvSpPr>
          <p:cNvPr id="11" name="Подзаголовок 10"/>
          <p:cNvSpPr>
            <a:spLocks noGrp="1"/>
          </p:cNvSpPr>
          <p:nvPr>
            <p:ph type="subTitle" idx="1"/>
          </p:nvPr>
        </p:nvSpPr>
        <p:spPr>
          <a:xfrm>
            <a:off x="214282" y="285734"/>
            <a:ext cx="8429684" cy="4429156"/>
          </a:xfrm>
        </p:spPr>
        <p:txBody>
          <a:bodyPr>
            <a:noAutofit/>
          </a:bodyPr>
          <a:lstStyle/>
          <a:p>
            <a:r>
              <a:rPr lang="uk-UA" sz="5400" b="1" dirty="0" smtClean="0">
                <a:ln w="18000">
                  <a:solidFill>
                    <a:schemeClr val="tx1"/>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Реалізація концепції </a:t>
            </a:r>
          </a:p>
          <a:p>
            <a:r>
              <a:rPr lang="uk-UA" sz="5400" b="1" dirty="0" smtClean="0">
                <a:ln w="18000">
                  <a:solidFill>
                    <a:schemeClr val="tx1"/>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національно -  патріотичного </a:t>
            </a:r>
          </a:p>
          <a:p>
            <a:r>
              <a:rPr lang="uk-UA" sz="5400" b="1" dirty="0" smtClean="0">
                <a:ln w="18000">
                  <a:solidFill>
                    <a:schemeClr val="tx1"/>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виховання</a:t>
            </a:r>
          </a:p>
          <a:p>
            <a:r>
              <a:rPr lang="uk-UA" sz="5400" b="1" dirty="0" smtClean="0">
                <a:ln w="18000">
                  <a:solidFill>
                    <a:schemeClr val="tx1"/>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на уроках інформатики</a:t>
            </a:r>
            <a:endParaRPr lang="ru-RU" sz="5400" dirty="0">
              <a:ln w="18000">
                <a:solidFill>
                  <a:schemeClr val="tx1"/>
                </a:solidFill>
                <a:prstDash val="solid"/>
                <a:miter lim="800000"/>
              </a:ln>
              <a:solidFill>
                <a:srgbClr val="FF0000"/>
              </a:solidFill>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2000"/>
                                        <p:tgtEl>
                                          <p:spTgt spid="11">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xEl>
                                              <p:pRg st="1" end="1"/>
                                            </p:txEl>
                                          </p:spTgt>
                                        </p:tgtEl>
                                        <p:attrNameLst>
                                          <p:attrName>style.visibility</p:attrName>
                                        </p:attrNameLst>
                                      </p:cBhvr>
                                      <p:to>
                                        <p:strVal val="visible"/>
                                      </p:to>
                                    </p:set>
                                    <p:animEffect transition="in" filter="fade">
                                      <p:cBhvr>
                                        <p:cTn id="10" dur="2000"/>
                                        <p:tgtEl>
                                          <p:spTgt spid="11">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animEffect transition="in" filter="fade">
                                      <p:cBhvr>
                                        <p:cTn id="13" dur="2000"/>
                                        <p:tgtEl>
                                          <p:spTgt spid="11">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xEl>
                                              <p:pRg st="3" end="3"/>
                                            </p:txEl>
                                          </p:spTgt>
                                        </p:tgtEl>
                                        <p:attrNameLst>
                                          <p:attrName>style.visibility</p:attrName>
                                        </p:attrNameLst>
                                      </p:cBhvr>
                                      <p:to>
                                        <p:strVal val="visible"/>
                                      </p:to>
                                    </p:set>
                                    <p:animEffect transition="in" filter="fade">
                                      <p:cBhvr>
                                        <p:cTn id="16" dur="20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214414" y="142858"/>
            <a:ext cx="7429552" cy="400110"/>
          </a:xfrm>
          <a:prstGeom prst="rect">
            <a:avLst/>
          </a:prstGeom>
          <a:noFill/>
        </p:spPr>
        <p:txBody>
          <a:bodyPr wrap="square" rtlCol="0">
            <a:spAutoFit/>
          </a:bodyPr>
          <a:lstStyle/>
          <a:p>
            <a:pPr indent="358775" algn="just"/>
            <a:r>
              <a:rPr lang="en-US" sz="2000" smtClean="0">
                <a:latin typeface="Times New Roman" pitchFamily="18" charset="0"/>
                <a:cs typeface="Times New Roman" pitchFamily="18" charset="0"/>
              </a:rPr>
              <a:t> </a:t>
            </a:r>
            <a:endParaRPr lang="ru-RU" sz="2000">
              <a:latin typeface="Times New Roman" pitchFamily="18" charset="0"/>
              <a:cs typeface="Times New Roman" pitchFamily="18" charset="0"/>
            </a:endParaRPr>
          </a:p>
        </p:txBody>
      </p:sp>
      <p:sp>
        <p:nvSpPr>
          <p:cNvPr id="7" name="TextBox 6"/>
          <p:cNvSpPr txBox="1"/>
          <p:nvPr/>
        </p:nvSpPr>
        <p:spPr>
          <a:xfrm>
            <a:off x="3428992" y="1071552"/>
            <a:ext cx="5429288" cy="3416320"/>
          </a:xfrm>
          <a:prstGeom prst="rect">
            <a:avLst/>
          </a:prstGeom>
          <a:noFill/>
        </p:spPr>
        <p:txBody>
          <a:bodyPr wrap="square" rtlCol="0">
            <a:spAutoFit/>
          </a:bodyPr>
          <a:lstStyle/>
          <a:p>
            <a:pPr lvl="0" algn="just"/>
            <a:r>
              <a:rPr lang="ru-RU" dirty="0" smtClean="0"/>
              <a:t>   </a:t>
            </a:r>
            <a:r>
              <a:rPr lang="uk-UA" dirty="0" smtClean="0">
                <a:latin typeface="Times New Roman" pitchFamily="18" charset="0"/>
                <a:cs typeface="Times New Roman" pitchFamily="18" charset="0"/>
              </a:rPr>
              <a:t>Основоположник інформаційних технологій в Україні, засновник і директор Інституту кібернетики АН УРСР (1962-1982), віце-президент Академії наук УРСР (1962-1982), академік АН УРСР (1961) і АН СРСР (1964), лауреат Ленінської премії (1964), Державних премій СРСР (1968, 1977), Державної премії УРСР (1970).З 1962 року директор Інституту кібернетики АН УССР</a:t>
            </a:r>
            <a:r>
              <a:rPr lang="en-US" dirty="0" smtClean="0">
                <a:latin typeface="Times New Roman" pitchFamily="18" charset="0"/>
                <a:cs typeface="Times New Roman" pitchFamily="18" charset="0"/>
              </a:rPr>
              <a:t>.</a:t>
            </a:r>
            <a:r>
              <a:rPr lang="uk-UA" dirty="0" smtClean="0">
                <a:latin typeface="Times New Roman" pitchFamily="18" charset="0"/>
                <a:cs typeface="Times New Roman" pitchFamily="18" charset="0"/>
              </a:rPr>
              <a:t> </a:t>
            </a:r>
            <a:r>
              <a:rPr lang="uk-UA" dirty="0" smtClean="0"/>
              <a:t> </a:t>
            </a:r>
            <a:r>
              <a:rPr lang="uk-UA" dirty="0" smtClean="0">
                <a:latin typeface="Times New Roman" pitchFamily="18" charset="0"/>
                <a:cs typeface="Times New Roman" pitchFamily="18" charset="0"/>
              </a:rPr>
              <a:t>В цьому Інституті під його науковим керівництвом було розроблено ЕОМ "</a:t>
            </a:r>
            <a:r>
              <a:rPr lang="uk-UA" dirty="0" err="1" smtClean="0">
                <a:latin typeface="Times New Roman" pitchFamily="18" charset="0"/>
                <a:cs typeface="Times New Roman" pitchFamily="18" charset="0"/>
              </a:rPr>
              <a:t>Киев</a:t>
            </a:r>
            <a:r>
              <a:rPr lang="uk-UA" dirty="0" smtClean="0">
                <a:latin typeface="Times New Roman" pitchFamily="18" charset="0"/>
                <a:cs typeface="Times New Roman" pitchFamily="18" charset="0"/>
              </a:rPr>
              <a:t>" і першу в Україні та колишньому СРСР напівпровідникову керуючу машину широкого призначення "</a:t>
            </a:r>
            <a:r>
              <a:rPr lang="uk-UA" dirty="0" err="1" smtClean="0">
                <a:latin typeface="Times New Roman" pitchFamily="18" charset="0"/>
                <a:cs typeface="Times New Roman" pitchFamily="18" charset="0"/>
              </a:rPr>
              <a:t>Днепр</a:t>
            </a:r>
            <a:r>
              <a:rPr lang="uk-UA"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
        <p:nvSpPr>
          <p:cNvPr id="8" name="TextBox 7"/>
          <p:cNvSpPr txBox="1"/>
          <p:nvPr/>
        </p:nvSpPr>
        <p:spPr>
          <a:xfrm>
            <a:off x="2143108" y="357172"/>
            <a:ext cx="5072098" cy="461665"/>
          </a:xfrm>
          <a:prstGeom prst="rect">
            <a:avLst/>
          </a:prstGeom>
          <a:noFill/>
        </p:spPr>
        <p:txBody>
          <a:bodyPr wrap="square" rtlCol="0">
            <a:spAutoFit/>
          </a:bodyPr>
          <a:lstStyle/>
          <a:p>
            <a:r>
              <a:rPr lang="ru-RU" sz="2400" b="1" dirty="0" smtClean="0">
                <a:solidFill>
                  <a:srgbClr val="002060"/>
                </a:solidFill>
                <a:latin typeface="Times New Roman" pitchFamily="18" charset="0"/>
                <a:cs typeface="Times New Roman" pitchFamily="18" charset="0"/>
              </a:rPr>
              <a:t>Глушков</a:t>
            </a:r>
            <a:r>
              <a:rPr lang="ru-RU" sz="2400" b="1" dirty="0" smtClean="0">
                <a:latin typeface="Times New Roman" pitchFamily="18" charset="0"/>
                <a:cs typeface="Times New Roman" pitchFamily="18" charset="0"/>
              </a:rPr>
              <a:t> </a:t>
            </a:r>
            <a:r>
              <a:rPr lang="ru-RU" sz="2400" b="1" dirty="0" err="1" smtClean="0">
                <a:solidFill>
                  <a:srgbClr val="002060"/>
                </a:solidFill>
                <a:latin typeface="Times New Roman" pitchFamily="18" charset="0"/>
                <a:cs typeface="Times New Roman" pitchFamily="18" charset="0"/>
              </a:rPr>
              <a:t>Віктор</a:t>
            </a:r>
            <a:r>
              <a:rPr lang="ru-RU" sz="2400" b="1" dirty="0" smtClean="0">
                <a:latin typeface="Times New Roman" pitchFamily="18" charset="0"/>
                <a:cs typeface="Times New Roman" pitchFamily="18" charset="0"/>
              </a:rPr>
              <a:t> </a:t>
            </a:r>
            <a:r>
              <a:rPr lang="ru-RU" sz="2400" b="1" dirty="0" smtClean="0">
                <a:solidFill>
                  <a:srgbClr val="002060"/>
                </a:solidFill>
                <a:latin typeface="Times New Roman" pitchFamily="18" charset="0"/>
                <a:cs typeface="Times New Roman" pitchFamily="18" charset="0"/>
              </a:rPr>
              <a:t>Михайлович</a:t>
            </a:r>
            <a:endParaRPr lang="ru-RU" sz="2400" b="1" dirty="0">
              <a:solidFill>
                <a:srgbClr val="002060"/>
              </a:solidFill>
              <a:latin typeface="Times New Roman" pitchFamily="18" charset="0"/>
              <a:cs typeface="Times New Roman" pitchFamily="18" charset="0"/>
            </a:endParaRPr>
          </a:p>
        </p:txBody>
      </p:sp>
      <p:pic>
        <p:nvPicPr>
          <p:cNvPr id="10" name="Рисунок 9" descr="http://2.bp.blogspot.com/-ADwSgvtzLaQ/UiBOW5bTFgI/AAAAAAAAABo/xcKVT6OJcg8/s1600/image440.jpg">
            <a:hlinkClick r:id="rId3"/>
          </p:cNvPr>
          <p:cNvPicPr/>
          <p:nvPr/>
        </p:nvPicPr>
        <p:blipFill>
          <a:blip r:embed="rId4" cstate="print"/>
          <a:srcRect/>
          <a:stretch>
            <a:fillRect/>
          </a:stretch>
        </p:blipFill>
        <p:spPr bwMode="auto">
          <a:xfrm>
            <a:off x="1071538" y="1000114"/>
            <a:ext cx="2214578" cy="30003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par>
                                <p:cTn id="8" presetID="5" presetClass="entr" presetSubtype="1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checkerboard(across)">
                                      <p:cBhvr>
                                        <p:cTn id="10" dur="500"/>
                                        <p:tgtEl>
                                          <p:spTgt spid="1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214414" y="142858"/>
            <a:ext cx="7429552" cy="400110"/>
          </a:xfrm>
          <a:prstGeom prst="rect">
            <a:avLst/>
          </a:prstGeom>
          <a:noFill/>
        </p:spPr>
        <p:txBody>
          <a:bodyPr wrap="square" rtlCol="0">
            <a:spAutoFit/>
          </a:bodyPr>
          <a:lstStyle/>
          <a:p>
            <a:pPr indent="358775" algn="just"/>
            <a:r>
              <a:rPr lang="en-US" sz="2000" smtClean="0">
                <a:latin typeface="Times New Roman" pitchFamily="18" charset="0"/>
                <a:cs typeface="Times New Roman" pitchFamily="18" charset="0"/>
              </a:rPr>
              <a:t> </a:t>
            </a:r>
            <a:endParaRPr lang="ru-RU" sz="2000">
              <a:latin typeface="Times New Roman" pitchFamily="18" charset="0"/>
              <a:cs typeface="Times New Roman" pitchFamily="18" charset="0"/>
            </a:endParaRPr>
          </a:p>
        </p:txBody>
      </p:sp>
      <p:sp>
        <p:nvSpPr>
          <p:cNvPr id="7" name="TextBox 6"/>
          <p:cNvSpPr txBox="1"/>
          <p:nvPr/>
        </p:nvSpPr>
        <p:spPr>
          <a:xfrm>
            <a:off x="1071538" y="785800"/>
            <a:ext cx="5715040" cy="3970318"/>
          </a:xfrm>
          <a:prstGeom prst="rect">
            <a:avLst/>
          </a:prstGeom>
          <a:noFill/>
        </p:spPr>
        <p:txBody>
          <a:bodyPr wrap="square" rtlCol="0">
            <a:spAutoFit/>
          </a:bodyPr>
          <a:lstStyle/>
          <a:p>
            <a:pPr indent="358775" algn="just"/>
            <a:r>
              <a:rPr lang="uk-UA" dirty="0" smtClean="0">
                <a:latin typeface="Times New Roman" pitchFamily="18" charset="0"/>
                <a:cs typeface="Times New Roman" pitchFamily="18" charset="0"/>
              </a:rPr>
              <a:t>Запропонувала (1956-1957) та реалізувала (1959-1969) на всіх вітчизняних ЕОМ першу мову програмування високого рівня .</a:t>
            </a:r>
          </a:p>
          <a:p>
            <a:pPr indent="358775" algn="just"/>
            <a:r>
              <a:rPr lang="uk-UA" dirty="0" smtClean="0">
                <a:latin typeface="Times New Roman" pitchFamily="18" charset="0"/>
                <a:cs typeface="Times New Roman" pitchFamily="18" charset="0"/>
              </a:rPr>
              <a:t>К.Ющенко - засновник теоретичного і прикладного програмування в Україні, серед її учнів понад 50 кандидатів та 14 докторів наук, автор понад 300 наукових праць, з них понад 20 монографій та навчальних посібників, п'ять книг видано у Франції, Німеччині, Угорщині, Чехословаччині та Данії; має 6 авторських свідоцтв, розробила вісім державних стандартів України. Вона керувала секцією Ради з кібернетики АН УРСР, була членом ред. колегії журналу «Кібернетика» та членом редакційної ради довідникової літератури  АН УРСР.</a:t>
            </a:r>
          </a:p>
        </p:txBody>
      </p:sp>
      <p:sp>
        <p:nvSpPr>
          <p:cNvPr id="8" name="TextBox 7"/>
          <p:cNvSpPr txBox="1"/>
          <p:nvPr/>
        </p:nvSpPr>
        <p:spPr>
          <a:xfrm>
            <a:off x="2143108" y="357172"/>
            <a:ext cx="5072098" cy="461665"/>
          </a:xfrm>
          <a:prstGeom prst="rect">
            <a:avLst/>
          </a:prstGeom>
          <a:noFill/>
        </p:spPr>
        <p:txBody>
          <a:bodyPr wrap="square" rtlCol="0">
            <a:spAutoFit/>
          </a:bodyPr>
          <a:lstStyle/>
          <a:p>
            <a:r>
              <a:rPr lang="ru-RU" sz="2400" b="1" dirty="0" smtClean="0">
                <a:solidFill>
                  <a:srgbClr val="002060"/>
                </a:solidFill>
                <a:latin typeface="Times New Roman" pitchFamily="18" charset="0"/>
                <a:cs typeface="Times New Roman" pitchFamily="18" charset="0"/>
              </a:rPr>
              <a:t>Катерина </a:t>
            </a:r>
            <a:r>
              <a:rPr lang="ru-RU" sz="2400" b="1" dirty="0" err="1" smtClean="0">
                <a:solidFill>
                  <a:srgbClr val="002060"/>
                </a:solidFill>
                <a:latin typeface="Times New Roman" pitchFamily="18" charset="0"/>
                <a:cs typeface="Times New Roman" pitchFamily="18" charset="0"/>
              </a:rPr>
              <a:t>Логвинiвна</a:t>
            </a:r>
            <a:r>
              <a:rPr lang="ru-RU" sz="2400" b="1" dirty="0" smtClean="0">
                <a:solidFill>
                  <a:srgbClr val="002060"/>
                </a:solidFill>
                <a:latin typeface="Times New Roman" pitchFamily="18" charset="0"/>
                <a:cs typeface="Times New Roman" pitchFamily="18" charset="0"/>
              </a:rPr>
              <a:t> Ющенко</a:t>
            </a:r>
            <a:r>
              <a:rPr lang="ru-RU" sz="2400" dirty="0" smtClean="0">
                <a:latin typeface="Times New Roman" pitchFamily="18" charset="0"/>
                <a:cs typeface="Times New Roman" pitchFamily="18" charset="0"/>
              </a:rPr>
              <a:t> </a:t>
            </a:r>
            <a:endParaRPr lang="ru-RU" sz="2400" b="1" dirty="0">
              <a:latin typeface="Times New Roman" pitchFamily="18" charset="0"/>
              <a:cs typeface="Times New Roman" pitchFamily="18" charset="0"/>
            </a:endParaRPr>
          </a:p>
        </p:txBody>
      </p:sp>
      <p:pic>
        <p:nvPicPr>
          <p:cNvPr id="9" name="Рисунок 8" descr="http://4.bp.blogspot.com/-eF5YYVylM_U/VS4czaxCGjI/AAAAAAAAAIk/AF-kXFsSHgg/s1600/Yshenko.jpg">
            <a:hlinkClick r:id="rId3"/>
          </p:cNvPr>
          <p:cNvPicPr/>
          <p:nvPr/>
        </p:nvPicPr>
        <p:blipFill>
          <a:blip r:embed="rId4" cstate="print"/>
          <a:srcRect/>
          <a:stretch>
            <a:fillRect/>
          </a:stretch>
        </p:blipFill>
        <p:spPr bwMode="auto">
          <a:xfrm>
            <a:off x="6786578" y="1000114"/>
            <a:ext cx="2195519" cy="314327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par>
                                <p:cTn id="8" presetID="5" presetClass="entr" presetSubtype="1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checkerboard(across)">
                                      <p:cBhvr>
                                        <p:cTn id="10" dur="500"/>
                                        <p:tgtEl>
                                          <p:spTgt spid="9"/>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142976" y="142858"/>
            <a:ext cx="7429552" cy="400110"/>
          </a:xfrm>
          <a:prstGeom prst="rect">
            <a:avLst/>
          </a:prstGeom>
          <a:noFill/>
        </p:spPr>
        <p:txBody>
          <a:bodyPr wrap="square" rtlCol="0">
            <a:spAutoFit/>
          </a:bodyPr>
          <a:lstStyle/>
          <a:p>
            <a:pPr indent="358775" algn="just"/>
            <a:r>
              <a:rPr lang="en-US" sz="2000" smtClean="0">
                <a:latin typeface="Times New Roman" pitchFamily="18" charset="0"/>
                <a:cs typeface="Times New Roman" pitchFamily="18" charset="0"/>
              </a:rPr>
              <a:t> </a:t>
            </a:r>
            <a:endParaRPr lang="ru-RU" sz="2000">
              <a:latin typeface="Times New Roman" pitchFamily="18" charset="0"/>
              <a:cs typeface="Times New Roman" pitchFamily="18" charset="0"/>
            </a:endParaRPr>
          </a:p>
        </p:txBody>
      </p:sp>
      <p:sp>
        <p:nvSpPr>
          <p:cNvPr id="8" name="TextBox 7"/>
          <p:cNvSpPr txBox="1"/>
          <p:nvPr/>
        </p:nvSpPr>
        <p:spPr>
          <a:xfrm>
            <a:off x="2143108" y="357172"/>
            <a:ext cx="5072098" cy="461665"/>
          </a:xfrm>
          <a:prstGeom prst="rect">
            <a:avLst/>
          </a:prstGeom>
          <a:noFill/>
        </p:spPr>
        <p:txBody>
          <a:bodyPr wrap="square" rtlCol="0">
            <a:spAutoFit/>
          </a:bodyPr>
          <a:lstStyle/>
          <a:p>
            <a:r>
              <a:rPr lang="uk-UA" sz="2400" b="1" dirty="0" smtClean="0"/>
              <a:t> </a:t>
            </a:r>
            <a:r>
              <a:rPr lang="uk-UA" sz="2400" b="1" dirty="0" smtClean="0">
                <a:solidFill>
                  <a:srgbClr val="002060"/>
                </a:solidFill>
                <a:latin typeface="Times New Roman" pitchFamily="18" charset="0"/>
                <a:cs typeface="Times New Roman" pitchFamily="18" charset="0"/>
              </a:rPr>
              <a:t>Микола </a:t>
            </a:r>
            <a:r>
              <a:rPr lang="uk-UA" sz="2400" b="1" dirty="0" err="1" smtClean="0">
                <a:solidFill>
                  <a:srgbClr val="002060"/>
                </a:solidFill>
                <a:latin typeface="Times New Roman" pitchFamily="18" charset="0"/>
                <a:cs typeface="Times New Roman" pitchFamily="18" charset="0"/>
              </a:rPr>
              <a:t>Михайловия</a:t>
            </a:r>
            <a:r>
              <a:rPr lang="uk-UA" sz="2400" b="1" dirty="0" smtClean="0">
                <a:solidFill>
                  <a:srgbClr val="002060"/>
                </a:solidFill>
                <a:latin typeface="Times New Roman" pitchFamily="18" charset="0"/>
                <a:cs typeface="Times New Roman" pitchFamily="18" charset="0"/>
              </a:rPr>
              <a:t> Амосов</a:t>
            </a:r>
            <a:endParaRPr lang="ru-RU" sz="2400" dirty="0" smtClean="0">
              <a:solidFill>
                <a:srgbClr val="002060"/>
              </a:solidFill>
              <a:latin typeface="Times New Roman" pitchFamily="18" charset="0"/>
              <a:cs typeface="Times New Roman" pitchFamily="18" charset="0"/>
            </a:endParaRPr>
          </a:p>
        </p:txBody>
      </p:sp>
      <p:sp>
        <p:nvSpPr>
          <p:cNvPr id="9" name="Прямоугольник 8"/>
          <p:cNvSpPr/>
          <p:nvPr/>
        </p:nvSpPr>
        <p:spPr>
          <a:xfrm>
            <a:off x="1357290" y="1071552"/>
            <a:ext cx="4572000" cy="1477328"/>
          </a:xfrm>
          <a:prstGeom prst="rect">
            <a:avLst/>
          </a:prstGeom>
        </p:spPr>
        <p:txBody>
          <a:bodyPr>
            <a:spAutoFit/>
          </a:bodyPr>
          <a:lstStyle/>
          <a:p>
            <a:pPr algn="just"/>
            <a:r>
              <a:rPr lang="uk-UA" dirty="0" smtClean="0">
                <a:latin typeface="Times New Roman" pitchFamily="18" charset="0"/>
                <a:cs typeface="Times New Roman" pitchFamily="18" charset="0"/>
              </a:rPr>
              <a:t>Один з найвідоміших в світі кардіохірургів, талановитий вчений, основоположник біокібернетики в Україні, письменник, який одержав широке визнання в Україні та за кордоном.</a:t>
            </a:r>
            <a:endParaRPr lang="uk-UA" dirty="0">
              <a:latin typeface="Times New Roman" pitchFamily="18" charset="0"/>
              <a:cs typeface="Times New Roman" pitchFamily="18" charset="0"/>
            </a:endParaRPr>
          </a:p>
        </p:txBody>
      </p:sp>
      <p:pic>
        <p:nvPicPr>
          <p:cNvPr id="1026" name="Picture 2" descr="C:\Users\Win7\Desktop\Amosov.png"/>
          <p:cNvPicPr>
            <a:picLocks noChangeAspect="1" noChangeArrowheads="1"/>
          </p:cNvPicPr>
          <p:nvPr/>
        </p:nvPicPr>
        <p:blipFill>
          <a:blip r:embed="rId3" cstate="print"/>
          <a:srcRect/>
          <a:stretch>
            <a:fillRect/>
          </a:stretch>
        </p:blipFill>
        <p:spPr bwMode="auto">
          <a:xfrm>
            <a:off x="6429388" y="928676"/>
            <a:ext cx="2214578" cy="30746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par>
                                <p:cTn id="8" presetID="5" presetClass="entr" presetSubtype="1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checkerboard(across)">
                                      <p:cBhvr>
                                        <p:cTn id="10" dur="500"/>
                                        <p:tgtEl>
                                          <p:spTgt spid="1026"/>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214414" y="142858"/>
            <a:ext cx="7429552" cy="400110"/>
          </a:xfrm>
          <a:prstGeom prst="rect">
            <a:avLst/>
          </a:prstGeom>
          <a:noFill/>
        </p:spPr>
        <p:txBody>
          <a:bodyPr wrap="square" rtlCol="0">
            <a:spAutoFit/>
          </a:bodyPr>
          <a:lstStyle/>
          <a:p>
            <a:pPr indent="358775" algn="just"/>
            <a:r>
              <a:rPr lang="en-US" sz="2000" smtClean="0">
                <a:latin typeface="Times New Roman" pitchFamily="18" charset="0"/>
                <a:cs typeface="Times New Roman" pitchFamily="18" charset="0"/>
              </a:rPr>
              <a:t> </a:t>
            </a:r>
            <a:endParaRPr lang="ru-RU" sz="2000">
              <a:latin typeface="Times New Roman" pitchFamily="18" charset="0"/>
              <a:cs typeface="Times New Roman" pitchFamily="18" charset="0"/>
            </a:endParaRPr>
          </a:p>
        </p:txBody>
      </p:sp>
      <p:sp>
        <p:nvSpPr>
          <p:cNvPr id="7" name="TextBox 6"/>
          <p:cNvSpPr txBox="1"/>
          <p:nvPr/>
        </p:nvSpPr>
        <p:spPr>
          <a:xfrm>
            <a:off x="1285852" y="142858"/>
            <a:ext cx="7572428" cy="4801314"/>
          </a:xfrm>
          <a:prstGeom prst="rect">
            <a:avLst/>
          </a:prstGeom>
          <a:noFill/>
        </p:spPr>
        <p:txBody>
          <a:bodyPr wrap="square" rtlCol="0">
            <a:spAutoFit/>
          </a:bodyPr>
          <a:lstStyle/>
          <a:p>
            <a:pPr indent="358775" algn="just"/>
            <a:r>
              <a:rPr lang="uk-UA" dirty="0" smtClean="0">
                <a:latin typeface="Times New Roman" pitchFamily="18" charset="0"/>
                <a:cs typeface="Times New Roman" pitchFamily="18" charset="0"/>
              </a:rPr>
              <a:t>Український педагог  К.Ушинський вважав,  що наукова система знань про Батьківщину, історію, культуру, духовність і державність рідного народу має найбільший пізнавально-виховний потенціал. Для закріплення вивченого матеріалу пропонуються такі завдання, як «Українські імена в інформатиці» та «Український ланцюжок», де необхідно поставити у відповідність подані дані про українських учених-творців інформатики. </a:t>
            </a:r>
            <a:endParaRPr lang="ru-RU" dirty="0" smtClean="0">
              <a:latin typeface="Times New Roman" pitchFamily="18" charset="0"/>
              <a:cs typeface="Times New Roman" pitchFamily="18" charset="0"/>
            </a:endParaRPr>
          </a:p>
          <a:p>
            <a:pPr indent="358775" algn="just"/>
            <a:r>
              <a:rPr lang="uk-UA" dirty="0" smtClean="0">
                <a:latin typeface="Times New Roman" pitchFamily="18" charset="0"/>
                <a:cs typeface="Times New Roman" pitchFamily="18" charset="0"/>
              </a:rPr>
              <a:t>Важливим напрямом патріотичного виховання вважаю використання на уроках елементів  українознавства – вивчення культури, побуту, звичаїв, традицій, обрядів, які містять у собі високі моральні цінності, збагачені тисячолітнім досвідом мудрості народу, мають моральний потенціал, спрямований на виховання особистості. При засвоєнні знань та  набуття навичок роботи в графічному редакторі </a:t>
            </a:r>
            <a:r>
              <a:rPr lang="en-US" dirty="0" smtClean="0">
                <a:latin typeface="Times New Roman" pitchFamily="18" charset="0"/>
                <a:cs typeface="Times New Roman" pitchFamily="18" charset="0"/>
              </a:rPr>
              <a:t>Paint </a:t>
            </a:r>
            <a:r>
              <a:rPr lang="uk-UA" dirty="0" smtClean="0">
                <a:latin typeface="Times New Roman" pitchFamily="18" charset="0"/>
                <a:cs typeface="Times New Roman" pitchFamily="18" charset="0"/>
              </a:rPr>
              <a:t>використовую  "Українські орнаменти". Тут учням розповідаю про значення символів українських орнаментів, показую відеофільми  та презентації про малювання писанок (із супроводом українських народних пісень), а потім учні на практичних роботах малюють писанки, рушники, килими, відтворюючи запропоновані орнаменти, або самі створюють орнаменти (завдання для творчих дітей).</a:t>
            </a:r>
            <a:endParaRPr lang="ru-RU"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214414" y="142858"/>
            <a:ext cx="7429552" cy="400110"/>
          </a:xfrm>
          <a:prstGeom prst="rect">
            <a:avLst/>
          </a:prstGeom>
          <a:noFill/>
        </p:spPr>
        <p:txBody>
          <a:bodyPr wrap="square" rtlCol="0">
            <a:spAutoFit/>
          </a:bodyPr>
          <a:lstStyle/>
          <a:p>
            <a:pPr indent="358775" algn="just"/>
            <a:r>
              <a:rPr lang="en-US" sz="2000" smtClean="0">
                <a:latin typeface="Times New Roman" pitchFamily="18" charset="0"/>
                <a:cs typeface="Times New Roman" pitchFamily="18" charset="0"/>
              </a:rPr>
              <a:t> </a:t>
            </a:r>
            <a:endParaRPr lang="ru-RU" sz="2000">
              <a:latin typeface="Times New Roman" pitchFamily="18" charset="0"/>
              <a:cs typeface="Times New Roman" pitchFamily="18" charset="0"/>
            </a:endParaRPr>
          </a:p>
        </p:txBody>
      </p:sp>
      <p:sp>
        <p:nvSpPr>
          <p:cNvPr id="7" name="TextBox 6"/>
          <p:cNvSpPr txBox="1"/>
          <p:nvPr/>
        </p:nvSpPr>
        <p:spPr>
          <a:xfrm>
            <a:off x="2428860" y="214296"/>
            <a:ext cx="5715040" cy="738664"/>
          </a:xfrm>
          <a:prstGeom prst="rect">
            <a:avLst/>
          </a:prstGeom>
          <a:noFill/>
        </p:spPr>
        <p:txBody>
          <a:bodyPr wrap="square" rtlCol="0">
            <a:spAutoFit/>
          </a:bodyPr>
          <a:lstStyle/>
          <a:p>
            <a:pPr algn="just"/>
            <a:r>
              <a:rPr lang="uk-UA" sz="2400" b="1" dirty="0" smtClean="0">
                <a:solidFill>
                  <a:srgbClr val="FFFF00"/>
                </a:solidFill>
                <a:latin typeface="Times New Roman" pitchFamily="18" charset="0"/>
                <a:cs typeface="Times New Roman" pitchFamily="18" charset="0"/>
              </a:rPr>
              <a:t>Алгоритм прикладу створення</a:t>
            </a:r>
            <a:endParaRPr lang="en-US" sz="2400" b="1" dirty="0" smtClean="0">
              <a:solidFill>
                <a:srgbClr val="FFFF00"/>
              </a:solidFill>
            </a:endParaRPr>
          </a:p>
          <a:p>
            <a:endParaRPr lang="ru-RU" dirty="0"/>
          </a:p>
        </p:txBody>
      </p:sp>
      <p:pic>
        <p:nvPicPr>
          <p:cNvPr id="4097" name="Picture 1"/>
          <p:cNvPicPr>
            <a:picLocks noChangeAspect="1" noChangeArrowheads="1"/>
          </p:cNvPicPr>
          <p:nvPr/>
        </p:nvPicPr>
        <p:blipFill>
          <a:blip r:embed="rId3" cstate="print"/>
          <a:srcRect/>
          <a:stretch>
            <a:fillRect/>
          </a:stretch>
        </p:blipFill>
        <p:spPr bwMode="auto">
          <a:xfrm>
            <a:off x="4643438" y="1357304"/>
            <a:ext cx="1981200" cy="2800350"/>
          </a:xfrm>
          <a:prstGeom prst="rect">
            <a:avLst/>
          </a:prstGeom>
          <a:noFill/>
          <a:ln w="9525">
            <a:noFill/>
            <a:miter lim="800000"/>
            <a:headEnd/>
            <a:tailEnd/>
          </a:ln>
        </p:spPr>
      </p:pic>
      <p:pic>
        <p:nvPicPr>
          <p:cNvPr id="4098" name="Picture 2"/>
          <p:cNvPicPr>
            <a:picLocks noChangeAspect="1" noChangeArrowheads="1"/>
          </p:cNvPicPr>
          <p:nvPr/>
        </p:nvPicPr>
        <p:blipFill>
          <a:blip r:embed="rId4" cstate="print"/>
          <a:srcRect/>
          <a:stretch>
            <a:fillRect/>
          </a:stretch>
        </p:blipFill>
        <p:spPr bwMode="auto">
          <a:xfrm>
            <a:off x="6715140" y="1357304"/>
            <a:ext cx="1943100" cy="2809875"/>
          </a:xfrm>
          <a:prstGeom prst="rect">
            <a:avLst/>
          </a:prstGeom>
          <a:noFill/>
          <a:ln w="9525">
            <a:noFill/>
            <a:miter lim="800000"/>
            <a:headEnd/>
            <a:tailEnd/>
          </a:ln>
        </p:spPr>
      </p:pic>
      <p:pic>
        <p:nvPicPr>
          <p:cNvPr id="4117" name="Picture 21" descr="C:\Users\Win7\Pictures\Рисунок1.jpg"/>
          <p:cNvPicPr>
            <a:picLocks noChangeAspect="1" noChangeArrowheads="1"/>
          </p:cNvPicPr>
          <p:nvPr/>
        </p:nvPicPr>
        <p:blipFill>
          <a:blip r:embed="rId5" cstate="print"/>
          <a:srcRect/>
          <a:stretch>
            <a:fillRect/>
          </a:stretch>
        </p:blipFill>
        <p:spPr bwMode="auto">
          <a:xfrm>
            <a:off x="1214414" y="1357304"/>
            <a:ext cx="3043221" cy="2076173"/>
          </a:xfrm>
          <a:prstGeom prst="rect">
            <a:avLst/>
          </a:prstGeom>
          <a:noFill/>
        </p:spPr>
      </p:pic>
      <p:sp>
        <p:nvSpPr>
          <p:cNvPr id="28" name="TextBox 27"/>
          <p:cNvSpPr txBox="1"/>
          <p:nvPr/>
        </p:nvSpPr>
        <p:spPr>
          <a:xfrm>
            <a:off x="5072066" y="4286262"/>
            <a:ext cx="2857520" cy="369332"/>
          </a:xfrm>
          <a:prstGeom prst="rect">
            <a:avLst/>
          </a:prstGeom>
          <a:noFill/>
        </p:spPr>
        <p:txBody>
          <a:bodyPr wrap="square" rtlCol="0">
            <a:spAutoFit/>
          </a:bodyPr>
          <a:lstStyle/>
          <a:p>
            <a:r>
              <a:rPr lang="uk-UA" b="1" dirty="0" smtClean="0">
                <a:latin typeface="Times New Roman" pitchFamily="18" charset="0"/>
                <a:cs typeface="Times New Roman" pitchFamily="18" charset="0"/>
              </a:rPr>
              <a:t>Ескіз та розпис писанки</a:t>
            </a:r>
            <a:endParaRPr lang="ru-RU" b="1" dirty="0">
              <a:latin typeface="Times New Roman" pitchFamily="18" charset="0"/>
              <a:cs typeface="Times New Roman" pitchFamily="18" charset="0"/>
            </a:endParaRPr>
          </a:p>
        </p:txBody>
      </p:sp>
      <p:sp>
        <p:nvSpPr>
          <p:cNvPr id="29" name="Прямоугольник 28"/>
          <p:cNvSpPr/>
          <p:nvPr/>
        </p:nvSpPr>
        <p:spPr>
          <a:xfrm>
            <a:off x="1071538" y="785800"/>
            <a:ext cx="3824252" cy="369332"/>
          </a:xfrm>
          <a:prstGeom prst="rect">
            <a:avLst/>
          </a:prstGeom>
        </p:spPr>
        <p:txBody>
          <a:bodyPr wrap="none">
            <a:spAutoFit/>
          </a:bodyPr>
          <a:lstStyle/>
          <a:p>
            <a:r>
              <a:rPr lang="uk-UA" b="1" dirty="0" smtClean="0">
                <a:latin typeface="Times New Roman" pitchFamily="18" charset="0"/>
                <a:cs typeface="Times New Roman" pitchFamily="18" charset="0"/>
              </a:rPr>
              <a:t>Орнамент у графічному редакторі </a:t>
            </a:r>
            <a:endParaRPr lang="ru-RU"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2000"/>
                                        <p:tgtEl>
                                          <p:spTgt spid="29"/>
                                        </p:tgtEl>
                                      </p:cBhvr>
                                    </p:animEffect>
                                  </p:childTnLst>
                                </p:cTn>
                              </p:par>
                              <p:par>
                                <p:cTn id="12" presetID="10" presetClass="entr" presetSubtype="0" fill="hold" nodeType="withEffect">
                                  <p:stCondLst>
                                    <p:cond delay="0"/>
                                  </p:stCondLst>
                                  <p:childTnLst>
                                    <p:set>
                                      <p:cBhvr>
                                        <p:cTn id="13" dur="1" fill="hold">
                                          <p:stCondLst>
                                            <p:cond delay="0"/>
                                          </p:stCondLst>
                                        </p:cTn>
                                        <p:tgtEl>
                                          <p:spTgt spid="4117"/>
                                        </p:tgtEl>
                                        <p:attrNameLst>
                                          <p:attrName>style.visibility</p:attrName>
                                        </p:attrNameLst>
                                      </p:cBhvr>
                                      <p:to>
                                        <p:strVal val="visible"/>
                                      </p:to>
                                    </p:set>
                                    <p:animEffect transition="in" filter="fade">
                                      <p:cBhvr>
                                        <p:cTn id="14" dur="2000"/>
                                        <p:tgtEl>
                                          <p:spTgt spid="4117"/>
                                        </p:tgtEl>
                                      </p:cBhvr>
                                    </p:animEffect>
                                  </p:childTnLst>
                                </p:cTn>
                              </p:par>
                            </p:childTnLst>
                          </p:cTn>
                        </p:par>
                        <p:par>
                          <p:cTn id="15" fill="hold">
                            <p:stCondLst>
                              <p:cond delay="4000"/>
                            </p:stCondLst>
                            <p:childTnLst>
                              <p:par>
                                <p:cTn id="16" presetID="10" presetClass="entr" presetSubtype="0"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2000"/>
                                        <p:tgtEl>
                                          <p:spTgt spid="28"/>
                                        </p:tgtEl>
                                      </p:cBhvr>
                                    </p:animEffect>
                                  </p:childTnLst>
                                </p:cTn>
                              </p:par>
                              <p:par>
                                <p:cTn id="19" presetID="10" presetClass="entr" presetSubtype="0" fill="hold" nodeType="withEffect">
                                  <p:stCondLst>
                                    <p:cond delay="0"/>
                                  </p:stCondLst>
                                  <p:childTnLst>
                                    <p:set>
                                      <p:cBhvr>
                                        <p:cTn id="20" dur="1" fill="hold">
                                          <p:stCondLst>
                                            <p:cond delay="0"/>
                                          </p:stCondLst>
                                        </p:cTn>
                                        <p:tgtEl>
                                          <p:spTgt spid="4097"/>
                                        </p:tgtEl>
                                        <p:attrNameLst>
                                          <p:attrName>style.visibility</p:attrName>
                                        </p:attrNameLst>
                                      </p:cBhvr>
                                      <p:to>
                                        <p:strVal val="visible"/>
                                      </p:to>
                                    </p:set>
                                    <p:animEffect transition="in" filter="fade">
                                      <p:cBhvr>
                                        <p:cTn id="21" dur="2000"/>
                                        <p:tgtEl>
                                          <p:spTgt spid="4097"/>
                                        </p:tgtEl>
                                      </p:cBhvr>
                                    </p:animEffect>
                                  </p:childTnLst>
                                </p:cTn>
                              </p:par>
                            </p:childTnLst>
                          </p:cTn>
                        </p:par>
                        <p:par>
                          <p:cTn id="22" fill="hold">
                            <p:stCondLst>
                              <p:cond delay="6000"/>
                            </p:stCondLst>
                            <p:childTnLst>
                              <p:par>
                                <p:cTn id="23" presetID="10" presetClass="entr" presetSubtype="0" fill="hold" nodeType="afterEffect">
                                  <p:stCondLst>
                                    <p:cond delay="0"/>
                                  </p:stCondLst>
                                  <p:childTnLst>
                                    <p:set>
                                      <p:cBhvr>
                                        <p:cTn id="24" dur="1" fill="hold">
                                          <p:stCondLst>
                                            <p:cond delay="0"/>
                                          </p:stCondLst>
                                        </p:cTn>
                                        <p:tgtEl>
                                          <p:spTgt spid="4098"/>
                                        </p:tgtEl>
                                        <p:attrNameLst>
                                          <p:attrName>style.visibility</p:attrName>
                                        </p:attrNameLst>
                                      </p:cBhvr>
                                      <p:to>
                                        <p:strVal val="visible"/>
                                      </p:to>
                                    </p:set>
                                    <p:animEffect transition="in" filter="fade">
                                      <p:cBhvr>
                                        <p:cTn id="25"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214414" y="142858"/>
            <a:ext cx="7429552" cy="400110"/>
          </a:xfrm>
          <a:prstGeom prst="rect">
            <a:avLst/>
          </a:prstGeom>
          <a:noFill/>
        </p:spPr>
        <p:txBody>
          <a:bodyPr wrap="square" rtlCol="0">
            <a:spAutoFit/>
          </a:bodyPr>
          <a:lstStyle/>
          <a:p>
            <a:pPr indent="358775" algn="just"/>
            <a:r>
              <a:rPr lang="en-US" sz="2000" smtClean="0">
                <a:latin typeface="Times New Roman" pitchFamily="18" charset="0"/>
                <a:cs typeface="Times New Roman" pitchFamily="18" charset="0"/>
              </a:rPr>
              <a:t> </a:t>
            </a:r>
            <a:endParaRPr lang="ru-RU" sz="2000">
              <a:latin typeface="Times New Roman" pitchFamily="18" charset="0"/>
              <a:cs typeface="Times New Roman" pitchFamily="18" charset="0"/>
            </a:endParaRPr>
          </a:p>
        </p:txBody>
      </p:sp>
      <p:pic>
        <p:nvPicPr>
          <p:cNvPr id="30722" name="Picture 2"/>
          <p:cNvPicPr>
            <a:picLocks noChangeAspect="1" noChangeArrowheads="1"/>
          </p:cNvPicPr>
          <p:nvPr/>
        </p:nvPicPr>
        <p:blipFill>
          <a:blip r:embed="rId3" cstate="print"/>
          <a:srcRect/>
          <a:stretch>
            <a:fillRect/>
          </a:stretch>
        </p:blipFill>
        <p:spPr bwMode="auto">
          <a:xfrm>
            <a:off x="2357422" y="1285866"/>
            <a:ext cx="4643469" cy="3283261"/>
          </a:xfrm>
          <a:prstGeom prst="rect">
            <a:avLst/>
          </a:prstGeom>
          <a:noFill/>
          <a:ln w="9525">
            <a:noFill/>
            <a:miter lim="800000"/>
            <a:headEnd/>
            <a:tailEnd/>
          </a:ln>
        </p:spPr>
      </p:pic>
      <p:sp>
        <p:nvSpPr>
          <p:cNvPr id="7" name="Прямоугольник 6"/>
          <p:cNvSpPr/>
          <p:nvPr/>
        </p:nvSpPr>
        <p:spPr>
          <a:xfrm>
            <a:off x="2285984" y="214296"/>
            <a:ext cx="4572000" cy="1015663"/>
          </a:xfrm>
          <a:prstGeom prst="rect">
            <a:avLst/>
          </a:prstGeom>
        </p:spPr>
        <p:txBody>
          <a:bodyPr>
            <a:spAutoFit/>
          </a:bodyPr>
          <a:lstStyle/>
          <a:p>
            <a:pPr algn="ctr"/>
            <a:r>
              <a:rPr lang="uk-UA" sz="2000" b="1" dirty="0" smtClean="0">
                <a:latin typeface="Times New Roman" pitchFamily="18" charset="0"/>
                <a:cs typeface="Times New Roman" pitchFamily="18" charset="0"/>
              </a:rPr>
              <a:t>Кросворд, створений під час вивчення формування таблиць у табличному процесорі</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0722"/>
                                        </p:tgtEl>
                                        <p:attrNameLst>
                                          <p:attrName>style.visibility</p:attrName>
                                        </p:attrNameLst>
                                      </p:cBhvr>
                                      <p:to>
                                        <p:strVal val="visible"/>
                                      </p:to>
                                    </p:set>
                                    <p:animEffect transition="in" filter="fade">
                                      <p:cBhvr>
                                        <p:cTn id="11" dur="2000"/>
                                        <p:tgtEl>
                                          <p:spTgt spid="307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214414" y="142858"/>
            <a:ext cx="7429552" cy="400110"/>
          </a:xfrm>
          <a:prstGeom prst="rect">
            <a:avLst/>
          </a:prstGeom>
          <a:noFill/>
        </p:spPr>
        <p:txBody>
          <a:bodyPr wrap="square" rtlCol="0">
            <a:spAutoFit/>
          </a:bodyPr>
          <a:lstStyle/>
          <a:p>
            <a:pPr indent="358775" algn="just"/>
            <a:r>
              <a:rPr lang="en-US" sz="2000" smtClean="0">
                <a:latin typeface="Times New Roman" pitchFamily="18" charset="0"/>
                <a:cs typeface="Times New Roman" pitchFamily="18" charset="0"/>
              </a:rPr>
              <a:t> </a:t>
            </a:r>
            <a:endParaRPr lang="ru-RU" sz="2000">
              <a:latin typeface="Times New Roman" pitchFamily="18" charset="0"/>
              <a:cs typeface="Times New Roman" pitchFamily="18" charset="0"/>
            </a:endParaRPr>
          </a:p>
        </p:txBody>
      </p:sp>
      <p:sp>
        <p:nvSpPr>
          <p:cNvPr id="8" name="TextBox 7"/>
          <p:cNvSpPr txBox="1"/>
          <p:nvPr/>
        </p:nvSpPr>
        <p:spPr>
          <a:xfrm>
            <a:off x="1142976" y="428610"/>
            <a:ext cx="7572428" cy="4247317"/>
          </a:xfrm>
          <a:prstGeom prst="rect">
            <a:avLst/>
          </a:prstGeom>
          <a:noFill/>
        </p:spPr>
        <p:txBody>
          <a:bodyPr wrap="square" rtlCol="0">
            <a:spAutoFit/>
          </a:bodyPr>
          <a:lstStyle/>
          <a:p>
            <a:pPr indent="358775" algn="just"/>
            <a:r>
              <a:rPr lang="uk-UA" dirty="0" smtClean="0">
                <a:latin typeface="Times New Roman" pitchFamily="18" charset="0"/>
                <a:cs typeface="Times New Roman" pitchFamily="18" charset="0"/>
              </a:rPr>
              <a:t>Досить широко екологічний та економічний напрями патріотичного виховання можна реалізувати у процесі вивчення Текстового процесора» та програму </a:t>
            </a:r>
            <a:r>
              <a:rPr lang="en-US" dirty="0" smtClean="0">
                <a:latin typeface="Times New Roman" pitchFamily="18" charset="0"/>
                <a:cs typeface="Times New Roman" pitchFamily="18" charset="0"/>
              </a:rPr>
              <a:t>Microsoft Publisher </a:t>
            </a:r>
            <a:r>
              <a:rPr lang="uk-UA" dirty="0" smtClean="0">
                <a:latin typeface="Times New Roman" pitchFamily="18" charset="0"/>
                <a:cs typeface="Times New Roman" pitchFamily="18" charset="0"/>
              </a:rPr>
              <a:t> (створення буклетів, бюлетенів) та табличного (аналіз даних) процесорів. У реалізації компетентнісного підходу із застосуванням  методу доцільно дібраних задач  і рольових ігор учні використовують екологічні та економічні поняття, навчаються раціонально використовувати природні ресурси, аналізувати природні, економічні та суспільні явища за статистичними даними; складають графіки і діаграми, що ілюструють результати впливу людської діяльності на природу, наприклад, використання системи задач про споживання води, забруднення води та повітря, скорочення лісових ресурсів та його наслідки.</a:t>
            </a:r>
            <a:endParaRPr lang="ru-RU" dirty="0" smtClean="0">
              <a:latin typeface="Times New Roman" pitchFamily="18" charset="0"/>
              <a:cs typeface="Times New Roman" pitchFamily="18" charset="0"/>
            </a:endParaRPr>
          </a:p>
          <a:p>
            <a:pPr indent="358775" algn="just"/>
            <a:r>
              <a:rPr lang="uk-UA" dirty="0" smtClean="0">
                <a:latin typeface="Times New Roman" pitchFamily="18" charset="0"/>
                <a:cs typeface="Times New Roman" pitchFamily="18" charset="0"/>
              </a:rPr>
              <a:t>У такий спосіб формується прийняття природи як особистісної цінності,  екологічна культура, відповідальне ставлення до навколишнього середовища.</a:t>
            </a:r>
            <a:endParaRPr lang="ru-RU" dirty="0" smtClean="0">
              <a:latin typeface="Times New Roman" pitchFamily="18" charset="0"/>
              <a:cs typeface="Times New Roman" pitchFamily="18" charset="0"/>
            </a:endParaRPr>
          </a:p>
          <a:p>
            <a:r>
              <a:rPr lang="uk-UA" dirty="0" smtClean="0"/>
              <a:t> </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214414" y="142858"/>
            <a:ext cx="7429552" cy="400110"/>
          </a:xfrm>
          <a:prstGeom prst="rect">
            <a:avLst/>
          </a:prstGeom>
          <a:noFill/>
        </p:spPr>
        <p:txBody>
          <a:bodyPr wrap="square" rtlCol="0">
            <a:spAutoFit/>
          </a:bodyPr>
          <a:lstStyle/>
          <a:p>
            <a:pPr indent="358775" algn="just"/>
            <a:r>
              <a:rPr lang="en-US" sz="2000" smtClean="0">
                <a:latin typeface="Times New Roman" pitchFamily="18" charset="0"/>
                <a:cs typeface="Times New Roman" pitchFamily="18" charset="0"/>
              </a:rPr>
              <a:t> </a:t>
            </a:r>
            <a:endParaRPr lang="ru-RU" sz="2000">
              <a:latin typeface="Times New Roman" pitchFamily="18" charset="0"/>
              <a:cs typeface="Times New Roman" pitchFamily="18" charset="0"/>
            </a:endParaRPr>
          </a:p>
        </p:txBody>
      </p:sp>
      <p:pic>
        <p:nvPicPr>
          <p:cNvPr id="31752" name="Picture 8"/>
          <p:cNvPicPr>
            <a:picLocks noChangeAspect="1" noChangeArrowheads="1"/>
          </p:cNvPicPr>
          <p:nvPr/>
        </p:nvPicPr>
        <p:blipFill>
          <a:blip r:embed="rId3" cstate="print"/>
          <a:srcRect/>
          <a:stretch>
            <a:fillRect/>
          </a:stretch>
        </p:blipFill>
        <p:spPr bwMode="auto">
          <a:xfrm>
            <a:off x="1785918" y="973580"/>
            <a:ext cx="2500330" cy="3643338"/>
          </a:xfrm>
          <a:prstGeom prst="rect">
            <a:avLst/>
          </a:prstGeom>
          <a:noFill/>
          <a:ln w="9525">
            <a:noFill/>
            <a:miter lim="800000"/>
            <a:headEnd/>
            <a:tailEnd/>
          </a:ln>
        </p:spPr>
      </p:pic>
      <p:pic>
        <p:nvPicPr>
          <p:cNvPr id="31753" name="Рисунок 1"/>
          <p:cNvPicPr>
            <a:picLocks noChangeAspect="1" noChangeArrowheads="1"/>
          </p:cNvPicPr>
          <p:nvPr/>
        </p:nvPicPr>
        <p:blipFill>
          <a:blip r:embed="rId4" cstate="print"/>
          <a:srcRect/>
          <a:stretch>
            <a:fillRect/>
          </a:stretch>
        </p:blipFill>
        <p:spPr bwMode="auto">
          <a:xfrm>
            <a:off x="5643570" y="857238"/>
            <a:ext cx="2466550" cy="3555139"/>
          </a:xfrm>
          <a:prstGeom prst="rect">
            <a:avLst/>
          </a:prstGeom>
          <a:noFill/>
          <a:ln w="9525">
            <a:noFill/>
            <a:miter lim="800000"/>
            <a:headEnd/>
            <a:tailEnd/>
          </a:ln>
        </p:spPr>
      </p:pic>
      <p:sp>
        <p:nvSpPr>
          <p:cNvPr id="13" name="Прямоугольник 12"/>
          <p:cNvSpPr/>
          <p:nvPr/>
        </p:nvSpPr>
        <p:spPr>
          <a:xfrm>
            <a:off x="2500298" y="500048"/>
            <a:ext cx="1064715" cy="369332"/>
          </a:xfrm>
          <a:prstGeom prst="rect">
            <a:avLst/>
          </a:prstGeom>
        </p:spPr>
        <p:txBody>
          <a:bodyPr wrap="none">
            <a:spAutoFit/>
          </a:bodyPr>
          <a:lstStyle/>
          <a:p>
            <a:r>
              <a:rPr lang="uk-UA" dirty="0" smtClean="0">
                <a:latin typeface="Times New Roman" pitchFamily="18" charset="0"/>
                <a:cs typeface="Times New Roman" pitchFamily="18" charset="0"/>
              </a:rPr>
              <a:t>Брошура</a:t>
            </a:r>
            <a:endParaRPr lang="ru-RU" dirty="0">
              <a:latin typeface="Times New Roman" pitchFamily="18" charset="0"/>
              <a:cs typeface="Times New Roman" pitchFamily="18" charset="0"/>
            </a:endParaRPr>
          </a:p>
        </p:txBody>
      </p:sp>
      <p:sp>
        <p:nvSpPr>
          <p:cNvPr id="14" name="Прямоугольник 13"/>
          <p:cNvSpPr/>
          <p:nvPr/>
        </p:nvSpPr>
        <p:spPr>
          <a:xfrm>
            <a:off x="6143636" y="357172"/>
            <a:ext cx="1173911" cy="369332"/>
          </a:xfrm>
          <a:prstGeom prst="rect">
            <a:avLst/>
          </a:prstGeom>
        </p:spPr>
        <p:txBody>
          <a:bodyPr wrap="none">
            <a:spAutoFit/>
          </a:bodyPr>
          <a:lstStyle/>
          <a:p>
            <a:r>
              <a:rPr lang="uk-UA" dirty="0" smtClean="0">
                <a:latin typeface="Times New Roman" pitchFamily="18" charset="0"/>
                <a:cs typeface="Times New Roman" pitchFamily="18" charset="0"/>
              </a:rPr>
              <a:t>Бюлетень</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1752"/>
                                        </p:tgtEl>
                                        <p:attrNameLst>
                                          <p:attrName>style.visibility</p:attrName>
                                        </p:attrNameLst>
                                      </p:cBhvr>
                                      <p:to>
                                        <p:strVal val="visible"/>
                                      </p:to>
                                    </p:set>
                                    <p:animEffect transition="in" filter="fade">
                                      <p:cBhvr>
                                        <p:cTn id="11" dur="2000"/>
                                        <p:tgtEl>
                                          <p:spTgt spid="31752"/>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2000"/>
                                        <p:tgtEl>
                                          <p:spTgt spid="14"/>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1753"/>
                                        </p:tgtEl>
                                        <p:attrNameLst>
                                          <p:attrName>style.visibility</p:attrName>
                                        </p:attrNameLst>
                                      </p:cBhvr>
                                      <p:to>
                                        <p:strVal val="visible"/>
                                      </p:to>
                                    </p:set>
                                    <p:animEffect transition="in" filter="fade">
                                      <p:cBhvr>
                                        <p:cTn id="19" dur="2000"/>
                                        <p:tgtEl>
                                          <p:spTgt spid="317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214414" y="142858"/>
            <a:ext cx="7429552" cy="400110"/>
          </a:xfrm>
          <a:prstGeom prst="rect">
            <a:avLst/>
          </a:prstGeom>
          <a:noFill/>
        </p:spPr>
        <p:txBody>
          <a:bodyPr wrap="square" rtlCol="0">
            <a:spAutoFit/>
          </a:bodyPr>
          <a:lstStyle/>
          <a:p>
            <a:pPr indent="358775" algn="just"/>
            <a:r>
              <a:rPr lang="en-US" sz="2000" smtClean="0">
                <a:latin typeface="Times New Roman" pitchFamily="18" charset="0"/>
                <a:cs typeface="Times New Roman" pitchFamily="18" charset="0"/>
              </a:rPr>
              <a:t> </a:t>
            </a:r>
            <a:endParaRPr lang="ru-RU" sz="2000">
              <a:latin typeface="Times New Roman" pitchFamily="18" charset="0"/>
              <a:cs typeface="Times New Roman" pitchFamily="18" charset="0"/>
            </a:endParaRPr>
          </a:p>
        </p:txBody>
      </p:sp>
      <p:pic>
        <p:nvPicPr>
          <p:cNvPr id="29698" name="Picture 2"/>
          <p:cNvPicPr>
            <a:picLocks noChangeAspect="1" noChangeArrowheads="1"/>
          </p:cNvPicPr>
          <p:nvPr/>
        </p:nvPicPr>
        <p:blipFill>
          <a:blip r:embed="rId3" cstate="print"/>
          <a:srcRect/>
          <a:stretch>
            <a:fillRect/>
          </a:stretch>
        </p:blipFill>
        <p:spPr bwMode="auto">
          <a:xfrm>
            <a:off x="2285984" y="1357304"/>
            <a:ext cx="4495800" cy="3152775"/>
          </a:xfrm>
          <a:prstGeom prst="rect">
            <a:avLst/>
          </a:prstGeom>
          <a:noFill/>
          <a:ln w="9525">
            <a:noFill/>
            <a:miter lim="800000"/>
            <a:headEnd/>
            <a:tailEnd/>
          </a:ln>
        </p:spPr>
      </p:pic>
      <p:sp>
        <p:nvSpPr>
          <p:cNvPr id="12" name="Прямоугольник 11"/>
          <p:cNvSpPr/>
          <p:nvPr/>
        </p:nvSpPr>
        <p:spPr>
          <a:xfrm>
            <a:off x="2357422" y="500048"/>
            <a:ext cx="4051815" cy="369332"/>
          </a:xfrm>
          <a:prstGeom prst="rect">
            <a:avLst/>
          </a:prstGeom>
        </p:spPr>
        <p:txBody>
          <a:bodyPr wrap="none">
            <a:spAutoFit/>
          </a:bodyPr>
          <a:lstStyle/>
          <a:p>
            <a:r>
              <a:rPr lang="uk-UA" dirty="0" smtClean="0">
                <a:latin typeface="Times New Roman" pitchFamily="18" charset="0"/>
                <a:cs typeface="Times New Roman" pitchFamily="18" charset="0"/>
              </a:rPr>
              <a:t>Буклет «Сім природних чудес України»</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9698"/>
                                        </p:tgtEl>
                                        <p:attrNameLst>
                                          <p:attrName>style.visibility</p:attrName>
                                        </p:attrNameLst>
                                      </p:cBhvr>
                                      <p:to>
                                        <p:strVal val="visible"/>
                                      </p:to>
                                    </p:set>
                                    <p:animEffect transition="in" filter="fade">
                                      <p:cBhvr>
                                        <p:cTn id="11" dur="20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214414" y="142858"/>
            <a:ext cx="7429552" cy="400110"/>
          </a:xfrm>
          <a:prstGeom prst="rect">
            <a:avLst/>
          </a:prstGeom>
          <a:noFill/>
        </p:spPr>
        <p:txBody>
          <a:bodyPr wrap="square" rtlCol="0">
            <a:spAutoFit/>
          </a:bodyPr>
          <a:lstStyle/>
          <a:p>
            <a:pPr indent="358775" algn="just"/>
            <a:r>
              <a:rPr lang="en-US" sz="2000" smtClean="0">
                <a:latin typeface="Times New Roman" pitchFamily="18" charset="0"/>
                <a:cs typeface="Times New Roman" pitchFamily="18" charset="0"/>
              </a:rPr>
              <a:t> </a:t>
            </a:r>
            <a:endParaRPr lang="ru-RU" sz="2000">
              <a:latin typeface="Times New Roman" pitchFamily="18" charset="0"/>
              <a:cs typeface="Times New Roman" pitchFamily="18" charset="0"/>
            </a:endParaRPr>
          </a:p>
        </p:txBody>
      </p:sp>
      <p:sp>
        <p:nvSpPr>
          <p:cNvPr id="7" name="TextBox 6"/>
          <p:cNvSpPr txBox="1"/>
          <p:nvPr/>
        </p:nvSpPr>
        <p:spPr>
          <a:xfrm>
            <a:off x="1357290" y="428610"/>
            <a:ext cx="7500990" cy="4247317"/>
          </a:xfrm>
          <a:prstGeom prst="rect">
            <a:avLst/>
          </a:prstGeom>
          <a:noFill/>
        </p:spPr>
        <p:txBody>
          <a:bodyPr wrap="square" rtlCol="0">
            <a:spAutoFit/>
          </a:bodyPr>
          <a:lstStyle/>
          <a:p>
            <a:pPr indent="358775" algn="just"/>
            <a:r>
              <a:rPr lang="uk-UA" dirty="0" smtClean="0">
                <a:latin typeface="Times New Roman" pitchFamily="18" charset="0"/>
                <a:cs typeface="Times New Roman" pitchFamily="18" charset="0"/>
              </a:rPr>
              <a:t>Працюючи над проектами, учні розробляють стратегію подолання певної проблеми чи поліпшення життя громади. Значне місце відводиться формуванню культури поведінки дітей. На першому ж занятті учні самі складають правила поведінки. Це сприяє вихованню основних моральних цінностей.</a:t>
            </a:r>
            <a:endParaRPr lang="ru-RU" dirty="0" smtClean="0">
              <a:latin typeface="Times New Roman" pitchFamily="18" charset="0"/>
              <a:cs typeface="Times New Roman" pitchFamily="18" charset="0"/>
            </a:endParaRPr>
          </a:p>
          <a:p>
            <a:pPr indent="358775" algn="just"/>
            <a:r>
              <a:rPr lang="uk-UA" dirty="0" smtClean="0">
                <a:latin typeface="Times New Roman" pitchFamily="18" charset="0"/>
                <a:cs typeface="Times New Roman" pitchFamily="18" charset="0"/>
              </a:rPr>
              <a:t>Одним із головних напрямків є співробітництво. Працюючи в парах та командах, виконуючи завдання соціальних проектів, учні розвивають свої комунікативні вміння – уміння спілкуватися і розв’язувати конфліктні ситуації через діалог, такт, уміння відстоювати свою точку зору, уміння встановлювати контакти, виступати перед публікою тощо.</a:t>
            </a:r>
          </a:p>
          <a:p>
            <a:pPr indent="358775" algn="just"/>
            <a:r>
              <a:rPr lang="uk-UA" dirty="0" smtClean="0">
                <a:latin typeface="Times New Roman" pitchFamily="18" charset="0"/>
                <a:cs typeface="Times New Roman" pitchFamily="18" charset="0"/>
              </a:rPr>
              <a:t>Отже, повноцінне формування особистості школяра не може позитивно реалізовуватися без патріотичної основи. Сьогодні як ніколи важливо спрямовувати дітей на вибір </a:t>
            </a:r>
            <a:r>
              <a:rPr lang="uk-UA" dirty="0" err="1" smtClean="0">
                <a:latin typeface="Times New Roman" pitchFamily="18" charset="0"/>
                <a:cs typeface="Times New Roman" pitchFamily="18" charset="0"/>
              </a:rPr>
              <a:t>громадянсько</a:t>
            </a:r>
            <a:r>
              <a:rPr lang="uk-UA" dirty="0" smtClean="0">
                <a:latin typeface="Times New Roman" pitchFamily="18" charset="0"/>
                <a:cs typeface="Times New Roman" pitchFamily="18" charset="0"/>
              </a:rPr>
              <a:t> - національних ідеалів та ціннісних орієнтацій у їхньому житті. У процесі вивчення інформатики створена та ефективно діє система патріотичного виховання.</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500049"/>
            <a:ext cx="8429684" cy="2428891"/>
          </a:xfrm>
        </p:spPr>
        <p:txBody>
          <a:bodyPr>
            <a:normAutofit fontScale="90000"/>
          </a:bodyPr>
          <a:lstStyle/>
          <a:p>
            <a:pPr algn="r"/>
            <a:r>
              <a:rPr lang="uk-UA" sz="4000" b="1" dirty="0" smtClean="0">
                <a:ln w="10541" cmpd="sng">
                  <a:solidFill>
                    <a:srgbClr val="002060"/>
                  </a:solidFill>
                  <a:prstDash val="solid"/>
                </a:ln>
                <a:solidFill>
                  <a:schemeClr val="tx2"/>
                </a:solidFill>
                <a:latin typeface="Times New Roman" pitchFamily="18" charset="0"/>
                <a:cs typeface="Times New Roman" pitchFamily="18" charset="0"/>
              </a:rPr>
              <a:t>Патріотизм</a:t>
            </a:r>
            <a:r>
              <a:rPr lang="ru-RU" sz="4000" b="1" dirty="0" smtClean="0">
                <a:ln w="10541" cmpd="sng">
                  <a:solidFill>
                    <a:srgbClr val="002060"/>
                  </a:solidFill>
                  <a:prstDash val="solid"/>
                </a:ln>
                <a:solidFill>
                  <a:schemeClr val="tx2"/>
                </a:solidFill>
                <a:latin typeface="Times New Roman" pitchFamily="18" charset="0"/>
                <a:cs typeface="Times New Roman" pitchFamily="18" charset="0"/>
              </a:rPr>
              <a:t> – </a:t>
            </a:r>
            <a:r>
              <a:rPr lang="uk-UA" sz="4000" b="1" dirty="0" smtClean="0">
                <a:ln w="10541" cmpd="sng">
                  <a:solidFill>
                    <a:srgbClr val="002060"/>
                  </a:solidFill>
                  <a:prstDash val="solid"/>
                </a:ln>
                <a:solidFill>
                  <a:schemeClr val="tx2"/>
                </a:solidFill>
                <a:latin typeface="Times New Roman" pitchFamily="18" charset="0"/>
                <a:cs typeface="Times New Roman" pitchFamily="18" charset="0"/>
              </a:rPr>
              <a:t>переконання</a:t>
            </a:r>
            <a:r>
              <a:rPr lang="ru-RU" sz="4000" b="1" dirty="0" smtClean="0">
                <a:ln w="10541" cmpd="sng">
                  <a:solidFill>
                    <a:srgbClr val="002060"/>
                  </a:solidFill>
                  <a:prstDash val="solid"/>
                </a:ln>
                <a:solidFill>
                  <a:schemeClr val="tx2"/>
                </a:solidFill>
                <a:latin typeface="Times New Roman" pitchFamily="18" charset="0"/>
                <a:cs typeface="Times New Roman" pitchFamily="18" charset="0"/>
              </a:rPr>
              <a:t>, </a:t>
            </a:r>
            <a:br>
              <a:rPr lang="ru-RU" sz="4000" b="1" dirty="0" smtClean="0">
                <a:ln w="10541" cmpd="sng">
                  <a:solidFill>
                    <a:srgbClr val="002060"/>
                  </a:solidFill>
                  <a:prstDash val="solid"/>
                </a:ln>
                <a:solidFill>
                  <a:schemeClr val="tx2"/>
                </a:solidFill>
                <a:latin typeface="Times New Roman" pitchFamily="18" charset="0"/>
                <a:cs typeface="Times New Roman" pitchFamily="18" charset="0"/>
              </a:rPr>
            </a:br>
            <a:r>
              <a:rPr lang="uk-UA" sz="4000" b="1" dirty="0" smtClean="0">
                <a:ln w="10541" cmpd="sng">
                  <a:solidFill>
                    <a:srgbClr val="002060"/>
                  </a:solidFill>
                  <a:prstDash val="solid"/>
                </a:ln>
                <a:solidFill>
                  <a:schemeClr val="tx2"/>
                </a:solidFill>
                <a:latin typeface="Times New Roman" pitchFamily="18" charset="0"/>
                <a:cs typeface="Times New Roman" pitchFamily="18" charset="0"/>
              </a:rPr>
              <a:t>що</a:t>
            </a:r>
            <a:r>
              <a:rPr lang="ru-RU" sz="4000" b="1" dirty="0" smtClean="0">
                <a:ln w="10541" cmpd="sng">
                  <a:solidFill>
                    <a:srgbClr val="002060"/>
                  </a:solidFill>
                  <a:prstDash val="solid"/>
                </a:ln>
                <a:solidFill>
                  <a:schemeClr val="tx2"/>
                </a:solidFill>
                <a:latin typeface="Times New Roman" pitchFamily="18" charset="0"/>
                <a:cs typeface="Times New Roman" pitchFamily="18" charset="0"/>
              </a:rPr>
              <a:t> твоя </a:t>
            </a:r>
            <a:r>
              <a:rPr lang="uk-UA" sz="4000" b="1" dirty="0" smtClean="0">
                <a:ln w="10541" cmpd="sng">
                  <a:solidFill>
                    <a:srgbClr val="002060"/>
                  </a:solidFill>
                  <a:prstDash val="solid"/>
                </a:ln>
                <a:solidFill>
                  <a:schemeClr val="tx2"/>
                </a:solidFill>
                <a:latin typeface="Times New Roman" pitchFamily="18" charset="0"/>
                <a:cs typeface="Times New Roman" pitchFamily="18" charset="0"/>
              </a:rPr>
              <a:t>краї</a:t>
            </a:r>
            <a:r>
              <a:rPr lang="ru-RU" sz="4000" b="1" dirty="0" smtClean="0">
                <a:ln w="10541" cmpd="sng">
                  <a:solidFill>
                    <a:srgbClr val="002060"/>
                  </a:solidFill>
                  <a:prstDash val="solid"/>
                </a:ln>
                <a:solidFill>
                  <a:schemeClr val="tx2"/>
                </a:solidFill>
                <a:latin typeface="Times New Roman" pitchFamily="18" charset="0"/>
                <a:cs typeface="Times New Roman" pitchFamily="18" charset="0"/>
              </a:rPr>
              <a:t>на </a:t>
            </a:r>
            <a:r>
              <a:rPr lang="uk-UA" sz="4000" b="1" dirty="0" smtClean="0">
                <a:ln w="10541" cmpd="sng">
                  <a:solidFill>
                    <a:srgbClr val="002060"/>
                  </a:solidFill>
                  <a:prstDash val="solid"/>
                </a:ln>
                <a:solidFill>
                  <a:schemeClr val="tx2"/>
                </a:solidFill>
                <a:latin typeface="Times New Roman" pitchFamily="18" charset="0"/>
                <a:cs typeface="Times New Roman" pitchFamily="18" charset="0"/>
              </a:rPr>
              <a:t>краща</a:t>
            </a:r>
            <a:r>
              <a:rPr lang="ru-RU" sz="4000" b="1" dirty="0" smtClean="0">
                <a:ln w="10541" cmpd="sng">
                  <a:solidFill>
                    <a:srgbClr val="002060"/>
                  </a:solidFill>
                  <a:prstDash val="solid"/>
                </a:ln>
                <a:solidFill>
                  <a:schemeClr val="tx2"/>
                </a:solidFill>
                <a:latin typeface="Times New Roman" pitchFamily="18" charset="0"/>
                <a:cs typeface="Times New Roman" pitchFamily="18" charset="0"/>
              </a:rPr>
              <a:t> за </a:t>
            </a:r>
            <a:r>
              <a:rPr lang="uk-UA" sz="4000" b="1" dirty="0" smtClean="0">
                <a:ln w="10541" cmpd="sng">
                  <a:solidFill>
                    <a:srgbClr val="002060"/>
                  </a:solidFill>
                  <a:prstDash val="solid"/>
                </a:ln>
                <a:solidFill>
                  <a:schemeClr val="tx2"/>
                </a:solidFill>
                <a:latin typeface="Times New Roman" pitchFamily="18" charset="0"/>
                <a:cs typeface="Times New Roman" pitchFamily="18" charset="0"/>
              </a:rPr>
              <a:t>інші</a:t>
            </a:r>
            <a:r>
              <a:rPr lang="ru-RU" sz="4000" b="1" dirty="0" smtClean="0">
                <a:ln w="10541" cmpd="sng">
                  <a:solidFill>
                    <a:srgbClr val="002060"/>
                  </a:solidFill>
                  <a:prstDash val="solid"/>
                </a:ln>
                <a:solidFill>
                  <a:schemeClr val="tx2"/>
                </a:solidFill>
                <a:latin typeface="Times New Roman" pitchFamily="18" charset="0"/>
                <a:cs typeface="Times New Roman" pitchFamily="18" charset="0"/>
              </a:rPr>
              <a:t> тому, </a:t>
            </a:r>
            <a:r>
              <a:rPr lang="uk-UA" sz="4000" b="1" dirty="0" smtClean="0">
                <a:ln w="10541" cmpd="sng">
                  <a:solidFill>
                    <a:srgbClr val="002060"/>
                  </a:solidFill>
                  <a:prstDash val="solid"/>
                </a:ln>
                <a:solidFill>
                  <a:schemeClr val="tx2"/>
                </a:solidFill>
                <a:latin typeface="Times New Roman" pitchFamily="18" charset="0"/>
                <a:cs typeface="Times New Roman" pitchFamily="18" charset="0"/>
              </a:rPr>
              <a:t>що</a:t>
            </a:r>
            <a:r>
              <a:rPr lang="ru-RU" sz="4000" b="1" dirty="0" smtClean="0">
                <a:ln w="10541" cmpd="sng">
                  <a:solidFill>
                    <a:srgbClr val="002060"/>
                  </a:solidFill>
                  <a:prstDash val="solid"/>
                </a:ln>
                <a:solidFill>
                  <a:schemeClr val="tx2"/>
                </a:solidFill>
                <a:latin typeface="Times New Roman" pitchFamily="18" charset="0"/>
                <a:cs typeface="Times New Roman" pitchFamily="18" charset="0"/>
              </a:rPr>
              <a:t> </a:t>
            </a:r>
            <a:r>
              <a:rPr lang="uk-UA" sz="4000" b="1" dirty="0" smtClean="0">
                <a:ln w="10541" cmpd="sng">
                  <a:solidFill>
                    <a:srgbClr val="002060"/>
                  </a:solidFill>
                  <a:prstDash val="solid"/>
                </a:ln>
                <a:solidFill>
                  <a:schemeClr val="tx2"/>
                </a:solidFill>
                <a:latin typeface="Times New Roman" pitchFamily="18" charset="0"/>
                <a:cs typeface="Times New Roman" pitchFamily="18" charset="0"/>
              </a:rPr>
              <a:t>саме</a:t>
            </a:r>
            <a:r>
              <a:rPr lang="ru-RU" sz="4000" b="1" dirty="0" smtClean="0">
                <a:ln w="10541" cmpd="sng">
                  <a:solidFill>
                    <a:srgbClr val="002060"/>
                  </a:solidFill>
                  <a:prstDash val="solid"/>
                </a:ln>
                <a:solidFill>
                  <a:schemeClr val="tx2"/>
                </a:solidFill>
                <a:latin typeface="Times New Roman" pitchFamily="18" charset="0"/>
                <a:cs typeface="Times New Roman" pitchFamily="18" charset="0"/>
              </a:rPr>
              <a:t> </a:t>
            </a:r>
            <a:r>
              <a:rPr lang="uk-UA" sz="4000" b="1" dirty="0" smtClean="0">
                <a:ln w="10541" cmpd="sng">
                  <a:solidFill>
                    <a:srgbClr val="002060"/>
                  </a:solidFill>
                  <a:prstDash val="solid"/>
                </a:ln>
                <a:solidFill>
                  <a:schemeClr val="tx2"/>
                </a:solidFill>
                <a:latin typeface="Times New Roman" pitchFamily="18" charset="0"/>
                <a:cs typeface="Times New Roman" pitchFamily="18" charset="0"/>
              </a:rPr>
              <a:t>ти</a:t>
            </a:r>
            <a:r>
              <a:rPr lang="ru-RU" sz="4000" b="1" dirty="0" smtClean="0">
                <a:ln w="10541" cmpd="sng">
                  <a:solidFill>
                    <a:srgbClr val="002060"/>
                  </a:solidFill>
                  <a:prstDash val="solid"/>
                </a:ln>
                <a:solidFill>
                  <a:schemeClr val="tx2"/>
                </a:solidFill>
                <a:latin typeface="Times New Roman" pitchFamily="18" charset="0"/>
                <a:cs typeface="Times New Roman" pitchFamily="18" charset="0"/>
              </a:rPr>
              <a:t> в </a:t>
            </a:r>
            <a:r>
              <a:rPr lang="uk-UA" sz="4000" b="1" dirty="0" smtClean="0">
                <a:ln w="10541" cmpd="sng">
                  <a:solidFill>
                    <a:srgbClr val="002060"/>
                  </a:solidFill>
                  <a:prstDash val="solid"/>
                </a:ln>
                <a:solidFill>
                  <a:schemeClr val="tx2"/>
                </a:solidFill>
                <a:latin typeface="Times New Roman" pitchFamily="18" charset="0"/>
                <a:cs typeface="Times New Roman" pitchFamily="18" charset="0"/>
              </a:rPr>
              <a:t>ній</a:t>
            </a:r>
            <a:r>
              <a:rPr lang="ru-RU" sz="4000" b="1" dirty="0" smtClean="0">
                <a:ln w="10541" cmpd="sng">
                  <a:solidFill>
                    <a:srgbClr val="002060"/>
                  </a:solidFill>
                  <a:prstDash val="solid"/>
                </a:ln>
                <a:solidFill>
                  <a:schemeClr val="tx2"/>
                </a:solidFill>
                <a:latin typeface="Times New Roman" pitchFamily="18" charset="0"/>
                <a:cs typeface="Times New Roman" pitchFamily="18" charset="0"/>
              </a:rPr>
              <a:t> </a:t>
            </a:r>
            <a:r>
              <a:rPr lang="uk-UA" sz="4000" b="1" dirty="0" smtClean="0">
                <a:ln w="10541" cmpd="sng">
                  <a:solidFill>
                    <a:srgbClr val="002060"/>
                  </a:solidFill>
                  <a:prstDash val="solid"/>
                </a:ln>
                <a:solidFill>
                  <a:schemeClr val="tx2"/>
                </a:solidFill>
                <a:latin typeface="Times New Roman" pitchFamily="18" charset="0"/>
                <a:cs typeface="Times New Roman" pitchFamily="18" charset="0"/>
              </a:rPr>
              <a:t>народився</a:t>
            </a:r>
            <a:r>
              <a:rPr lang="ru-RU" sz="4000" b="1" dirty="0" smtClean="0">
                <a:ln w="10541" cmpd="sng">
                  <a:solidFill>
                    <a:srgbClr val="002060"/>
                  </a:solidFill>
                  <a:prstDash val="solid"/>
                </a:ln>
                <a:solidFill>
                  <a:schemeClr val="tx2"/>
                </a:solidFill>
                <a:latin typeface="Times New Roman" pitchFamily="18" charset="0"/>
                <a:cs typeface="Times New Roman" pitchFamily="18" charset="0"/>
              </a:rPr>
              <a:t>.</a:t>
            </a:r>
            <a:r>
              <a:rPr lang="uk-UA" sz="3600" dirty="0" smtClean="0">
                <a:ln>
                  <a:solidFill>
                    <a:srgbClr val="002060"/>
                  </a:solidFill>
                </a:ln>
                <a:solidFill>
                  <a:srgbClr val="FF0000"/>
                </a:solidFill>
              </a:rPr>
              <a:t> </a:t>
            </a:r>
            <a:r>
              <a:rPr lang="ru-RU" sz="4000" dirty="0" smtClean="0"/>
              <a:t/>
            </a:r>
            <a:br>
              <a:rPr lang="ru-RU" sz="4000" dirty="0" smtClean="0"/>
            </a:br>
            <a:r>
              <a:rPr lang="uk-UA" sz="4000" b="1" i="1" dirty="0" smtClean="0">
                <a:ln>
                  <a:solidFill>
                    <a:srgbClr val="002060"/>
                  </a:solidFill>
                </a:ln>
                <a:solidFill>
                  <a:srgbClr val="FFFF00"/>
                </a:solidFill>
                <a:latin typeface="Times New Roman" pitchFamily="18" charset="0"/>
                <a:cs typeface="Times New Roman" pitchFamily="18" charset="0"/>
              </a:rPr>
              <a:t>Бернард Шоу</a:t>
            </a:r>
            <a:endParaRPr lang="ru-RU" b="1" dirty="0">
              <a:ln>
                <a:solidFill>
                  <a:srgbClr val="002060"/>
                </a:solidFill>
              </a:ln>
              <a:latin typeface="Times New Roman" pitchFamily="18" charset="0"/>
              <a:cs typeface="Times New Roman" pitchFamily="18" charset="0"/>
            </a:endParaRPr>
          </a:p>
        </p:txBody>
      </p:sp>
      <p:pic>
        <p:nvPicPr>
          <p:cNvPr id="6" name="Picture 18"/>
          <p:cNvPicPr>
            <a:picLocks noGrp="1" noChangeAspect="1" noChangeArrowheads="1"/>
          </p:cNvPicPr>
          <p:nvPr/>
        </p:nvPicPr>
        <p:blipFill>
          <a:blip r:embed="rId2" cstate="print">
            <a:lum contrast="10000"/>
          </a:blip>
          <a:srcRect/>
          <a:stretch>
            <a:fillRect/>
          </a:stretch>
        </p:blipFill>
        <p:spPr bwMode="auto">
          <a:xfrm>
            <a:off x="0" y="3286129"/>
            <a:ext cx="9144000" cy="1857371"/>
          </a:xfrm>
          <a:prstGeom prst="rect">
            <a:avLst/>
          </a:prstGeom>
          <a:noFill/>
          <a:ln w="9525">
            <a:noFill/>
            <a:miter lim="800000"/>
            <a:headEnd/>
            <a:tailEnd/>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214414" y="142858"/>
            <a:ext cx="7429552" cy="400110"/>
          </a:xfrm>
          <a:prstGeom prst="rect">
            <a:avLst/>
          </a:prstGeom>
          <a:noFill/>
        </p:spPr>
        <p:txBody>
          <a:bodyPr wrap="square" rtlCol="0">
            <a:spAutoFit/>
          </a:bodyPr>
          <a:lstStyle/>
          <a:p>
            <a:pPr indent="358775" algn="just"/>
            <a:r>
              <a:rPr lang="en-US" sz="2000" smtClean="0">
                <a:latin typeface="Times New Roman" pitchFamily="18" charset="0"/>
                <a:cs typeface="Times New Roman" pitchFamily="18" charset="0"/>
              </a:rPr>
              <a:t> </a:t>
            </a:r>
            <a:endParaRPr lang="ru-RU" sz="2000">
              <a:latin typeface="Times New Roman" pitchFamily="18" charset="0"/>
              <a:cs typeface="Times New Roman" pitchFamily="18" charset="0"/>
            </a:endParaRPr>
          </a:p>
        </p:txBody>
      </p:sp>
      <p:sp>
        <p:nvSpPr>
          <p:cNvPr id="7" name="TextBox 6"/>
          <p:cNvSpPr txBox="1"/>
          <p:nvPr/>
        </p:nvSpPr>
        <p:spPr>
          <a:xfrm>
            <a:off x="1500166" y="2928940"/>
            <a:ext cx="7358114" cy="1600438"/>
          </a:xfrm>
          <a:prstGeom prst="rect">
            <a:avLst/>
          </a:prstGeom>
          <a:noFill/>
        </p:spPr>
        <p:txBody>
          <a:bodyPr wrap="square" rtlCol="0">
            <a:spAutoFit/>
          </a:bodyPr>
          <a:lstStyle/>
          <a:p>
            <a:pPr indent="358775" algn="just"/>
            <a:r>
              <a:rPr lang="uk-UA" sz="2000" b="1" dirty="0" smtClean="0">
                <a:solidFill>
                  <a:srgbClr val="002060"/>
                </a:solidFill>
                <a:latin typeface="Times New Roman" pitchFamily="18" charset="0"/>
                <a:cs typeface="Times New Roman" pitchFamily="18" charset="0"/>
              </a:rPr>
              <a:t>Отже, під час проведення уроків інформатики  ефективно діє система патріотичного виховання, яка сприяє формуванню духовно багатої, розвиненої, творчої особистості, справжнього громадянина України.</a:t>
            </a:r>
            <a:endParaRPr lang="ru-RU" sz="2000" b="1" dirty="0" smtClean="0">
              <a:solidFill>
                <a:srgbClr val="002060"/>
              </a:solidFill>
              <a:latin typeface="Times New Roman" pitchFamily="18" charset="0"/>
              <a:cs typeface="Times New Roman" pitchFamily="18" charset="0"/>
            </a:endParaRPr>
          </a:p>
          <a:p>
            <a:endParaRPr lang="ru-RU" dirty="0"/>
          </a:p>
        </p:txBody>
      </p:sp>
      <p:pic>
        <p:nvPicPr>
          <p:cNvPr id="8" name="Picture 2" descr="C:\Documents and Settings\Учитель\Рабочий стол\орнаменти\kir2.png"/>
          <p:cNvPicPr>
            <a:picLocks noChangeAspect="1" noChangeArrowheads="1"/>
          </p:cNvPicPr>
          <p:nvPr/>
        </p:nvPicPr>
        <p:blipFill>
          <a:blip r:embed="rId3" cstate="print">
            <a:clrChange>
              <a:clrFrom>
                <a:srgbClr val="FAF7F2"/>
              </a:clrFrom>
              <a:clrTo>
                <a:srgbClr val="FAF7F2">
                  <a:alpha val="0"/>
                </a:srgbClr>
              </a:clrTo>
            </a:clrChange>
          </a:blip>
          <a:srcRect b="19316"/>
          <a:stretch>
            <a:fillRect/>
          </a:stretch>
        </p:blipFill>
        <p:spPr bwMode="auto">
          <a:xfrm>
            <a:off x="6269648" y="-142894"/>
            <a:ext cx="2874352" cy="2786082"/>
          </a:xfrm>
          <a:prstGeom prst="rect">
            <a:avLst/>
          </a:prstGeom>
          <a:noFill/>
          <a:effectLst>
            <a:softEdge rad="317500"/>
          </a:effectLst>
        </p:spPr>
      </p:pic>
      <p:sp>
        <p:nvSpPr>
          <p:cNvPr id="9" name="TextBox 8"/>
          <p:cNvSpPr txBox="1"/>
          <p:nvPr/>
        </p:nvSpPr>
        <p:spPr>
          <a:xfrm>
            <a:off x="3357554" y="428610"/>
            <a:ext cx="1714512" cy="461665"/>
          </a:xfrm>
          <a:prstGeom prst="rect">
            <a:avLst/>
          </a:prstGeom>
          <a:noFill/>
        </p:spPr>
        <p:txBody>
          <a:bodyPr wrap="square" rtlCol="0">
            <a:spAutoFit/>
          </a:bodyPr>
          <a:lstStyle/>
          <a:p>
            <a:r>
              <a:rPr lang="uk-UA" sz="2400" b="1" dirty="0" smtClean="0"/>
              <a:t> </a:t>
            </a:r>
            <a:r>
              <a:rPr lang="uk-UA" sz="2400" b="1" dirty="0" smtClean="0">
                <a:solidFill>
                  <a:srgbClr val="002060"/>
                </a:solidFill>
                <a:latin typeface="Times New Roman" pitchFamily="18" charset="0"/>
                <a:cs typeface="Times New Roman" pitchFamily="18" charset="0"/>
              </a:rPr>
              <a:t>Висновок</a:t>
            </a:r>
            <a:endParaRPr lang="ru-RU" sz="2400" dirty="0" smtClean="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70" decel="100000"/>
                                        <p:tgtEl>
                                          <p:spTgt spid="9"/>
                                        </p:tgtEl>
                                      </p:cBhvr>
                                    </p:animEffect>
                                    <p:animScale>
                                      <p:cBhvr>
                                        <p:cTn id="8" dur="770" decel="100000"/>
                                        <p:tgtEl>
                                          <p:spTgt spid="9"/>
                                        </p:tgtEl>
                                      </p:cBhvr>
                                      <p:from x="10000" y="10000"/>
                                      <p:to x="200000" y="450000"/>
                                    </p:animScale>
                                    <p:animScale>
                                      <p:cBhvr>
                                        <p:cTn id="9" dur="1230" accel="100000" fill="hold">
                                          <p:stCondLst>
                                            <p:cond delay="770"/>
                                          </p:stCondLst>
                                        </p:cTn>
                                        <p:tgtEl>
                                          <p:spTgt spid="9"/>
                                        </p:tgtEl>
                                      </p:cBhvr>
                                      <p:from x="200000" y="450000"/>
                                      <p:to x="100000" y="100000"/>
                                    </p:animScale>
                                    <p:set>
                                      <p:cBhvr>
                                        <p:cTn id="10" dur="770" fill="hold"/>
                                        <p:tgtEl>
                                          <p:spTgt spid="9"/>
                                        </p:tgtEl>
                                        <p:attrNameLst>
                                          <p:attrName>ppt_x</p:attrName>
                                        </p:attrNameLst>
                                      </p:cBhvr>
                                      <p:to>
                                        <p:strVal val="(0.5)"/>
                                      </p:to>
                                    </p:set>
                                    <p:anim from="(0.5)" to="(#ppt_x)" calcmode="lin" valueType="num">
                                      <p:cBhvr>
                                        <p:cTn id="11" dur="1230" accel="100000" fill="hold">
                                          <p:stCondLst>
                                            <p:cond delay="770"/>
                                          </p:stCondLst>
                                        </p:cTn>
                                        <p:tgtEl>
                                          <p:spTgt spid="9"/>
                                        </p:tgtEl>
                                        <p:attrNameLst>
                                          <p:attrName>ppt_x</p:attrName>
                                        </p:attrNameLst>
                                      </p:cBhvr>
                                    </p:anim>
                                    <p:set>
                                      <p:cBhvr>
                                        <p:cTn id="12" dur="770" fill="hold"/>
                                        <p:tgtEl>
                                          <p:spTgt spid="9"/>
                                        </p:tgtEl>
                                        <p:attrNameLst>
                                          <p:attrName>ppt_y</p:attrName>
                                        </p:attrNameLst>
                                      </p:cBhvr>
                                      <p:to>
                                        <p:strVal val="(#ppt_y+0.4)"/>
                                      </p:to>
                                    </p:set>
                                    <p:anim from="(#ppt_y+0.4)" to="(#ppt_y)" calcmode="lin" valueType="num">
                                      <p:cBhvr>
                                        <p:cTn id="13" dur="1230" accel="100000" fill="hold">
                                          <p:stCondLst>
                                            <p:cond delay="770"/>
                                          </p:stCondLst>
                                        </p:cTn>
                                        <p:tgtEl>
                                          <p:spTgt spid="9"/>
                                        </p:tgtEl>
                                        <p:attrNameLst>
                                          <p:attrName>ppt_y</p:attrName>
                                        </p:attrNameLst>
                                      </p:cBhvr>
                                    </p:anim>
                                  </p:childTnLst>
                                </p:cTn>
                              </p:par>
                            </p:childTnLst>
                          </p:cTn>
                        </p:par>
                        <p:par>
                          <p:cTn id="14" fill="hold">
                            <p:stCondLst>
                              <p:cond delay="2000"/>
                            </p:stCondLst>
                            <p:childTnLst>
                              <p:par>
                                <p:cTn id="15" presetID="2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edge">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Documents and Settings\Учитель\Рабочий стол\орнаменти\UkrainianOrnament.jpg"/>
          <p:cNvPicPr>
            <a:picLocks noChangeAspect="1" noChangeArrowheads="1"/>
          </p:cNvPicPr>
          <p:nvPr/>
        </p:nvPicPr>
        <p:blipFill>
          <a:blip r:embed="rId3" cstate="print">
            <a:clrChange>
              <a:clrFrom>
                <a:srgbClr val="FCFCFE"/>
              </a:clrFrom>
              <a:clrTo>
                <a:srgbClr val="FCFCFE">
                  <a:alpha val="0"/>
                </a:srgbClr>
              </a:clrTo>
            </a:clrChange>
          </a:blip>
          <a:srcRect/>
          <a:stretch>
            <a:fillRect/>
          </a:stretch>
        </p:blipFill>
        <p:spPr bwMode="auto">
          <a:xfrm>
            <a:off x="-285784" y="-107175"/>
            <a:ext cx="1428744" cy="1607337"/>
          </a:xfrm>
          <a:prstGeom prst="rect">
            <a:avLst/>
          </a:prstGeom>
          <a:noFill/>
          <a:effectLst>
            <a:softEdge rad="317500"/>
          </a:effectLst>
        </p:spPr>
      </p:pic>
      <p:pic>
        <p:nvPicPr>
          <p:cNvPr id="10" name="Picture 2" descr="C:\Documents and Settings\Учитель\Рабочий стол\орнаменти\UkrainianOrnament.jpg"/>
          <p:cNvPicPr>
            <a:picLocks noChangeAspect="1" noChangeArrowheads="1"/>
          </p:cNvPicPr>
          <p:nvPr/>
        </p:nvPicPr>
        <p:blipFill>
          <a:blip r:embed="rId3" cstate="print">
            <a:clrChange>
              <a:clrFrom>
                <a:srgbClr val="FCFCFE"/>
              </a:clrFrom>
              <a:clrTo>
                <a:srgbClr val="FCFCFE">
                  <a:alpha val="0"/>
                </a:srgbClr>
              </a:clrTo>
            </a:clrChange>
          </a:blip>
          <a:srcRect/>
          <a:stretch>
            <a:fillRect/>
          </a:stretch>
        </p:blipFill>
        <p:spPr bwMode="auto">
          <a:xfrm>
            <a:off x="-285784" y="1071552"/>
            <a:ext cx="1428744" cy="1607337"/>
          </a:xfrm>
          <a:prstGeom prst="rect">
            <a:avLst/>
          </a:prstGeom>
          <a:noFill/>
          <a:effectLst>
            <a:softEdge rad="317500"/>
          </a:effectLst>
        </p:spPr>
      </p:pic>
      <p:pic>
        <p:nvPicPr>
          <p:cNvPr id="11" name="Picture 2" descr="C:\Documents and Settings\Учитель\Рабочий стол\орнаменти\UkrainianOrnament.jpg"/>
          <p:cNvPicPr>
            <a:picLocks noChangeAspect="1" noChangeArrowheads="1"/>
          </p:cNvPicPr>
          <p:nvPr/>
        </p:nvPicPr>
        <p:blipFill>
          <a:blip r:embed="rId3" cstate="print">
            <a:clrChange>
              <a:clrFrom>
                <a:srgbClr val="FCFCFE"/>
              </a:clrFrom>
              <a:clrTo>
                <a:srgbClr val="FCFCFE">
                  <a:alpha val="0"/>
                </a:srgbClr>
              </a:clrTo>
            </a:clrChange>
          </a:blip>
          <a:srcRect/>
          <a:stretch>
            <a:fillRect/>
          </a:stretch>
        </p:blipFill>
        <p:spPr bwMode="auto">
          <a:xfrm>
            <a:off x="-285784" y="2250279"/>
            <a:ext cx="1428744" cy="1607337"/>
          </a:xfrm>
          <a:prstGeom prst="rect">
            <a:avLst/>
          </a:prstGeom>
          <a:noFill/>
          <a:effectLst>
            <a:softEdge rad="317500"/>
          </a:effectLst>
        </p:spPr>
      </p:pic>
      <p:pic>
        <p:nvPicPr>
          <p:cNvPr id="14" name="Picture 2" descr="C:\Documents and Settings\Учитель\Рабочий стол\орнаменти\UkrainianOrnament.jpg"/>
          <p:cNvPicPr>
            <a:picLocks noChangeAspect="1" noChangeArrowheads="1"/>
          </p:cNvPicPr>
          <p:nvPr/>
        </p:nvPicPr>
        <p:blipFill>
          <a:blip r:embed="rId3" cstate="print">
            <a:clrChange>
              <a:clrFrom>
                <a:srgbClr val="FCFCFE"/>
              </a:clrFrom>
              <a:clrTo>
                <a:srgbClr val="FCFCFE">
                  <a:alpha val="0"/>
                </a:srgbClr>
              </a:clrTo>
            </a:clrChange>
          </a:blip>
          <a:srcRect/>
          <a:stretch>
            <a:fillRect/>
          </a:stretch>
        </p:blipFill>
        <p:spPr bwMode="auto">
          <a:xfrm>
            <a:off x="-285784" y="3429006"/>
            <a:ext cx="1428744" cy="1607337"/>
          </a:xfrm>
          <a:prstGeom prst="rect">
            <a:avLst/>
          </a:prstGeom>
          <a:noFill/>
          <a:effectLst>
            <a:softEdge rad="317500"/>
          </a:effectLst>
        </p:spPr>
      </p:pic>
      <p:sp>
        <p:nvSpPr>
          <p:cNvPr id="15" name="Прямоугольник 14"/>
          <p:cNvSpPr/>
          <p:nvPr/>
        </p:nvSpPr>
        <p:spPr>
          <a:xfrm>
            <a:off x="1500166" y="785800"/>
            <a:ext cx="6910611" cy="1200329"/>
          </a:xfrm>
          <a:prstGeom prst="rect">
            <a:avLst/>
          </a:prstGeom>
          <a:noFill/>
        </p:spPr>
        <p:txBody>
          <a:bodyPr wrap="square" lIns="91440" tIns="45720" rIns="91440" bIns="45720">
            <a:spAutoFit/>
          </a:bodyPr>
          <a:lstStyle/>
          <a:p>
            <a:pPr algn="ctr"/>
            <a:r>
              <a:rPr lang="uk-UA" sz="7200" b="1" dirty="0" smtClean="0">
                <a:ln w="17780" cmpd="sng">
                  <a:solidFill>
                    <a:schemeClr val="accent1">
                      <a:tint val="3000"/>
                    </a:schemeClr>
                  </a:solidFill>
                  <a:prstDash val="solid"/>
                  <a:miter lim="800000"/>
                </a:ln>
                <a:solidFill>
                  <a:srgbClr val="0070C0"/>
                </a:solidFill>
                <a:effectLst>
                  <a:outerShdw blurRad="55000" dist="50800" dir="5400000" algn="tl">
                    <a:srgbClr val="000000">
                      <a:alpha val="33000"/>
                    </a:srgbClr>
                  </a:outerShdw>
                </a:effectLst>
                <a:latin typeface="Times New Roman" pitchFamily="18" charset="0"/>
                <a:cs typeface="Times New Roman" pitchFamily="18" charset="0"/>
              </a:rPr>
              <a:t>Дякую за увагу!</a:t>
            </a:r>
            <a:endParaRPr lang="ru-RU" sz="7200" b="1" cap="none" spc="0" dirty="0">
              <a:ln w="17780" cmpd="sng">
                <a:solidFill>
                  <a:schemeClr val="accent1">
                    <a:tint val="3000"/>
                  </a:schemeClr>
                </a:solidFill>
                <a:prstDash val="solid"/>
                <a:miter lim="800000"/>
              </a:ln>
              <a:solidFill>
                <a:srgbClr val="0070C0"/>
              </a:soli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18" name="TextBox 17"/>
          <p:cNvSpPr txBox="1"/>
          <p:nvPr/>
        </p:nvSpPr>
        <p:spPr>
          <a:xfrm>
            <a:off x="4572000" y="3000378"/>
            <a:ext cx="3929090" cy="1200329"/>
          </a:xfrm>
          <a:prstGeom prst="rect">
            <a:avLst/>
          </a:prstGeom>
          <a:noFill/>
        </p:spPr>
        <p:txBody>
          <a:bodyPr wrap="square" rtlCol="0">
            <a:spAutoFit/>
          </a:bodyPr>
          <a:lstStyle/>
          <a:p>
            <a:r>
              <a:rPr lang="uk-UA" b="1" i="1" dirty="0" smtClean="0">
                <a:solidFill>
                  <a:srgbClr val="002060"/>
                </a:solidFill>
                <a:latin typeface="Times New Roman" pitchFamily="18" charset="0"/>
                <a:cs typeface="Times New Roman" pitchFamily="18" charset="0"/>
              </a:rPr>
              <a:t>Презентацію підготувала</a:t>
            </a:r>
          </a:p>
          <a:p>
            <a:r>
              <a:rPr lang="uk-UA" b="1" i="1" dirty="0" smtClean="0">
                <a:solidFill>
                  <a:srgbClr val="002060"/>
                </a:solidFill>
                <a:latin typeface="Times New Roman" pitchFamily="18" charset="0"/>
                <a:cs typeface="Times New Roman" pitchFamily="18" charset="0"/>
              </a:rPr>
              <a:t>Вчитель інформатики </a:t>
            </a:r>
          </a:p>
          <a:p>
            <a:r>
              <a:rPr lang="uk-UA" b="1" i="1" dirty="0" err="1" smtClean="0">
                <a:solidFill>
                  <a:srgbClr val="002060"/>
                </a:solidFill>
                <a:latin typeface="Times New Roman" pitchFamily="18" charset="0"/>
                <a:cs typeface="Times New Roman" pitchFamily="18" charset="0"/>
              </a:rPr>
              <a:t>Кузьминецької</a:t>
            </a:r>
            <a:r>
              <a:rPr lang="uk-UA" b="1" i="1" dirty="0" smtClean="0">
                <a:solidFill>
                  <a:srgbClr val="002060"/>
                </a:solidFill>
                <a:latin typeface="Times New Roman" pitchFamily="18" charset="0"/>
                <a:cs typeface="Times New Roman" pitchFamily="18" charset="0"/>
              </a:rPr>
              <a:t> ЗОШ І – ІІ ступенів</a:t>
            </a:r>
          </a:p>
          <a:p>
            <a:r>
              <a:rPr lang="uk-UA" b="1" i="1" dirty="0" err="1" smtClean="0">
                <a:solidFill>
                  <a:srgbClr val="002060"/>
                </a:solidFill>
                <a:latin typeface="Times New Roman" pitchFamily="18" charset="0"/>
                <a:cs typeface="Times New Roman" pitchFamily="18" charset="0"/>
              </a:rPr>
              <a:t>Трухан</a:t>
            </a:r>
            <a:r>
              <a:rPr lang="uk-UA" b="1" i="1" dirty="0" smtClean="0">
                <a:solidFill>
                  <a:srgbClr val="002060"/>
                </a:solidFill>
                <a:latin typeface="Times New Roman" pitchFamily="18" charset="0"/>
                <a:cs typeface="Times New Roman" pitchFamily="18" charset="0"/>
              </a:rPr>
              <a:t> Світлана Федорівна</a:t>
            </a:r>
            <a:endParaRPr lang="ru-RU" b="1" i="1" dirty="0">
              <a:solidFill>
                <a:srgbClr val="002060"/>
              </a:solidFill>
            </a:endParaRPr>
          </a:p>
        </p:txBody>
      </p:sp>
      <p:pic>
        <p:nvPicPr>
          <p:cNvPr id="19" name="Picture 4" descr="C:\Documents and Settings\Учитель\Рабочий стол\орнаменти\Gimn.jpg"/>
          <p:cNvPicPr>
            <a:picLocks noChangeAspect="1" noChangeArrowheads="1"/>
          </p:cNvPicPr>
          <p:nvPr/>
        </p:nvPicPr>
        <p:blipFill>
          <a:blip r:embed="rId4" cstate="print"/>
          <a:srcRect l="4457" t="12767" r="9835"/>
          <a:stretch>
            <a:fillRect/>
          </a:stretch>
        </p:blipFill>
        <p:spPr bwMode="auto">
          <a:xfrm>
            <a:off x="1500166" y="2571751"/>
            <a:ext cx="2571768" cy="1857388"/>
          </a:xfrm>
          <a:prstGeom prst="rect">
            <a:avLst/>
          </a:prstGeom>
          <a:noFill/>
          <a:effectLst>
            <a:softEdge rad="317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45" presetClass="entr" presetSubtype="0" fill="hold" grpId="0" nodeType="afterEffect">
                                  <p:stCondLst>
                                    <p:cond delay="0"/>
                                  </p:stCondLst>
                                  <p:iterate type="lt">
                                    <p:tmPct val="10000"/>
                                  </p:iterate>
                                  <p:childTnLst>
                                    <p:set>
                                      <p:cBhvr>
                                        <p:cTn id="12" dur="1" fill="hold">
                                          <p:stCondLst>
                                            <p:cond delay="0"/>
                                          </p:stCondLst>
                                        </p:cTn>
                                        <p:tgtEl>
                                          <p:spTgt spid="15"/>
                                        </p:tgtEl>
                                        <p:attrNameLst>
                                          <p:attrName>style.visibility</p:attrName>
                                        </p:attrNameLst>
                                      </p:cBhvr>
                                      <p:to>
                                        <p:strVal val="visible"/>
                                      </p:to>
                                    </p:set>
                                    <p:animEffect transition="in" filter="fade">
                                      <p:cBhvr>
                                        <p:cTn id="13" dur="2000"/>
                                        <p:tgtEl>
                                          <p:spTgt spid="15"/>
                                        </p:tgtEl>
                                      </p:cBhvr>
                                    </p:animEffect>
                                    <p:anim calcmode="lin" valueType="num">
                                      <p:cBhvr>
                                        <p:cTn id="14" dur="2000" fill="hold"/>
                                        <p:tgtEl>
                                          <p:spTgt spid="15"/>
                                        </p:tgtEl>
                                        <p:attrNameLst>
                                          <p:attrName>ppt_w</p:attrName>
                                        </p:attrNameLst>
                                      </p:cBhvr>
                                      <p:tavLst>
                                        <p:tav tm="0" fmla="#ppt_w*sin(2.5*pi*$)">
                                          <p:val>
                                            <p:fltVal val="0"/>
                                          </p:val>
                                        </p:tav>
                                        <p:tav tm="100000">
                                          <p:val>
                                            <p:fltVal val="1"/>
                                          </p:val>
                                        </p:tav>
                                      </p:tavLst>
                                    </p:anim>
                                    <p:anim calcmode="lin" valueType="num">
                                      <p:cBhvr>
                                        <p:cTn id="15" dur="20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28662" y="1142990"/>
            <a:ext cx="7946213" cy="1754326"/>
          </a:xfrm>
          <a:prstGeom prst="rect">
            <a:avLst/>
          </a:prstGeom>
          <a:noFill/>
        </p:spPr>
        <p:txBody>
          <a:bodyPr wrap="none" lIns="91440" tIns="45720" rIns="91440" bIns="45720">
            <a:spAutoFit/>
          </a:bodyPr>
          <a:lstStyle/>
          <a:p>
            <a:pPr algn="ctr"/>
            <a:r>
              <a:rPr lang="uk-UA" sz="5400" b="1" dirty="0" smtClean="0">
                <a:ln w="17780" cmpd="sng">
                  <a:solidFill>
                    <a:srgbClr val="002060"/>
                  </a:solidFill>
                  <a:prstDash val="solid"/>
                  <a:miter lim="800000"/>
                </a:ln>
                <a:solidFill>
                  <a:srgbClr val="FFFF00"/>
                </a:solidFill>
                <a:effectLst>
                  <a:outerShdw blurRad="55000" dist="50800" dir="5400000" algn="tl">
                    <a:srgbClr val="000000">
                      <a:alpha val="33000"/>
                    </a:srgbClr>
                  </a:outerShdw>
                </a:effectLst>
                <a:latin typeface="Times New Roman" pitchFamily="18" charset="0"/>
                <a:cs typeface="Times New Roman" pitchFamily="18" charset="0"/>
              </a:rPr>
              <a:t>Отримуйте задоволення </a:t>
            </a:r>
          </a:p>
          <a:p>
            <a:pPr algn="ctr"/>
            <a:r>
              <a:rPr lang="uk-UA" sz="5400" b="1" dirty="0" smtClean="0">
                <a:ln w="17780" cmpd="sng">
                  <a:solidFill>
                    <a:srgbClr val="002060"/>
                  </a:solidFill>
                  <a:prstDash val="solid"/>
                  <a:miter lim="800000"/>
                </a:ln>
                <a:solidFill>
                  <a:srgbClr val="FFFF00"/>
                </a:solidFill>
                <a:effectLst>
                  <a:outerShdw blurRad="55000" dist="50800" dir="5400000" algn="tl">
                    <a:srgbClr val="000000">
                      <a:alpha val="33000"/>
                    </a:srgbClr>
                  </a:outerShdw>
                </a:effectLst>
                <a:latin typeface="Times New Roman" pitchFamily="18" charset="0"/>
                <a:cs typeface="Times New Roman" pitchFamily="18" charset="0"/>
              </a:rPr>
              <a:t>від своєї роботи </a:t>
            </a:r>
            <a:r>
              <a:rPr lang="uk-UA" sz="5400" b="1" dirty="0" smtClean="0">
                <a:ln w="17780" cmpd="sng">
                  <a:solidFill>
                    <a:schemeClr val="accent1">
                      <a:tint val="3000"/>
                    </a:schemeClr>
                  </a:solidFill>
                  <a:prstDash val="solid"/>
                  <a:miter lim="800000"/>
                </a:ln>
                <a:solidFill>
                  <a:srgbClr val="FFFF00"/>
                </a:solidFill>
                <a:effectLst>
                  <a:outerShdw blurRad="55000" dist="50800" dir="5400000" algn="tl">
                    <a:srgbClr val="000000">
                      <a:alpha val="33000"/>
                    </a:srgbClr>
                  </a:outerShdw>
                </a:effectLst>
                <a:latin typeface="Times New Roman" pitchFamily="18" charset="0"/>
                <a:cs typeface="Times New Roman" pitchFamily="18" charset="0"/>
              </a:rPr>
              <a:t>!</a:t>
            </a:r>
            <a:endParaRPr lang="ru-RU" sz="5400" b="1" cap="none" spc="0" dirty="0">
              <a:ln w="17780" cmpd="sng">
                <a:solidFill>
                  <a:schemeClr val="accent1">
                    <a:tint val="3000"/>
                  </a:schemeClr>
                </a:solidFill>
                <a:prstDash val="solid"/>
                <a:miter lim="800000"/>
              </a:ln>
              <a:solidFill>
                <a:srgbClr val="FFFF00"/>
              </a:solidFill>
              <a:effectLst>
                <a:outerShdw blurRad="55000" dist="50800" dir="5400000" algn="tl">
                  <a:srgbClr val="000000">
                    <a:alpha val="33000"/>
                  </a:srgbClr>
                </a:outerShdw>
              </a:effectLst>
              <a:latin typeface="Times New Roman" pitchFamily="18" charset="0"/>
              <a:cs typeface="Times New Roman" pitchFamily="18" charset="0"/>
            </a:endParaRPr>
          </a:p>
        </p:txBody>
      </p:sp>
      <p:pic>
        <p:nvPicPr>
          <p:cNvPr id="5" name="Picture 18"/>
          <p:cNvPicPr>
            <a:picLocks noGrp="1" noChangeAspect="1" noChangeArrowheads="1"/>
          </p:cNvPicPr>
          <p:nvPr/>
        </p:nvPicPr>
        <p:blipFill>
          <a:blip r:embed="rId2" cstate="print">
            <a:lum contrast="10000"/>
          </a:blip>
          <a:srcRect/>
          <a:stretch>
            <a:fillRect/>
          </a:stretch>
        </p:blipFill>
        <p:spPr bwMode="auto">
          <a:xfrm>
            <a:off x="0" y="3252787"/>
            <a:ext cx="9144000" cy="1890713"/>
          </a:xfrm>
          <a:prstGeom prst="rect">
            <a:avLst/>
          </a:prstGeom>
          <a:noFill/>
          <a:ln w="9525">
            <a:noFill/>
            <a:miter lim="800000"/>
            <a:headEnd/>
            <a:tailEnd/>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214414" y="142858"/>
            <a:ext cx="7429552" cy="4708981"/>
          </a:xfrm>
          <a:prstGeom prst="rect">
            <a:avLst/>
          </a:prstGeom>
          <a:noFill/>
        </p:spPr>
        <p:txBody>
          <a:bodyPr wrap="square" rtlCol="0">
            <a:spAutoFit/>
          </a:bodyPr>
          <a:lstStyle/>
          <a:p>
            <a:pPr indent="358775" algn="just"/>
            <a:r>
              <a:rPr lang="en-US"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Проблема патріотичного виховання сучасної молоді є дуже актуальною для формування цілісних особистостей. У «Концепції національно-патріотичного виховання молоді» говориться: «Становлення української державності, побудова громадянського суспільства, інтеграція України у</a:t>
            </a:r>
            <a:r>
              <a:rPr lang="ru-RU"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світове та</a:t>
            </a:r>
            <a:r>
              <a:rPr lang="ru-RU"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європейське співтовариство передбачають орієнтацію на</a:t>
            </a:r>
            <a:r>
              <a:rPr lang="ru-RU"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Людину, її</a:t>
            </a:r>
            <a:r>
              <a:rPr lang="ru-RU"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духовну культуру й</a:t>
            </a:r>
            <a:r>
              <a:rPr lang="ru-RU"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визначають основні напрями виховної роботи з</a:t>
            </a:r>
            <a:r>
              <a:rPr lang="ru-RU"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молоддю та</a:t>
            </a:r>
            <a:r>
              <a:rPr lang="ru-RU"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модернізації навчально-виховного процесу. Ідеалом виховання виступає різнобічно та гармонійно розвинений національно свідомий, високоосвічений, життєво компетентний громадянин, здатний до саморозвитку та самовдосконалення. Головною домінантою національно-патріотичного виховання молоді є</a:t>
            </a:r>
            <a:r>
              <a:rPr lang="ru-RU"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формування у</a:t>
            </a:r>
            <a:r>
              <a:rPr lang="ru-RU"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особистості ціннісного ставлення до</a:t>
            </a:r>
            <a:r>
              <a:rPr lang="ru-RU"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навколишньої дійсності та</a:t>
            </a:r>
            <a:r>
              <a:rPr lang="ru-RU"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самої себе, активної за</a:t>
            </a:r>
            <a:r>
              <a:rPr lang="ru-RU"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формою та</a:t>
            </a:r>
            <a:r>
              <a:rPr lang="ru-RU"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моральної, за</a:t>
            </a:r>
            <a:r>
              <a:rPr lang="ru-RU"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змістом, життєвої позиції» </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214414" y="142858"/>
            <a:ext cx="7429552" cy="400110"/>
          </a:xfrm>
          <a:prstGeom prst="rect">
            <a:avLst/>
          </a:prstGeom>
          <a:noFill/>
        </p:spPr>
        <p:txBody>
          <a:bodyPr wrap="square" rtlCol="0">
            <a:spAutoFit/>
          </a:bodyPr>
          <a:lstStyle/>
          <a:p>
            <a:pPr indent="358775" algn="just"/>
            <a:r>
              <a:rPr lang="en-US"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
        <p:nvSpPr>
          <p:cNvPr id="12" name="TextBox 11"/>
          <p:cNvSpPr txBox="1"/>
          <p:nvPr/>
        </p:nvSpPr>
        <p:spPr>
          <a:xfrm>
            <a:off x="1643042" y="1785932"/>
            <a:ext cx="5500726" cy="369332"/>
          </a:xfrm>
          <a:prstGeom prst="rect">
            <a:avLst/>
          </a:prstGeom>
          <a:noFill/>
        </p:spPr>
        <p:txBody>
          <a:bodyPr wrap="square" rtlCol="0">
            <a:spAutoFit/>
          </a:bodyPr>
          <a:lstStyle/>
          <a:p>
            <a:endParaRPr lang="ru-RU" dirty="0"/>
          </a:p>
        </p:txBody>
      </p:sp>
      <p:sp>
        <p:nvSpPr>
          <p:cNvPr id="13" name="TextBox 12"/>
          <p:cNvSpPr txBox="1"/>
          <p:nvPr/>
        </p:nvSpPr>
        <p:spPr>
          <a:xfrm>
            <a:off x="1795442" y="1938332"/>
            <a:ext cx="5500726" cy="369332"/>
          </a:xfrm>
          <a:prstGeom prst="rect">
            <a:avLst/>
          </a:prstGeom>
          <a:noFill/>
        </p:spPr>
        <p:txBody>
          <a:bodyPr wrap="square" rtlCol="0">
            <a:spAutoFit/>
          </a:bodyPr>
          <a:lstStyle/>
          <a:p>
            <a:endParaRPr lang="ru-RU" dirty="0"/>
          </a:p>
        </p:txBody>
      </p:sp>
      <p:sp>
        <p:nvSpPr>
          <p:cNvPr id="14" name="TextBox 13"/>
          <p:cNvSpPr txBox="1"/>
          <p:nvPr/>
        </p:nvSpPr>
        <p:spPr>
          <a:xfrm>
            <a:off x="1000100" y="1"/>
            <a:ext cx="7858180" cy="5078313"/>
          </a:xfrm>
          <a:prstGeom prst="rect">
            <a:avLst/>
          </a:prstGeom>
          <a:noFill/>
        </p:spPr>
        <p:txBody>
          <a:bodyPr wrap="square" rtlCol="0">
            <a:spAutoFit/>
          </a:bodyPr>
          <a:lstStyle/>
          <a:p>
            <a:pPr indent="271463" algn="just"/>
            <a:r>
              <a:rPr lang="uk-UA" dirty="0" smtClean="0">
                <a:latin typeface="Times New Roman" pitchFamily="18" charset="0"/>
                <a:cs typeface="Times New Roman" pitchFamily="18" charset="0"/>
              </a:rPr>
              <a:t>Метою навчання курсу «Інформатика» є формування і розвиток предметної ІКТ-компетентності та ключових компетентностей для реалізації творчого потенціалу учнів і їх соціалізації у суспільстві, що забезпечить готовність учнів до активної життєдіяльності в умовах інформаційного суспільства та їх спроможність стати не лише повноцінними його членами, а й творцями сучасного суспільства . </a:t>
            </a:r>
            <a:endParaRPr lang="ru-RU" dirty="0" smtClean="0">
              <a:latin typeface="Times New Roman" pitchFamily="18" charset="0"/>
              <a:cs typeface="Times New Roman" pitchFamily="18" charset="0"/>
            </a:endParaRPr>
          </a:p>
          <a:p>
            <a:pPr indent="271463" algn="just"/>
            <a:r>
              <a:rPr lang="uk-UA" dirty="0" smtClean="0">
                <a:latin typeface="Times New Roman" pitchFamily="18" charset="0"/>
                <a:cs typeface="Times New Roman" pitchFamily="18" charset="0"/>
              </a:rPr>
              <a:t>Патріотичне виховання допомагає молоді самореалізуватися у суспільстві та надає можливість прагнути кращого майбутнього для кожної людини та суспільства в цілому. Таким чином, в умовах інформаційного суспільства є проблема організації патріотичного виховання на уроках інформатики. </a:t>
            </a:r>
          </a:p>
          <a:p>
            <a:pPr indent="271463" algn="just"/>
            <a:r>
              <a:rPr lang="uk-UA" dirty="0" smtClean="0">
                <a:latin typeface="Times New Roman" pitchFamily="18" charset="0"/>
                <a:cs typeface="Times New Roman" pitchFamily="18" charset="0"/>
              </a:rPr>
              <a:t>Розуміння патріотизму має глибоку теоретичну традицію, що йде корінням в глибину століть. У</a:t>
            </a:r>
            <a:r>
              <a:rPr lang="ru-RU" dirty="0" smtClean="0">
                <a:latin typeface="Times New Roman" pitchFamily="18" charset="0"/>
                <a:cs typeface="Times New Roman" pitchFamily="18" charset="0"/>
              </a:rPr>
              <a:t>же у Платона </a:t>
            </a:r>
            <a:r>
              <a:rPr lang="uk-UA" dirty="0" smtClean="0">
                <a:latin typeface="Times New Roman" pitchFamily="18" charset="0"/>
                <a:cs typeface="Times New Roman" pitchFamily="18" charset="0"/>
              </a:rPr>
              <a:t>є</a:t>
            </a:r>
            <a:r>
              <a:rPr lang="ru-RU"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міркування</a:t>
            </a:r>
            <a:r>
              <a:rPr lang="ru-RU" dirty="0" smtClean="0">
                <a:latin typeface="Times New Roman" pitchFamily="18" charset="0"/>
                <a:cs typeface="Times New Roman" pitchFamily="18" charset="0"/>
              </a:rPr>
              <a:t> про те, </a:t>
            </a:r>
            <a:r>
              <a:rPr lang="uk-UA" dirty="0"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батьківщина</a:t>
            </a:r>
            <a:r>
              <a:rPr lang="ru-RU"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дорожче</a:t>
            </a:r>
            <a:r>
              <a:rPr lang="ru-RU" dirty="0" smtClean="0">
                <a:latin typeface="Times New Roman" pitchFamily="18" charset="0"/>
                <a:cs typeface="Times New Roman" pitchFamily="18" charset="0"/>
              </a:rPr>
              <a:t> батька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матері</a:t>
            </a:r>
            <a:r>
              <a:rPr lang="ru-RU"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Як вища цінність, любов</a:t>
            </a:r>
            <a:r>
              <a:rPr lang="ru-RU" dirty="0" smtClean="0">
                <a:latin typeface="Times New Roman" pitchFamily="18" charset="0"/>
                <a:cs typeface="Times New Roman" pitchFamily="18" charset="0"/>
              </a:rPr>
              <a:t> до </a:t>
            </a:r>
            <a:r>
              <a:rPr lang="uk-UA" dirty="0" smtClean="0">
                <a:latin typeface="Times New Roman" pitchFamily="18" charset="0"/>
                <a:cs typeface="Times New Roman" pitchFamily="18" charset="0"/>
              </a:rPr>
              <a:t>Батьківщини, розглядається</a:t>
            </a:r>
            <a:r>
              <a:rPr lang="ru-RU" dirty="0" smtClean="0">
                <a:latin typeface="Times New Roman" pitchFamily="18" charset="0"/>
                <a:cs typeface="Times New Roman" pitchFamily="18" charset="0"/>
              </a:rPr>
              <a:t> в </a:t>
            </a:r>
            <a:r>
              <a:rPr lang="uk-UA" dirty="0" smtClean="0">
                <a:latin typeface="Times New Roman" pitchFamily="18" charset="0"/>
                <a:cs typeface="Times New Roman" pitchFamily="18" charset="0"/>
              </a:rPr>
              <a:t>працях</a:t>
            </a:r>
            <a:r>
              <a:rPr lang="ru-RU" dirty="0" smtClean="0">
                <a:latin typeface="Times New Roman" pitchFamily="18" charset="0"/>
                <a:cs typeface="Times New Roman" pitchFamily="18" charset="0"/>
              </a:rPr>
              <a:t> таких </a:t>
            </a:r>
            <a:r>
              <a:rPr lang="uk-UA" dirty="0" smtClean="0">
                <a:latin typeface="Times New Roman" pitchFamily="18" charset="0"/>
                <a:cs typeface="Times New Roman" pitchFamily="18" charset="0"/>
              </a:rPr>
              <a:t>мислителів</a:t>
            </a:r>
            <a:r>
              <a:rPr lang="ru-RU" dirty="0" smtClean="0">
                <a:latin typeface="Times New Roman" pitchFamily="18" charset="0"/>
                <a:cs typeface="Times New Roman" pitchFamily="18" charset="0"/>
              </a:rPr>
              <a:t>, як </a:t>
            </a:r>
            <a:r>
              <a:rPr lang="uk-UA" dirty="0" smtClean="0">
                <a:latin typeface="Times New Roman" pitchFamily="18" charset="0"/>
                <a:cs typeface="Times New Roman" pitchFamily="18" charset="0"/>
              </a:rPr>
              <a:t>М.Макіавеллі</a:t>
            </a:r>
            <a:r>
              <a:rPr lang="ru-RU"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Ю.</a:t>
            </a:r>
            <a:r>
              <a:rPr lang="uk-UA" dirty="0" err="1" smtClean="0">
                <a:latin typeface="Times New Roman" pitchFamily="18" charset="0"/>
                <a:cs typeface="Times New Roman" pitchFamily="18" charset="0"/>
              </a:rPr>
              <a:t>Крижанич</a:t>
            </a:r>
            <a:r>
              <a:rPr lang="ru-RU" dirty="0" smtClean="0">
                <a:latin typeface="Times New Roman" pitchFamily="18" charset="0"/>
                <a:cs typeface="Times New Roman" pitchFamily="18" charset="0"/>
              </a:rPr>
              <a:t>, Ж.-Ж.Руссо, </a:t>
            </a:r>
            <a:r>
              <a:rPr lang="uk-UA" dirty="0" smtClean="0">
                <a:latin typeface="Times New Roman" pitchFamily="18" charset="0"/>
                <a:cs typeface="Times New Roman" pitchFamily="18" charset="0"/>
              </a:rPr>
              <a:t>І.Г.Фіхте</a:t>
            </a:r>
            <a:r>
              <a:rPr lang="ru-RU"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Теорію виховання в дітей і молоді патріотизму розробляли  українські педагоги  Г.Ващенко, О.Духнович, І.Огієнко, С.</a:t>
            </a:r>
            <a:r>
              <a:rPr lang="uk-UA" dirty="0" err="1" smtClean="0">
                <a:latin typeface="Times New Roman" pitchFamily="18" charset="0"/>
                <a:cs typeface="Times New Roman" pitchFamily="18" charset="0"/>
              </a:rPr>
              <a:t>Русова</a:t>
            </a:r>
            <a:r>
              <a:rPr lang="uk-UA" dirty="0" smtClean="0">
                <a:latin typeface="Times New Roman" pitchFamily="18" charset="0"/>
                <a:cs typeface="Times New Roman" pitchFamily="18" charset="0"/>
              </a:rPr>
              <a:t>, Я.</a:t>
            </a:r>
            <a:r>
              <a:rPr lang="uk-UA" dirty="0" err="1" smtClean="0">
                <a:latin typeface="Times New Roman" pitchFamily="18" charset="0"/>
                <a:cs typeface="Times New Roman" pitchFamily="18" charset="0"/>
              </a:rPr>
              <a:t>Ряппо</a:t>
            </a:r>
            <a:r>
              <a:rPr lang="uk-UA" dirty="0" smtClean="0">
                <a:latin typeface="Times New Roman" pitchFamily="18" charset="0"/>
                <a:cs typeface="Times New Roman" pitchFamily="18" charset="0"/>
              </a:rPr>
              <a:t>, Г.Сковорода, В.Сухомлинський, К.Ушинський та інші. </a:t>
            </a:r>
            <a:endParaRPr lang="ru-RU" dirty="0" smtClean="0">
              <a:latin typeface="Times New Roman" pitchFamily="18" charset="0"/>
              <a:cs typeface="Times New Roman" pitchFamily="18" charset="0"/>
            </a:endParaRPr>
          </a:p>
          <a:p>
            <a:pPr indent="271463" algn="just"/>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214414" y="142858"/>
            <a:ext cx="7429552" cy="400110"/>
          </a:xfrm>
          <a:prstGeom prst="rect">
            <a:avLst/>
          </a:prstGeom>
          <a:noFill/>
        </p:spPr>
        <p:txBody>
          <a:bodyPr wrap="square" rtlCol="0">
            <a:spAutoFit/>
          </a:bodyPr>
          <a:lstStyle/>
          <a:p>
            <a:pPr indent="358775" algn="just"/>
            <a:r>
              <a:rPr lang="en-US" sz="2000" smtClean="0">
                <a:latin typeface="Times New Roman" pitchFamily="18" charset="0"/>
                <a:cs typeface="Times New Roman" pitchFamily="18" charset="0"/>
              </a:rPr>
              <a:t> </a:t>
            </a:r>
            <a:endParaRPr lang="ru-RU" sz="2000">
              <a:latin typeface="Times New Roman" pitchFamily="18" charset="0"/>
              <a:cs typeface="Times New Roman" pitchFamily="18" charset="0"/>
            </a:endParaRPr>
          </a:p>
        </p:txBody>
      </p:sp>
      <p:sp>
        <p:nvSpPr>
          <p:cNvPr id="7" name="TextBox 6"/>
          <p:cNvSpPr txBox="1"/>
          <p:nvPr/>
        </p:nvSpPr>
        <p:spPr>
          <a:xfrm>
            <a:off x="1142976" y="714362"/>
            <a:ext cx="7715304" cy="3693319"/>
          </a:xfrm>
          <a:prstGeom prst="rect">
            <a:avLst/>
          </a:prstGeom>
          <a:noFill/>
        </p:spPr>
        <p:txBody>
          <a:bodyPr wrap="square" rtlCol="0">
            <a:spAutoFit/>
          </a:bodyPr>
          <a:lstStyle/>
          <a:p>
            <a:pPr indent="358775" algn="just"/>
            <a:r>
              <a:rPr lang="uk-UA" dirty="0" smtClean="0">
                <a:latin typeface="Times New Roman" pitchFamily="18" charset="0"/>
                <a:cs typeface="Times New Roman" pitchFamily="18" charset="0"/>
              </a:rPr>
              <a:t>У педагогіці патріотизм (від гр. </a:t>
            </a:r>
            <a:r>
              <a:rPr lang="ru-RU" dirty="0" err="1" smtClean="0">
                <a:latin typeface="Times New Roman" pitchFamily="18" charset="0"/>
                <a:cs typeface="Times New Roman" pitchFamily="18" charset="0"/>
              </a:rPr>
              <a:t>patriotes</a:t>
            </a:r>
            <a:r>
              <a:rPr lang="uk-UA" dirty="0" smtClean="0">
                <a:latin typeface="Times New Roman" pitchFamily="18" charset="0"/>
                <a:cs typeface="Times New Roman" pitchFamily="18" charset="0"/>
              </a:rPr>
              <a:t> — батьківщина) - це така моральна якість, яка включає в себе потребу віддано служити своїй батьківщині, прояв до неї любові і вірності, усвідомлення і переживання її величі і слави, свого духовного зв'язку з нею, прагнення берегти її честь і гідність, практичними справами зміцнювати могутність і незалежність. Патріотизм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проникає</a:t>
            </a:r>
            <a:r>
              <a:rPr lang="ru-RU" dirty="0" smtClean="0">
                <a:latin typeface="Times New Roman" pitchFamily="18" charset="0"/>
                <a:cs typeface="Times New Roman" pitchFamily="18" charset="0"/>
              </a:rPr>
              <a:t> в усе,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пізнає</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робить</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чого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прагне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любить </a:t>
            </a:r>
            <a:r>
              <a:rPr lang="ru-RU" dirty="0" err="1" smtClean="0">
                <a:latin typeface="Times New Roman" pitchFamily="18" charset="0"/>
                <a:cs typeface="Times New Roman" pitchFamily="18" charset="0"/>
              </a:rPr>
              <a:t>особистість</a:t>
            </a:r>
            <a:r>
              <a:rPr lang="ru-RU" dirty="0" smtClean="0">
                <a:latin typeface="Times New Roman" pitchFamily="18" charset="0"/>
                <a:cs typeface="Times New Roman" pitchFamily="18" charset="0"/>
              </a:rPr>
              <a:t>. Як </a:t>
            </a:r>
            <a:r>
              <a:rPr lang="ru-RU" dirty="0" err="1" smtClean="0">
                <a:latin typeface="Times New Roman" pitchFamily="18" charset="0"/>
                <a:cs typeface="Times New Roman" pitchFamily="18" charset="0"/>
              </a:rPr>
              <a:t>зазначав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В.О.Сухомлинський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патріотизм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діяльна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спрямованість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свідомості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волі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почуттів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діалектично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пов'язаний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освіченістю</a:t>
            </a:r>
            <a:r>
              <a:rPr lang="ru-RU"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етичною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естетичною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емоційною</a:t>
            </a:r>
            <a:r>
              <a:rPr lang="ru-RU" dirty="0" smtClean="0">
                <a:latin typeface="Times New Roman" pitchFamily="18" charset="0"/>
                <a:cs typeface="Times New Roman" pitchFamily="18" charset="0"/>
              </a:rPr>
              <a:t> культурою, </a:t>
            </a:r>
            <a:r>
              <a:rPr lang="ru-RU" dirty="0" err="1" smtClean="0">
                <a:latin typeface="Times New Roman" pitchFamily="18" charset="0"/>
                <a:cs typeface="Times New Roman" pitchFamily="18" charset="0"/>
              </a:rPr>
              <a:t>світоглядною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стійкістю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творчою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працею</a:t>
            </a:r>
            <a:r>
              <a:rPr lang="ru-RU"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Виховання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патріотичної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свідомості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почуттів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переконань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неможливо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відокремити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a:t>
            </a:r>
            <a:r>
              <a:rPr lang="ru-RU" dirty="0" smtClean="0">
                <a:latin typeface="Times New Roman" pitchFamily="18" charset="0"/>
                <a:cs typeface="Times New Roman" pitchFamily="18" charset="0"/>
              </a:rPr>
              <a:t> складного </a:t>
            </a:r>
            <a:r>
              <a:rPr lang="ru-RU" dirty="0" err="1" smtClean="0">
                <a:latin typeface="Times New Roman" pitchFamily="18" charset="0"/>
                <a:cs typeface="Times New Roman" pitchFamily="18" charset="0"/>
              </a:rPr>
              <a:t>цілісного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процесу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формування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особистості</a:t>
            </a:r>
            <a:r>
              <a:rPr lang="ru-RU" dirty="0" smtClean="0">
                <a:latin typeface="Times New Roman" pitchFamily="18" charset="0"/>
                <a:cs typeface="Times New Roman" pitchFamily="18" charset="0"/>
              </a:rPr>
              <a:t>.</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214414" y="142858"/>
            <a:ext cx="7429552" cy="400110"/>
          </a:xfrm>
          <a:prstGeom prst="rect">
            <a:avLst/>
          </a:prstGeom>
          <a:noFill/>
        </p:spPr>
        <p:txBody>
          <a:bodyPr wrap="square" rtlCol="0">
            <a:spAutoFit/>
          </a:bodyPr>
          <a:lstStyle/>
          <a:p>
            <a:pPr indent="358775" algn="just"/>
            <a:r>
              <a:rPr lang="en-US" sz="2000" smtClean="0">
                <a:latin typeface="Times New Roman" pitchFamily="18" charset="0"/>
                <a:cs typeface="Times New Roman" pitchFamily="18" charset="0"/>
              </a:rPr>
              <a:t> </a:t>
            </a:r>
            <a:endParaRPr lang="ru-RU" sz="2000">
              <a:latin typeface="Times New Roman" pitchFamily="18" charset="0"/>
              <a:cs typeface="Times New Roman" pitchFamily="18" charset="0"/>
            </a:endParaRPr>
          </a:p>
        </p:txBody>
      </p:sp>
      <p:sp>
        <p:nvSpPr>
          <p:cNvPr id="7" name="TextBox 6"/>
          <p:cNvSpPr txBox="1"/>
          <p:nvPr/>
        </p:nvSpPr>
        <p:spPr>
          <a:xfrm>
            <a:off x="1071538" y="0"/>
            <a:ext cx="7858180" cy="5078313"/>
          </a:xfrm>
          <a:prstGeom prst="rect">
            <a:avLst/>
          </a:prstGeom>
          <a:noFill/>
        </p:spPr>
        <p:txBody>
          <a:bodyPr wrap="square" rtlCol="0">
            <a:spAutoFit/>
          </a:bodyPr>
          <a:lstStyle/>
          <a:p>
            <a:r>
              <a:rPr lang="uk-UA" b="1" dirty="0" smtClean="0">
                <a:latin typeface="Times New Roman" pitchFamily="18" charset="0"/>
                <a:cs typeface="Times New Roman" pitchFamily="18" charset="0"/>
              </a:rPr>
              <a:t>Патріотизм включає в себе: </a:t>
            </a:r>
            <a:endParaRPr lang="en-US" b="1" dirty="0" smtClean="0">
              <a:latin typeface="Times New Roman" pitchFamily="18" charset="0"/>
              <a:cs typeface="Times New Roman" pitchFamily="18" charset="0"/>
            </a:endParaRPr>
          </a:p>
          <a:p>
            <a:pPr algn="just">
              <a:buFont typeface="Wingdings" pitchFamily="2" charset="2"/>
              <a:buChar char="Ø"/>
            </a:pPr>
            <a:r>
              <a:rPr lang="en-US"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почуття прихильності до тих місць, де людина народилася і виросла; </a:t>
            </a:r>
            <a:endParaRPr lang="ru-RU" dirty="0" smtClean="0">
              <a:latin typeface="Times New Roman" pitchFamily="18" charset="0"/>
              <a:cs typeface="Times New Roman" pitchFamily="18" charset="0"/>
            </a:endParaRPr>
          </a:p>
          <a:p>
            <a:pPr algn="just">
              <a:buFont typeface="Wingdings" pitchFamily="2" charset="2"/>
              <a:buChar char="Ø"/>
            </a:pPr>
            <a:r>
              <a:rPr lang="en-US"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шанобливе ставлення до мови свого народу; </a:t>
            </a:r>
          </a:p>
          <a:p>
            <a:pPr lvl="0" algn="just">
              <a:buFont typeface="Wingdings" pitchFamily="2" charset="2"/>
              <a:buChar char="Ø"/>
            </a:pPr>
            <a:r>
              <a:rPr lang="uk-UA" dirty="0" smtClean="0">
                <a:latin typeface="Times New Roman" pitchFamily="18" charset="0"/>
                <a:cs typeface="Times New Roman" pitchFamily="18" charset="0"/>
              </a:rPr>
              <a:t>турботу про інтереси великої і малої Батьківщини; </a:t>
            </a:r>
            <a:endParaRPr lang="en-US" dirty="0" smtClean="0">
              <a:latin typeface="Times New Roman" pitchFamily="18" charset="0"/>
              <a:cs typeface="Times New Roman" pitchFamily="18" charset="0"/>
            </a:endParaRPr>
          </a:p>
          <a:p>
            <a:pPr lvl="0" algn="just">
              <a:buFont typeface="Wingdings" pitchFamily="2" charset="2"/>
              <a:buChar char="Ø"/>
            </a:pPr>
            <a:r>
              <a:rPr lang="en-US"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усвідомлення обов'язку перед Батьківщиною, відстоювання її честі та гідності, свободи і незалежності; </a:t>
            </a:r>
            <a:endParaRPr lang="en-US" dirty="0" smtClean="0">
              <a:latin typeface="Times New Roman" pitchFamily="18" charset="0"/>
              <a:cs typeface="Times New Roman" pitchFamily="18" charset="0"/>
            </a:endParaRPr>
          </a:p>
          <a:p>
            <a:pPr lvl="0" algn="just">
              <a:buFont typeface="Wingdings" pitchFamily="2" charset="2"/>
              <a:buChar char="Ø"/>
            </a:pPr>
            <a:r>
              <a:rPr lang="en-US"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прояв громадянських почуттів і збереження вірності Батьківщині;</a:t>
            </a:r>
          </a:p>
          <a:p>
            <a:pPr lvl="0" algn="just">
              <a:buFont typeface="Wingdings" pitchFamily="2" charset="2"/>
              <a:buChar char="Ø"/>
            </a:pPr>
            <a:r>
              <a:rPr lang="uk-UA" dirty="0" smtClean="0">
                <a:latin typeface="Times New Roman" pitchFamily="18" charset="0"/>
                <a:cs typeface="Times New Roman" pitchFamily="18" charset="0"/>
              </a:rPr>
              <a:t> гордість за соціальні, економічні, політичні, спортивні та культурні досягнення своєї країни; </a:t>
            </a:r>
            <a:endParaRPr lang="en-US" dirty="0" smtClean="0">
              <a:latin typeface="Times New Roman" pitchFamily="18" charset="0"/>
              <a:cs typeface="Times New Roman" pitchFamily="18" charset="0"/>
            </a:endParaRPr>
          </a:p>
          <a:p>
            <a:pPr lvl="0" algn="just">
              <a:buFont typeface="Wingdings" pitchFamily="2" charset="2"/>
              <a:buChar char="Ø"/>
            </a:pPr>
            <a:r>
              <a:rPr lang="en-US"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гордість за свою Вітчизну, за символи держави, за свій народ; </a:t>
            </a:r>
            <a:endParaRPr lang="en-US" dirty="0" smtClean="0">
              <a:latin typeface="Times New Roman" pitchFamily="18" charset="0"/>
              <a:cs typeface="Times New Roman" pitchFamily="18" charset="0"/>
            </a:endParaRPr>
          </a:p>
          <a:p>
            <a:pPr lvl="0" algn="just">
              <a:buFont typeface="Wingdings" pitchFamily="2" charset="2"/>
              <a:buChar char="Ø"/>
            </a:pPr>
            <a:r>
              <a:rPr lang="en-US"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шанобливе</a:t>
            </a:r>
            <a:r>
              <a:rPr lang="ru-RU"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ставлення</a:t>
            </a:r>
            <a:r>
              <a:rPr lang="ru-RU" dirty="0" smtClean="0">
                <a:latin typeface="Times New Roman" pitchFamily="18" charset="0"/>
                <a:cs typeface="Times New Roman" pitchFamily="18" charset="0"/>
              </a:rPr>
              <a:t> до </a:t>
            </a:r>
            <a:r>
              <a:rPr lang="uk-UA" dirty="0" smtClean="0">
                <a:latin typeface="Times New Roman" pitchFamily="18" charset="0"/>
                <a:cs typeface="Times New Roman" pitchFamily="18" charset="0"/>
              </a:rPr>
              <a:t>історичного</a:t>
            </a:r>
            <a:r>
              <a:rPr lang="ru-RU"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минулого</a:t>
            </a:r>
            <a:r>
              <a:rPr lang="ru-RU"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Батьківщини</a:t>
            </a:r>
            <a:r>
              <a:rPr lang="ru-RU"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свого</a:t>
            </a:r>
            <a:r>
              <a:rPr lang="ru-RU" dirty="0" smtClean="0">
                <a:latin typeface="Times New Roman" pitchFamily="18" charset="0"/>
                <a:cs typeface="Times New Roman" pitchFamily="18" charset="0"/>
              </a:rPr>
              <a:t> народу, </a:t>
            </a:r>
            <a:r>
              <a:rPr lang="uk-UA" dirty="0" smtClean="0">
                <a:latin typeface="Times New Roman" pitchFamily="18" charset="0"/>
                <a:cs typeface="Times New Roman" pitchFamily="18" charset="0"/>
              </a:rPr>
              <a:t>його</a:t>
            </a:r>
            <a:r>
              <a:rPr lang="ru-RU"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звичаїв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традицій</a:t>
            </a:r>
            <a:r>
              <a:rPr lang="ru-RU" dirty="0" smtClean="0">
                <a:latin typeface="Times New Roman" pitchFamily="18" charset="0"/>
                <a:cs typeface="Times New Roman" pitchFamily="18" charset="0"/>
              </a:rPr>
              <a:t> ; </a:t>
            </a:r>
            <a:endParaRPr lang="en-US" dirty="0" smtClean="0">
              <a:latin typeface="Times New Roman" pitchFamily="18" charset="0"/>
              <a:cs typeface="Times New Roman" pitchFamily="18" charset="0"/>
            </a:endParaRPr>
          </a:p>
          <a:p>
            <a:pPr lvl="0" algn="just">
              <a:buFont typeface="Wingdings" pitchFamily="2" charset="2"/>
              <a:buChar char="Ø"/>
            </a:pPr>
            <a:r>
              <a:rPr lang="en-US"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відповідальність за долю Батьківщини і свого народу, їхнє майбутнє, виражене у прагненні присвячувати свою працю, здібності зміцненню могутності і розквіту Батьківщини; </a:t>
            </a:r>
            <a:endParaRPr lang="en-US" dirty="0" smtClean="0">
              <a:latin typeface="Times New Roman" pitchFamily="18" charset="0"/>
              <a:cs typeface="Times New Roman" pitchFamily="18" charset="0"/>
            </a:endParaRPr>
          </a:p>
          <a:p>
            <a:pPr lvl="0" algn="just">
              <a:buFont typeface="Wingdings" pitchFamily="2" charset="2"/>
              <a:buChar char="Ø"/>
            </a:pPr>
            <a:r>
              <a:rPr lang="uk-UA" dirty="0" smtClean="0">
                <a:latin typeface="Times New Roman" pitchFamily="18" charset="0"/>
                <a:cs typeface="Times New Roman" pitchFamily="18" charset="0"/>
              </a:rPr>
              <a:t>гуманізм, милосердя, загальнолюдські цінності, тобто істинний патріотизм передбачає формування і його тривалий розвиток цілого комплексу позитивних якостей . </a:t>
            </a:r>
            <a:endParaRPr lang="ru-RU"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214414" y="142858"/>
            <a:ext cx="7429552" cy="400110"/>
          </a:xfrm>
          <a:prstGeom prst="rect">
            <a:avLst/>
          </a:prstGeom>
          <a:noFill/>
        </p:spPr>
        <p:txBody>
          <a:bodyPr wrap="square" rtlCol="0">
            <a:spAutoFit/>
          </a:bodyPr>
          <a:lstStyle/>
          <a:p>
            <a:pPr indent="358775" algn="just"/>
            <a:r>
              <a:rPr lang="en-US" sz="2000" smtClean="0">
                <a:latin typeface="Times New Roman" pitchFamily="18" charset="0"/>
                <a:cs typeface="Times New Roman" pitchFamily="18" charset="0"/>
              </a:rPr>
              <a:t> </a:t>
            </a:r>
            <a:endParaRPr lang="ru-RU" sz="2000">
              <a:latin typeface="Times New Roman" pitchFamily="18" charset="0"/>
              <a:cs typeface="Times New Roman" pitchFamily="18" charset="0"/>
            </a:endParaRPr>
          </a:p>
        </p:txBody>
      </p:sp>
      <p:sp>
        <p:nvSpPr>
          <p:cNvPr id="7" name="TextBox 6"/>
          <p:cNvSpPr txBox="1"/>
          <p:nvPr/>
        </p:nvSpPr>
        <p:spPr>
          <a:xfrm>
            <a:off x="1142976" y="642924"/>
            <a:ext cx="7500990" cy="3970318"/>
          </a:xfrm>
          <a:prstGeom prst="rect">
            <a:avLst/>
          </a:prstGeom>
          <a:noFill/>
        </p:spPr>
        <p:txBody>
          <a:bodyPr wrap="square" rtlCol="0">
            <a:spAutoFit/>
          </a:bodyPr>
          <a:lstStyle/>
          <a:p>
            <a:pPr indent="358775" algn="just"/>
            <a:r>
              <a:rPr lang="uk-UA" dirty="0" smtClean="0">
                <a:latin typeface="Times New Roman" pitchFamily="18" charset="0"/>
                <a:cs typeface="Times New Roman" pitchFamily="18" charset="0"/>
              </a:rPr>
              <a:t>Тобто, патріотизм виступає в єдності духовності, громадянськості та соціальної активності особистості, яка усвідомлює свою нероздільність, нерозривність з Вітчизною. </a:t>
            </a:r>
            <a:endParaRPr lang="ru-RU" dirty="0" smtClean="0">
              <a:latin typeface="Times New Roman" pitchFamily="18" charset="0"/>
              <a:cs typeface="Times New Roman" pitchFamily="18" charset="0"/>
            </a:endParaRPr>
          </a:p>
          <a:p>
            <a:pPr indent="358775" algn="just"/>
            <a:r>
              <a:rPr lang="uk-UA" dirty="0" smtClean="0">
                <a:latin typeface="Times New Roman" pitchFamily="18" charset="0"/>
                <a:cs typeface="Times New Roman" pitchFamily="18" charset="0"/>
              </a:rPr>
              <a:t>Виникає необхідність сприяти формуванню духовно багатої, розвиненої, творчої особистості, справжнього громадянина України на уроках інформатики. Вирішення даної проблеми досягається за допомогою поєднання інноваційних технологій із дидактичним матеріалом, що має зміст патріотичного характеру. Тому під час вивчення кожної з тем інформатики звертається увага учнів на вклад українських учених у розвиток інформаційних технологій.</a:t>
            </a:r>
            <a:endParaRPr lang="en-US" dirty="0" smtClean="0">
              <a:latin typeface="Times New Roman" pitchFamily="18" charset="0"/>
              <a:cs typeface="Times New Roman" pitchFamily="18" charset="0"/>
            </a:endParaRPr>
          </a:p>
          <a:p>
            <a:pPr indent="358775" algn="just"/>
            <a:r>
              <a:rPr lang="uk-UA" dirty="0" smtClean="0">
                <a:latin typeface="Times New Roman" pitchFamily="18" charset="0"/>
                <a:cs typeface="Times New Roman" pitchFamily="18" charset="0"/>
              </a:rPr>
              <a:t> Так, наприклад, під час засвоєння теми: «Історія розвитку обчислювальної техніки» особлива увага звертається на такі факти: </a:t>
            </a:r>
            <a:endParaRPr lang="ru-RU" dirty="0" smtClean="0">
              <a:latin typeface="Times New Roman" pitchFamily="18" charset="0"/>
              <a:cs typeface="Times New Roman" pitchFamily="18" charset="0"/>
            </a:endParaRPr>
          </a:p>
          <a:p>
            <a:pPr indent="358775" algn="just"/>
            <a:endParaRPr lang="en-US" dirty="0" smtClean="0">
              <a:latin typeface="Times New Roman" pitchFamily="18" charset="0"/>
              <a:cs typeface="Times New Roman" pitchFamily="18" charset="0"/>
            </a:endParaRPr>
          </a:p>
          <a:p>
            <a:pPr indent="358775" algn="just"/>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214414" y="142858"/>
            <a:ext cx="7429552" cy="400110"/>
          </a:xfrm>
          <a:prstGeom prst="rect">
            <a:avLst/>
          </a:prstGeom>
          <a:noFill/>
        </p:spPr>
        <p:txBody>
          <a:bodyPr wrap="square" rtlCol="0">
            <a:spAutoFit/>
          </a:bodyPr>
          <a:lstStyle/>
          <a:p>
            <a:pPr indent="358775" algn="just"/>
            <a:r>
              <a:rPr lang="en-US" sz="2000" smtClean="0">
                <a:latin typeface="Times New Roman" pitchFamily="18" charset="0"/>
                <a:cs typeface="Times New Roman" pitchFamily="18" charset="0"/>
              </a:rPr>
              <a:t> </a:t>
            </a:r>
            <a:endParaRPr lang="ru-RU" sz="2000">
              <a:latin typeface="Times New Roman" pitchFamily="18" charset="0"/>
              <a:cs typeface="Times New Roman" pitchFamily="18" charset="0"/>
            </a:endParaRPr>
          </a:p>
        </p:txBody>
      </p:sp>
      <p:sp>
        <p:nvSpPr>
          <p:cNvPr id="8" name="TextBox 7"/>
          <p:cNvSpPr txBox="1"/>
          <p:nvPr/>
        </p:nvSpPr>
        <p:spPr>
          <a:xfrm>
            <a:off x="2143108" y="357172"/>
            <a:ext cx="5072098" cy="461665"/>
          </a:xfrm>
          <a:prstGeom prst="rect">
            <a:avLst/>
          </a:prstGeom>
          <a:noFill/>
        </p:spPr>
        <p:txBody>
          <a:bodyPr wrap="square" rtlCol="0">
            <a:spAutoFit/>
          </a:bodyPr>
          <a:lstStyle/>
          <a:p>
            <a:r>
              <a:rPr lang="uk-UA" sz="2400" b="1" dirty="0" smtClean="0">
                <a:solidFill>
                  <a:srgbClr val="002060"/>
                </a:solidFill>
                <a:latin typeface="Times New Roman" pitchFamily="18" charset="0"/>
                <a:cs typeface="Times New Roman" pitchFamily="18" charset="0"/>
              </a:rPr>
              <a:t>Кравчук Михайло Пилипович</a:t>
            </a:r>
            <a:endParaRPr lang="ru-RU" sz="2400" b="1" dirty="0">
              <a:solidFill>
                <a:srgbClr val="002060"/>
              </a:solidFill>
              <a:latin typeface="Times New Roman" pitchFamily="18" charset="0"/>
              <a:cs typeface="Times New Roman" pitchFamily="18" charset="0"/>
            </a:endParaRPr>
          </a:p>
        </p:txBody>
      </p:sp>
      <p:pic>
        <p:nvPicPr>
          <p:cNvPr id="8193" name="Picture 1" descr="C:\Users\Win7\Desktop\вчені\-2-728 - копия.jpg"/>
          <p:cNvPicPr>
            <a:picLocks noChangeAspect="1" noChangeArrowheads="1"/>
          </p:cNvPicPr>
          <p:nvPr/>
        </p:nvPicPr>
        <p:blipFill>
          <a:blip r:embed="rId3" cstate="print"/>
          <a:srcRect/>
          <a:stretch>
            <a:fillRect/>
          </a:stretch>
        </p:blipFill>
        <p:spPr bwMode="auto">
          <a:xfrm>
            <a:off x="6215074" y="1000114"/>
            <a:ext cx="2762250" cy="3343275"/>
          </a:xfrm>
          <a:prstGeom prst="rect">
            <a:avLst/>
          </a:prstGeom>
          <a:ln>
            <a:noFill/>
          </a:ln>
          <a:effectLst>
            <a:softEdge rad="112500"/>
          </a:effectLst>
        </p:spPr>
      </p:pic>
      <p:sp>
        <p:nvSpPr>
          <p:cNvPr id="7" name="TextBox 6"/>
          <p:cNvSpPr txBox="1"/>
          <p:nvPr/>
        </p:nvSpPr>
        <p:spPr>
          <a:xfrm>
            <a:off x="928662" y="714362"/>
            <a:ext cx="5286412" cy="3693319"/>
          </a:xfrm>
          <a:prstGeom prst="rect">
            <a:avLst/>
          </a:prstGeom>
          <a:noFill/>
        </p:spPr>
        <p:txBody>
          <a:bodyPr wrap="square" rtlCol="0">
            <a:spAutoFit/>
          </a:bodyPr>
          <a:lstStyle/>
          <a:p>
            <a:pPr indent="358775" algn="just" fontAlgn="base"/>
            <a:r>
              <a:rPr lang="uk-UA" dirty="0" smtClean="0">
                <a:latin typeface="Times New Roman" pitchFamily="18" charset="0"/>
                <a:cs typeface="Times New Roman" pitchFamily="18" charset="0"/>
              </a:rPr>
              <a:t>Всесвітньо відомий український математик, академік АН УРСР, член багатьох закордонних математичних товариств. Працював у КПІ з 1921 по 1938 рік, завідувач кафедри вищої математики у 1930-1937 рр.</a:t>
            </a:r>
          </a:p>
          <a:p>
            <a:pPr algn="just" fontAlgn="base"/>
            <a:r>
              <a:rPr lang="uk-UA" dirty="0" smtClean="0">
                <a:latin typeface="Times New Roman" pitchFamily="18" charset="0"/>
                <a:cs typeface="Times New Roman" pitchFamily="18" charset="0"/>
              </a:rPr>
              <a:t>Професор, вчитель Архипа Люльки — конструктора реактивних авіадвигунів та Сергія Корольова  — конструктора радянських космічних кораблів. Методи М. Кравчука використані в США, Японії та інших країнах при моделюванні кібернетичної техніки. Наукові праці М. Кравчука широко використовували американські автори першого у світі комп'ютера.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par>
                                <p:cTn id="8" presetID="5" presetClass="entr" presetSubtype="10" fill="hold" nodeType="withEffect">
                                  <p:stCondLst>
                                    <p:cond delay="0"/>
                                  </p:stCondLst>
                                  <p:childTnLst>
                                    <p:set>
                                      <p:cBhvr>
                                        <p:cTn id="9" dur="1" fill="hold">
                                          <p:stCondLst>
                                            <p:cond delay="0"/>
                                          </p:stCondLst>
                                        </p:cTn>
                                        <p:tgtEl>
                                          <p:spTgt spid="8193"/>
                                        </p:tgtEl>
                                        <p:attrNameLst>
                                          <p:attrName>style.visibility</p:attrName>
                                        </p:attrNameLst>
                                      </p:cBhvr>
                                      <p:to>
                                        <p:strVal val="visible"/>
                                      </p:to>
                                    </p:set>
                                    <p:animEffect transition="in" filter="checkerboard(across)">
                                      <p:cBhvr>
                                        <p:cTn id="10" dur="500"/>
                                        <p:tgtEl>
                                          <p:spTgt spid="819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0" y="0"/>
            <a:ext cx="1071537" cy="2678907"/>
          </a:xfrm>
          <a:prstGeom prst="rect">
            <a:avLst/>
          </a:prstGeom>
          <a:noFill/>
        </p:spPr>
      </p:pic>
      <p:pic>
        <p:nvPicPr>
          <p:cNvPr id="5" name="Picture 2" descr="C:\Documents and Settings\Учитель\Рабочий стол\орнаменти\UkrainianOrnament.jpg"/>
          <p:cNvPicPr>
            <a:picLocks noChangeAspect="1" noChangeArrowheads="1"/>
          </p:cNvPicPr>
          <p:nvPr/>
        </p:nvPicPr>
        <p:blipFill>
          <a:blip r:embed="rId2" cstate="print">
            <a:clrChange>
              <a:clrFrom>
                <a:srgbClr val="FCFCFE"/>
              </a:clrFrom>
              <a:clrTo>
                <a:srgbClr val="FCFCFE">
                  <a:alpha val="0"/>
                </a:srgbClr>
              </a:clrTo>
            </a:clrChange>
          </a:blip>
          <a:srcRect/>
          <a:stretch>
            <a:fillRect/>
          </a:stretch>
        </p:blipFill>
        <p:spPr bwMode="auto">
          <a:xfrm>
            <a:off x="1" y="2464594"/>
            <a:ext cx="1000099" cy="2678907"/>
          </a:xfrm>
          <a:prstGeom prst="rect">
            <a:avLst/>
          </a:prstGeom>
          <a:noFill/>
        </p:spPr>
      </p:pic>
      <p:sp>
        <p:nvSpPr>
          <p:cNvPr id="6" name="TextBox 5"/>
          <p:cNvSpPr txBox="1"/>
          <p:nvPr/>
        </p:nvSpPr>
        <p:spPr>
          <a:xfrm>
            <a:off x="1214414" y="142858"/>
            <a:ext cx="7429552" cy="400110"/>
          </a:xfrm>
          <a:prstGeom prst="rect">
            <a:avLst/>
          </a:prstGeom>
          <a:noFill/>
        </p:spPr>
        <p:txBody>
          <a:bodyPr wrap="square" rtlCol="0">
            <a:spAutoFit/>
          </a:bodyPr>
          <a:lstStyle/>
          <a:p>
            <a:pPr indent="358775" algn="just"/>
            <a:r>
              <a:rPr lang="en-US" sz="2000" smtClean="0">
                <a:latin typeface="Times New Roman" pitchFamily="18" charset="0"/>
                <a:cs typeface="Times New Roman" pitchFamily="18" charset="0"/>
              </a:rPr>
              <a:t> </a:t>
            </a:r>
            <a:endParaRPr lang="ru-RU" sz="2000">
              <a:latin typeface="Times New Roman" pitchFamily="18" charset="0"/>
              <a:cs typeface="Times New Roman" pitchFamily="18" charset="0"/>
            </a:endParaRPr>
          </a:p>
        </p:txBody>
      </p:sp>
      <p:sp>
        <p:nvSpPr>
          <p:cNvPr id="7" name="TextBox 6"/>
          <p:cNvSpPr txBox="1"/>
          <p:nvPr/>
        </p:nvSpPr>
        <p:spPr>
          <a:xfrm>
            <a:off x="1071538" y="928676"/>
            <a:ext cx="5429288" cy="3416320"/>
          </a:xfrm>
          <a:prstGeom prst="rect">
            <a:avLst/>
          </a:prstGeom>
          <a:noFill/>
        </p:spPr>
        <p:txBody>
          <a:bodyPr wrap="square" rtlCol="0">
            <a:spAutoFit/>
          </a:bodyPr>
          <a:lstStyle/>
          <a:p>
            <a:pPr algn="just"/>
            <a:r>
              <a:rPr lang="ru-RU" dirty="0" smtClean="0"/>
              <a:t>    </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З</a:t>
            </a:r>
            <a:r>
              <a:rPr lang="uk-UA" dirty="0" err="1" smtClean="0">
                <a:latin typeface="Times New Roman" pitchFamily="18" charset="0"/>
                <a:cs typeface="Times New Roman" pitchFamily="18" charset="0"/>
              </a:rPr>
              <a:t>асновник</a:t>
            </a:r>
            <a:r>
              <a:rPr lang="uk-UA" dirty="0" smtClean="0">
                <a:latin typeface="Times New Roman" pitchFamily="18" charset="0"/>
                <a:cs typeface="Times New Roman" pitchFamily="18" charset="0"/>
              </a:rPr>
              <a:t> вітчизняної обчислювальної техніки, академік АН УРСР (1946), академік АН СРСР (1953), лауреат Ленінської премії (1966) та Державних премій СРСР (1950, 1969).</a:t>
            </a:r>
          </a:p>
          <a:p>
            <a:pPr algn="just"/>
            <a:r>
              <a:rPr lang="uk-UA" dirty="0" smtClean="0">
                <a:latin typeface="Times New Roman" pitchFamily="18" charset="0"/>
                <a:cs typeface="Times New Roman" pitchFamily="18" charset="0"/>
              </a:rPr>
              <a:t>При проектуванні БЭСМ-6 вперше було використано метод попереднього імітаційного моделювання роботи операційної системи майбутнього комп'ютера, що дозволило знайти ряд рішень з організації обчислювального процесу, які забезпечили небувале в історії комп'ютерної техніки довголіття БЭСМ-6 — вона випускалась упродовж 17 років.</a:t>
            </a:r>
            <a:endParaRPr lang="uk-UA" dirty="0">
              <a:latin typeface="Times New Roman" pitchFamily="18" charset="0"/>
              <a:cs typeface="Times New Roman" pitchFamily="18" charset="0"/>
            </a:endParaRPr>
          </a:p>
        </p:txBody>
      </p:sp>
      <p:sp>
        <p:nvSpPr>
          <p:cNvPr id="8" name="TextBox 7"/>
          <p:cNvSpPr txBox="1"/>
          <p:nvPr/>
        </p:nvSpPr>
        <p:spPr>
          <a:xfrm>
            <a:off x="2143108" y="357172"/>
            <a:ext cx="5072098" cy="461665"/>
          </a:xfrm>
          <a:prstGeom prst="rect">
            <a:avLst/>
          </a:prstGeom>
          <a:noFill/>
        </p:spPr>
        <p:txBody>
          <a:bodyPr wrap="square" rtlCol="0">
            <a:spAutoFit/>
          </a:bodyPr>
          <a:lstStyle/>
          <a:p>
            <a:r>
              <a:rPr lang="ru-RU" sz="2400" b="1" dirty="0" err="1" smtClean="0">
                <a:solidFill>
                  <a:srgbClr val="002060"/>
                </a:solidFill>
                <a:latin typeface="Times New Roman" pitchFamily="18" charset="0"/>
                <a:cs typeface="Times New Roman" pitchFamily="18" charset="0"/>
              </a:rPr>
              <a:t>Лебедєв</a:t>
            </a:r>
            <a:r>
              <a:rPr lang="ru-RU" sz="2400" b="1" dirty="0" smtClean="0">
                <a:solidFill>
                  <a:srgbClr val="002060"/>
                </a:solidFill>
                <a:latin typeface="Times New Roman" pitchFamily="18" charset="0"/>
                <a:cs typeface="Times New Roman" pitchFamily="18" charset="0"/>
              </a:rPr>
              <a:t> </a:t>
            </a:r>
            <a:r>
              <a:rPr lang="ru-RU" sz="2400" b="1" dirty="0" err="1" smtClean="0">
                <a:solidFill>
                  <a:srgbClr val="002060"/>
                </a:solidFill>
                <a:latin typeface="Times New Roman" pitchFamily="18" charset="0"/>
                <a:cs typeface="Times New Roman" pitchFamily="18" charset="0"/>
              </a:rPr>
              <a:t>Сергій</a:t>
            </a:r>
            <a:r>
              <a:rPr lang="ru-RU" sz="2400" b="1" dirty="0" smtClean="0">
                <a:solidFill>
                  <a:srgbClr val="002060"/>
                </a:solidFill>
                <a:latin typeface="Times New Roman" pitchFamily="18" charset="0"/>
                <a:cs typeface="Times New Roman" pitchFamily="18" charset="0"/>
              </a:rPr>
              <a:t> </a:t>
            </a:r>
            <a:r>
              <a:rPr lang="ru-RU" sz="2400" b="1" dirty="0" err="1" smtClean="0">
                <a:solidFill>
                  <a:srgbClr val="002060"/>
                </a:solidFill>
                <a:latin typeface="Times New Roman" pitchFamily="18" charset="0"/>
                <a:cs typeface="Times New Roman" pitchFamily="18" charset="0"/>
              </a:rPr>
              <a:t>Олексійович</a:t>
            </a:r>
            <a:endParaRPr lang="ru-RU" sz="2400" dirty="0">
              <a:solidFill>
                <a:srgbClr val="002060"/>
              </a:solidFill>
              <a:latin typeface="Times New Roman" pitchFamily="18" charset="0"/>
              <a:cs typeface="Times New Roman" pitchFamily="18" charset="0"/>
            </a:endParaRPr>
          </a:p>
        </p:txBody>
      </p:sp>
      <p:pic>
        <p:nvPicPr>
          <p:cNvPr id="9" name="Рисунок 8" descr="http://2.bp.blogspot.com/--bWjX4KnDDQ/UiBPnT6mE6I/AAAAAAAAAB8/V-Y37rzHpFk/s1600/lebedev.jpg">
            <a:hlinkClick r:id="rId3"/>
          </p:cNvPr>
          <p:cNvPicPr/>
          <p:nvPr/>
        </p:nvPicPr>
        <p:blipFill>
          <a:blip r:embed="rId4" cstate="print"/>
          <a:srcRect/>
          <a:stretch>
            <a:fillRect/>
          </a:stretch>
        </p:blipFill>
        <p:spPr bwMode="auto">
          <a:xfrm>
            <a:off x="6572264" y="1000114"/>
            <a:ext cx="2428892" cy="314327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par>
                                <p:cTn id="8" presetID="5" presetClass="entr" presetSubtype="1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checkerboard(across)">
                                      <p:cBhvr>
                                        <p:cTn id="10" dur="500"/>
                                        <p:tgtEl>
                                          <p:spTgt spid="9"/>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theme/theme1.xml><?xml version="1.0" encoding="utf-8"?>
<a:theme xmlns:a="http://schemas.openxmlformats.org/drawingml/2006/main" name="7">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7</Template>
  <TotalTime>2268</TotalTime>
  <Words>1029</Words>
  <Application>Microsoft Office PowerPoint</Application>
  <PresentationFormat>Экран (16:9)</PresentationFormat>
  <Paragraphs>81</Paragraphs>
  <Slides>22</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7</vt:lpstr>
      <vt:lpstr> </vt:lpstr>
      <vt:lpstr>Патріотизм – переконання,  що твоя країна краща за інші тому, що саме ти в ній народився.  Бернард Шоу</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Заголовок</dc:title>
  <dc:creator>User</dc:creator>
  <cp:lastModifiedBy>Win7</cp:lastModifiedBy>
  <cp:revision>201</cp:revision>
  <dcterms:created xsi:type="dcterms:W3CDTF">2014-08-02T11:56:42Z</dcterms:created>
  <dcterms:modified xsi:type="dcterms:W3CDTF">2016-04-25T17:48:23Z</dcterms:modified>
</cp:coreProperties>
</file>