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70" r:id="rId2"/>
    <p:sldId id="256" r:id="rId3"/>
    <p:sldId id="271" r:id="rId4"/>
    <p:sldId id="257" r:id="rId5"/>
    <p:sldId id="258" r:id="rId6"/>
    <p:sldId id="264" r:id="rId7"/>
    <p:sldId id="269" r:id="rId8"/>
    <p:sldId id="291" r:id="rId9"/>
    <p:sldId id="281" r:id="rId10"/>
    <p:sldId id="303" r:id="rId11"/>
    <p:sldId id="304" r:id="rId12"/>
    <p:sldId id="286" r:id="rId13"/>
    <p:sldId id="300" r:id="rId14"/>
    <p:sldId id="288" r:id="rId15"/>
    <p:sldId id="290" r:id="rId16"/>
    <p:sldId id="289" r:id="rId17"/>
    <p:sldId id="298" r:id="rId18"/>
    <p:sldId id="297" r:id="rId19"/>
    <p:sldId id="296" r:id="rId20"/>
    <p:sldId id="302" r:id="rId21"/>
    <p:sldId id="299" r:id="rId22"/>
    <p:sldId id="280" r:id="rId23"/>
    <p:sldId id="292" r:id="rId24"/>
    <p:sldId id="293" r:id="rId2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1386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3F268C-88EC-48B3-BC02-D4F8F18E978B}" type="datetimeFigureOut">
              <a:rPr lang="uk-UA" smtClean="0"/>
              <a:pPr/>
              <a:t>16.11.2015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1CBBB4-49B4-4071-8A3D-C352897816D8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720507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CBBB4-49B4-4071-8A3D-C352897816D8}" type="slidenum">
              <a:rPr lang="uk-UA" smtClean="0"/>
              <a:pPr/>
              <a:t>1</a:t>
            </a:fld>
            <a:endParaRPr lang="uk-U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CBBB4-49B4-4071-8A3D-C352897816D8}" type="slidenum">
              <a:rPr lang="uk-UA" smtClean="0"/>
              <a:pPr/>
              <a:t>10</a:t>
            </a:fld>
            <a:endParaRPr lang="uk-U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CBBB4-49B4-4071-8A3D-C352897816D8}" type="slidenum">
              <a:rPr lang="uk-UA" smtClean="0"/>
              <a:pPr/>
              <a:t>11</a:t>
            </a:fld>
            <a:endParaRPr lang="uk-U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CBBB4-49B4-4071-8A3D-C352897816D8}" type="slidenum">
              <a:rPr lang="uk-UA" smtClean="0"/>
              <a:pPr/>
              <a:t>12</a:t>
            </a:fld>
            <a:endParaRPr lang="uk-U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пантоміма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CBBB4-49B4-4071-8A3D-C352897816D8}" type="slidenum">
              <a:rPr lang="uk-UA" smtClean="0"/>
              <a:pPr/>
              <a:t>13</a:t>
            </a:fld>
            <a:endParaRPr lang="uk-U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CBBB4-49B4-4071-8A3D-C352897816D8}" type="slidenum">
              <a:rPr lang="uk-UA" smtClean="0"/>
              <a:pPr/>
              <a:t>14</a:t>
            </a:fld>
            <a:endParaRPr lang="uk-U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CBBB4-49B4-4071-8A3D-C352897816D8}" type="slidenum">
              <a:rPr lang="uk-UA" smtClean="0"/>
              <a:pPr/>
              <a:t>15</a:t>
            </a:fld>
            <a:endParaRPr lang="uk-U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CBBB4-49B4-4071-8A3D-C352897816D8}" type="slidenum">
              <a:rPr lang="uk-UA" smtClean="0"/>
              <a:pPr/>
              <a:t>16</a:t>
            </a:fld>
            <a:endParaRPr lang="uk-U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CBBB4-49B4-4071-8A3D-C352897816D8}" type="slidenum">
              <a:rPr lang="uk-UA" smtClean="0"/>
              <a:pPr/>
              <a:t>17</a:t>
            </a:fld>
            <a:endParaRPr lang="uk-U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CBBB4-49B4-4071-8A3D-C352897816D8}" type="slidenum">
              <a:rPr lang="uk-UA" smtClean="0"/>
              <a:pPr/>
              <a:t>19</a:t>
            </a:fld>
            <a:endParaRPr lang="uk-U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CBBB4-49B4-4071-8A3D-C352897816D8}" type="slidenum">
              <a:rPr lang="uk-UA" smtClean="0"/>
              <a:pPr/>
              <a:t>20</a:t>
            </a:fld>
            <a:endParaRPr lang="uk-U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CBBB4-49B4-4071-8A3D-C352897816D8}" type="slidenum">
              <a:rPr lang="uk-UA" smtClean="0"/>
              <a:pPr/>
              <a:t>2</a:t>
            </a:fld>
            <a:endParaRPr lang="uk-UA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CBBB4-49B4-4071-8A3D-C352897816D8}" type="slidenum">
              <a:rPr lang="uk-UA" smtClean="0"/>
              <a:pPr/>
              <a:t>22</a:t>
            </a:fld>
            <a:endParaRPr lang="uk-U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CBBB4-49B4-4071-8A3D-C352897816D8}" type="slidenum">
              <a:rPr lang="uk-UA" smtClean="0"/>
              <a:pPr/>
              <a:t>23</a:t>
            </a:fld>
            <a:endParaRPr lang="uk-UA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CBBB4-49B4-4071-8A3D-C352897816D8}" type="slidenum">
              <a:rPr lang="uk-UA" smtClean="0"/>
              <a:pPr/>
              <a:t>24</a:t>
            </a:fld>
            <a:endParaRPr lang="uk-U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CBBB4-49B4-4071-8A3D-C352897816D8}" type="slidenum">
              <a:rPr lang="uk-UA" smtClean="0"/>
              <a:pPr/>
              <a:t>3</a:t>
            </a:fld>
            <a:endParaRPr lang="uk-U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CBBB4-49B4-4071-8A3D-C352897816D8}" type="slidenum">
              <a:rPr lang="uk-UA" smtClean="0"/>
              <a:pPr/>
              <a:t>4</a:t>
            </a:fld>
            <a:endParaRPr lang="uk-UA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CBBB4-49B4-4071-8A3D-C352897816D8}" type="slidenum">
              <a:rPr lang="uk-UA" smtClean="0"/>
              <a:pPr/>
              <a:t>5</a:t>
            </a:fld>
            <a:endParaRPr lang="uk-UA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CBBB4-49B4-4071-8A3D-C352897816D8}" type="slidenum">
              <a:rPr lang="uk-UA" smtClean="0"/>
              <a:pPr/>
              <a:t>6</a:t>
            </a:fld>
            <a:endParaRPr lang="uk-UA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CBBB4-49B4-4071-8A3D-C352897816D8}" type="slidenum">
              <a:rPr lang="uk-UA" smtClean="0"/>
              <a:pPr/>
              <a:t>7</a:t>
            </a:fld>
            <a:endParaRPr lang="uk-U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 </a:t>
            </a: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CBBB4-49B4-4071-8A3D-C352897816D8}" type="slidenum">
              <a:rPr lang="uk-UA" smtClean="0"/>
              <a:pPr/>
              <a:t>8</a:t>
            </a:fld>
            <a:endParaRPr lang="uk-U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CBBB4-49B4-4071-8A3D-C352897816D8}" type="slidenum">
              <a:rPr lang="uk-UA" smtClean="0"/>
              <a:pPr/>
              <a:t>9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F7CFD-E02E-45C9-AAB4-BB16FAF50270}" type="datetimeFigureOut">
              <a:rPr lang="uk-UA" smtClean="0"/>
              <a:pPr/>
              <a:t>16.11.2015</a:t>
            </a:fld>
            <a:endParaRPr lang="uk-UA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21BAB-BE4C-415E-ABB4-84FD005E95F8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F7CFD-E02E-45C9-AAB4-BB16FAF50270}" type="datetimeFigureOut">
              <a:rPr lang="uk-UA" smtClean="0"/>
              <a:pPr/>
              <a:t>16.11.2015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21BAB-BE4C-415E-ABB4-84FD005E95F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F7CFD-E02E-45C9-AAB4-BB16FAF50270}" type="datetimeFigureOut">
              <a:rPr lang="uk-UA" smtClean="0"/>
              <a:pPr/>
              <a:t>16.11.2015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21BAB-BE4C-415E-ABB4-84FD005E95F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F7CFD-E02E-45C9-AAB4-BB16FAF50270}" type="datetimeFigureOut">
              <a:rPr lang="uk-UA" smtClean="0"/>
              <a:pPr/>
              <a:t>16.11.2015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21BAB-BE4C-415E-ABB4-84FD005E95F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F7CFD-E02E-45C9-AAB4-BB16FAF50270}" type="datetimeFigureOut">
              <a:rPr lang="uk-UA" smtClean="0"/>
              <a:pPr/>
              <a:t>16.11.2015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8C21BAB-BE4C-415E-ABB4-84FD005E95F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F7CFD-E02E-45C9-AAB4-BB16FAF50270}" type="datetimeFigureOut">
              <a:rPr lang="uk-UA" smtClean="0"/>
              <a:pPr/>
              <a:t>16.11.2015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21BAB-BE4C-415E-ABB4-84FD005E95F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F7CFD-E02E-45C9-AAB4-BB16FAF50270}" type="datetimeFigureOut">
              <a:rPr lang="uk-UA" smtClean="0"/>
              <a:pPr/>
              <a:t>16.11.2015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21BAB-BE4C-415E-ABB4-84FD005E95F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F7CFD-E02E-45C9-AAB4-BB16FAF50270}" type="datetimeFigureOut">
              <a:rPr lang="uk-UA" smtClean="0"/>
              <a:pPr/>
              <a:t>16.11.2015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21BAB-BE4C-415E-ABB4-84FD005E95F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F7CFD-E02E-45C9-AAB4-BB16FAF50270}" type="datetimeFigureOut">
              <a:rPr lang="uk-UA" smtClean="0"/>
              <a:pPr/>
              <a:t>16.11.2015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21BAB-BE4C-415E-ABB4-84FD005E95F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F7CFD-E02E-45C9-AAB4-BB16FAF50270}" type="datetimeFigureOut">
              <a:rPr lang="uk-UA" smtClean="0"/>
              <a:pPr/>
              <a:t>16.11.2015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21BAB-BE4C-415E-ABB4-84FD005E95F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F7CFD-E02E-45C9-AAB4-BB16FAF50270}" type="datetimeFigureOut">
              <a:rPr lang="uk-UA" smtClean="0"/>
              <a:pPr/>
              <a:t>16.11.2015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21BAB-BE4C-415E-ABB4-84FD005E95F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84F7CFD-E02E-45C9-AAB4-BB16FAF50270}" type="datetimeFigureOut">
              <a:rPr lang="uk-UA" smtClean="0"/>
              <a:pPr/>
              <a:t>16.11.2015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8C21BAB-BE4C-415E-ABB4-84FD005E95F8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ideo" Target="file:///D:\&#1053;&#1086;&#1074;&#1072;&#1103;%20&#1087;&#1072;&#1087;&#1082;&#1072;\&#1042;&#1089;&#1090;&#1091;&#1087;.wmv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3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53;&#1086;&#1074;&#1072;&#1103;%20&#1087;&#1072;&#1087;&#1082;&#1072;\&#1042;&#1072;&#1083;&#1100;&#1089;%20&#1094;&#1074;&#1077;&#1090;&#1086;&#1074;%20&#1080;&#1079;%20&#1073;&#1072;&#1083;&#1077;&#1090;&#1072;%20&#1055;%20&#1048;%20&#1063;&#1072;&#1081;&#1082;&#1086;&#1074;&#1089;&#1082;&#1086;&#1075;&#1086;%20&#1065;&#1077;&#1083;&#1082;&#1091;&#1085;&#1095;&#1080;&#1082;%20(HD).wmv" TargetMode="Externa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video" Target="file:///D:\&#1053;&#1086;&#1074;&#1072;&#1103;%20&#1087;&#1072;&#1087;&#1082;&#1072;\&#1053;&#1072;&#1081;&#1073;&#1110;&#1083;&#1100;&#1096;&#1110;%20&#1090;&#1077;&#1072;&#1090;&#1088;&#1080;%20&#1089;&#1074;&#1110;&#1090;&#1091;%20-%20SkoolTV%20(1).wmv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1628800"/>
            <a:ext cx="69127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4400" b="1" i="1" dirty="0"/>
          </a:p>
        </p:txBody>
      </p:sp>
      <p:pic>
        <p:nvPicPr>
          <p:cNvPr id="8" name="Вступ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28596" y="428604"/>
            <a:ext cx="8286777" cy="6139289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79864" y="0"/>
            <a:ext cx="945565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643306" y="1142984"/>
            <a:ext cx="529208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i="1" dirty="0" smtClean="0">
                <a:solidFill>
                  <a:srgbClr val="FFFF00"/>
                </a:solidFill>
              </a:rPr>
              <a:t>Актор</a:t>
            </a:r>
            <a:r>
              <a:rPr lang="uk-UA" sz="2400" b="1" i="1" dirty="0" smtClean="0"/>
              <a:t>, за </a:t>
            </a:r>
            <a:r>
              <a:rPr lang="uk-UA" sz="2400" b="1" i="1" dirty="0" smtClean="0"/>
              <a:t>словами</a:t>
            </a:r>
          </a:p>
          <a:p>
            <a:r>
              <a:rPr lang="uk-UA" sz="2400" b="1" i="1" dirty="0" smtClean="0"/>
              <a:t> </a:t>
            </a:r>
            <a:r>
              <a:rPr lang="uk-UA" sz="2400" b="1" i="1" dirty="0" smtClean="0"/>
              <a:t>К. Станіславського, - володар сцени, саме він втілює в життя, створені  уявою драматурга персонажі, оживляє літературні образи, хвилюється, радіє, страждає, навіть помирає за них. </a:t>
            </a:r>
            <a:endParaRPr lang="uk-UA" sz="2400" b="1" i="1" dirty="0" smtClean="0"/>
          </a:p>
          <a:p>
            <a:r>
              <a:rPr lang="uk-UA" sz="2400" b="1" i="1" dirty="0" smtClean="0">
                <a:solidFill>
                  <a:srgbClr val="FFFF00"/>
                </a:solidFill>
              </a:rPr>
              <a:t>Мистецтво </a:t>
            </a:r>
            <a:r>
              <a:rPr lang="uk-UA" sz="2400" b="1" i="1" dirty="0" smtClean="0">
                <a:solidFill>
                  <a:srgbClr val="FFFF00"/>
                </a:solidFill>
              </a:rPr>
              <a:t>театрального актора </a:t>
            </a:r>
            <a:r>
              <a:rPr lang="uk-UA" sz="2400" b="1" i="1" dirty="0" smtClean="0"/>
              <a:t>-  це невловима, миттєва творчість, яка не фіксується і не зберігається; існує тільки тоді, коли він натхненно творить на сцені.</a:t>
            </a:r>
          </a:p>
          <a:p>
            <a:r>
              <a:rPr lang="uk-UA" b="1" i="1" dirty="0" smtClean="0"/>
              <a:t>                  </a:t>
            </a:r>
          </a:p>
        </p:txBody>
      </p:sp>
      <p:pic>
        <p:nvPicPr>
          <p:cNvPr id="4" name="Picture 2" descr="C:\Users\Администратор\Desktop\ста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785794"/>
            <a:ext cx="2786050" cy="31598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1657" y="0"/>
            <a:ext cx="945565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00166" y="1857364"/>
            <a:ext cx="650085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i="1" dirty="0" smtClean="0">
                <a:solidFill>
                  <a:srgbClr val="FFFF00"/>
                </a:solidFill>
              </a:rPr>
              <a:t>Режисер </a:t>
            </a:r>
            <a:r>
              <a:rPr lang="uk-UA" sz="3200" b="1" i="1" dirty="0" smtClean="0"/>
              <a:t>- це не тільки той, хто вміє розібратися в п’єсі, порадити артистам, як грати ролі, скласти мізансцени, режисер – це той, хто вміє спостерігати життя і переносити його на </a:t>
            </a:r>
            <a:r>
              <a:rPr lang="uk-UA" sz="3200" b="1" i="1" dirty="0" smtClean="0"/>
              <a:t>сцену.</a:t>
            </a:r>
            <a:endParaRPr lang="uk-UA" sz="3200" b="1" i="1" dirty="0" smtClean="0"/>
          </a:p>
          <a:p>
            <a:r>
              <a:rPr lang="uk-UA" b="1" i="1" dirty="0" smtClean="0"/>
              <a:t>                 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79864" y="0"/>
            <a:ext cx="945565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35696" y="2285992"/>
            <a:ext cx="526456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800" b="1" i="1" dirty="0" smtClean="0"/>
              <a:t>Творче</a:t>
            </a:r>
            <a:r>
              <a:rPr lang="uk-UA" sz="3600" b="1" i="1" dirty="0" smtClean="0"/>
              <a:t>   </a:t>
            </a:r>
            <a:r>
              <a:rPr lang="uk-UA" sz="4800" b="1" i="1" dirty="0" smtClean="0"/>
              <a:t>завдання</a:t>
            </a:r>
          </a:p>
          <a:p>
            <a:r>
              <a:rPr lang="uk-UA" b="1" i="1" dirty="0" smtClean="0"/>
              <a:t>                 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2285992"/>
            <a:ext cx="42427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i="1" dirty="0" smtClean="0"/>
              <a:t> </a:t>
            </a:r>
          </a:p>
          <a:p>
            <a:r>
              <a:rPr lang="uk-UA" b="1" i="1" dirty="0" smtClean="0"/>
              <a:t>                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02892" y="3244334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uk-UA" sz="3600" b="1" i="1" dirty="0"/>
          </a:p>
        </p:txBody>
      </p:sp>
      <p:pic>
        <p:nvPicPr>
          <p:cNvPr id="7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16234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971600" y="908720"/>
            <a:ext cx="396303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400" b="1" i="1" dirty="0" smtClean="0"/>
              <a:t>актор</a:t>
            </a:r>
            <a:endParaRPr lang="uk-UA" sz="4400" b="1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3214686"/>
            <a:ext cx="499516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400" b="1" i="1" dirty="0" smtClean="0"/>
              <a:t>танець</a:t>
            </a:r>
            <a:endParaRPr lang="uk-UA" sz="4400" b="1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027074" y="548680"/>
            <a:ext cx="263315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400" b="1" i="1" dirty="0" smtClean="0"/>
              <a:t>декорації</a:t>
            </a:r>
            <a:endParaRPr lang="uk-UA" sz="4400" b="1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67545" y="2132856"/>
            <a:ext cx="46085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400" b="1" i="1" dirty="0" smtClean="0"/>
              <a:t>режисер</a:t>
            </a:r>
            <a:endParaRPr lang="uk-UA" sz="4400" b="1" i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428992" y="1857364"/>
            <a:ext cx="220819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400" b="1" i="1" dirty="0" smtClean="0"/>
              <a:t>міміка</a:t>
            </a:r>
            <a:endParaRPr lang="uk-UA" sz="4400" b="1" i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516216" y="5045274"/>
            <a:ext cx="30243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400" b="1" i="1" dirty="0" smtClean="0"/>
              <a:t>пластика</a:t>
            </a:r>
            <a:endParaRPr lang="uk-UA" sz="4400" b="1" i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627784" y="3244334"/>
            <a:ext cx="25441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400" b="1" i="1" dirty="0" smtClean="0"/>
              <a:t>оркестр</a:t>
            </a:r>
            <a:endParaRPr lang="uk-UA" sz="4400" b="1" i="1" dirty="0"/>
          </a:p>
        </p:txBody>
      </p:sp>
      <p:sp>
        <p:nvSpPr>
          <p:cNvPr id="15" name="Прямоугольник 14"/>
          <p:cNvSpPr/>
          <p:nvPr/>
        </p:nvSpPr>
        <p:spPr>
          <a:xfrm rot="10800000" flipV="1">
            <a:off x="5929322" y="1571612"/>
            <a:ext cx="252027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400" b="1" i="1" dirty="0" smtClean="0"/>
              <a:t>костюми</a:t>
            </a:r>
            <a:endParaRPr lang="uk-UA" sz="4400" b="1" i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83568" y="5268108"/>
            <a:ext cx="53285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400" b="1" i="1" dirty="0" smtClean="0"/>
              <a:t>літературний</a:t>
            </a:r>
            <a:r>
              <a:rPr lang="uk-UA" dirty="0" smtClean="0"/>
              <a:t> </a:t>
            </a:r>
            <a:r>
              <a:rPr lang="uk-UA" sz="4400" b="1" i="1" dirty="0" smtClean="0"/>
              <a:t>твір</a:t>
            </a:r>
            <a:endParaRPr lang="uk-UA" sz="4400" b="1" i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804248" y="2492896"/>
            <a:ext cx="19442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400" b="1" i="1" dirty="0" smtClean="0"/>
              <a:t>музика</a:t>
            </a:r>
            <a:endParaRPr lang="uk-UA" sz="4400" b="1" i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000364" y="4214818"/>
            <a:ext cx="27363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400" b="1" i="1" dirty="0" smtClean="0"/>
              <a:t>глядачі</a:t>
            </a:r>
            <a:endParaRPr lang="uk-UA" sz="4400" b="1" i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286380" y="3643314"/>
            <a:ext cx="33843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400" b="1" i="1" dirty="0" smtClean="0"/>
              <a:t>пантоміма</a:t>
            </a:r>
            <a:endParaRPr lang="uk-UA" sz="4400" b="1" i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7856" y="0"/>
            <a:ext cx="945565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43608" y="764704"/>
            <a:ext cx="756084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i="1" dirty="0" smtClean="0"/>
              <a:t>Актор – володар  сцени.</a:t>
            </a:r>
          </a:p>
          <a:p>
            <a:r>
              <a:rPr lang="uk-UA" sz="3200" b="1" i="1" dirty="0" smtClean="0"/>
              <a:t>Режисер – керівник  сценічного  життя.</a:t>
            </a:r>
          </a:p>
          <a:p>
            <a:r>
              <a:rPr lang="uk-UA" sz="3200" b="1" i="1" dirty="0" smtClean="0"/>
              <a:t>Міміка – виразний  рух  м’язів  обличчя, вияву почуття  людини.</a:t>
            </a:r>
          </a:p>
          <a:p>
            <a:r>
              <a:rPr lang="uk-UA" sz="3200" b="1" i="1" dirty="0" smtClean="0"/>
              <a:t>Пластика – плавність,  виразність  рухів.  </a:t>
            </a:r>
          </a:p>
          <a:p>
            <a:r>
              <a:rPr lang="uk-UA" sz="3200" b="1" i="1" dirty="0" smtClean="0"/>
              <a:t>Пантоміма -  вид  сценічного  мистецтва,  у  якому  худ.  образ  створюється,   жестами,  мімікою.       </a:t>
            </a:r>
          </a:p>
          <a:p>
            <a:r>
              <a:rPr lang="uk-UA" sz="3200" b="1" i="1" dirty="0" smtClean="0"/>
              <a:t>                 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95736" y="332657"/>
            <a:ext cx="466228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i="1" dirty="0" smtClean="0"/>
              <a:t>Театральна вистава неможлива без:</a:t>
            </a:r>
          </a:p>
          <a:p>
            <a:r>
              <a:rPr lang="uk-UA" sz="4400" b="1" i="1" dirty="0" smtClean="0"/>
              <a:t>                        </a:t>
            </a:r>
          </a:p>
          <a:p>
            <a:r>
              <a:rPr lang="uk-UA" sz="4400" b="1" i="1" dirty="0" smtClean="0"/>
              <a:t>              </a:t>
            </a:r>
            <a:endParaRPr lang="uk-UA" sz="4400" b="1" i="1" dirty="0"/>
          </a:p>
        </p:txBody>
      </p:sp>
      <p:pic>
        <p:nvPicPr>
          <p:cNvPr id="4" name="Picture 2" descr="C:\Users\Администратор\Desktop\оркестр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571612"/>
            <a:ext cx="2568910" cy="2071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C:\Users\Администратор\Desktop\декораціі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1357298"/>
            <a:ext cx="2593998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C:\Users\Администратор\Desktop\афіш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57884" y="4214818"/>
            <a:ext cx="2808312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 descr="C:\Users\Администратор\Desktop\костм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596" y="4071942"/>
            <a:ext cx="2664296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0" name="Picture 6" descr="C:\Users\Администратор\Desktop\танць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14678" y="1785926"/>
            <a:ext cx="2736304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188640"/>
            <a:ext cx="8736905" cy="6336704"/>
          </a:xfrm>
          <a:prstGeom prst="rect">
            <a:avLst/>
          </a:prstGeom>
          <a:noFill/>
        </p:spPr>
      </p:pic>
      <p:pic>
        <p:nvPicPr>
          <p:cNvPr id="5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79147" y="0"/>
            <a:ext cx="9455657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75656" y="1628800"/>
            <a:ext cx="69127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400" b="1" i="1" dirty="0" smtClean="0"/>
              <a:t> </a:t>
            </a:r>
            <a:endParaRPr lang="uk-UA" sz="4400" b="1" i="1" dirty="0"/>
          </a:p>
        </p:txBody>
      </p:sp>
      <p:pic>
        <p:nvPicPr>
          <p:cNvPr id="4" name="Picture 2" descr="C:\Users\Администратор\Desktop\bolshoi_b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2071678"/>
            <a:ext cx="7500990" cy="373811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500430" y="1214422"/>
            <a:ext cx="16871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/>
              <a:t>Лібрето</a:t>
            </a:r>
            <a:endParaRPr lang="uk-UA" sz="3200" b="1" i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0580" y="0"/>
            <a:ext cx="922458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357290" y="260648"/>
            <a:ext cx="6858048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400" b="1" i="1" dirty="0" smtClean="0"/>
              <a:t>Хореографія як</a:t>
            </a:r>
          </a:p>
          <a:p>
            <a:pPr algn="ctr"/>
            <a:r>
              <a:rPr lang="uk-UA" sz="4400" b="1" i="1" dirty="0" smtClean="0"/>
              <a:t> різновид сценічного мистецтва.</a:t>
            </a:r>
          </a:p>
          <a:p>
            <a:pPr algn="ctr"/>
            <a:endParaRPr lang="uk-UA" sz="4400" b="1" i="1" dirty="0"/>
          </a:p>
          <a:p>
            <a:pPr algn="ctr"/>
            <a:r>
              <a:rPr lang="uk-UA" sz="3600" b="1" i="1" dirty="0" smtClean="0"/>
              <a:t>У ньому в одному художньому просторі співіснують танець і пантоміма, музика і скульптурні пози, драматургія літературного твору.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0580" y="0"/>
            <a:ext cx="922458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786050" y="571480"/>
            <a:ext cx="41967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i="1" dirty="0" smtClean="0"/>
              <a:t>Види хореографії </a:t>
            </a:r>
            <a:endParaRPr lang="ru-RU" sz="4000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1785926"/>
            <a:ext cx="23058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rgbClr val="FFFF00"/>
                </a:solidFill>
              </a:rPr>
              <a:t>Побутовий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429256" y="1785926"/>
            <a:ext cx="21082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>
                <a:solidFill>
                  <a:srgbClr val="FFFF00"/>
                </a:solidFill>
              </a:rPr>
              <a:t>Сценічний</a:t>
            </a:r>
            <a:endParaRPr lang="ru-RU" sz="3200" b="1" i="1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714620"/>
            <a:ext cx="2049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/>
              <a:t>Народний</a:t>
            </a:r>
            <a:endParaRPr lang="ru-RU" sz="3200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2714620"/>
            <a:ext cx="18341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/>
              <a:t>Бальний </a:t>
            </a:r>
            <a:endParaRPr lang="ru-RU" sz="3200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2714620"/>
            <a:ext cx="22573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/>
              <a:t>Естрадний</a:t>
            </a:r>
            <a:endParaRPr lang="ru-RU" sz="3200" b="1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43768" y="2714620"/>
            <a:ext cx="14151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i="1" dirty="0" smtClean="0"/>
              <a:t>Балет</a:t>
            </a:r>
            <a:r>
              <a:rPr lang="uk-UA" dirty="0" smtClean="0"/>
              <a:t> </a:t>
            </a:r>
            <a:endParaRPr lang="ru-RU" dirty="0"/>
          </a:p>
        </p:txBody>
      </p:sp>
      <p:pic>
        <p:nvPicPr>
          <p:cNvPr id="9" name="Picture 2" descr="C:\Users\Администратор\Desktop\види х.jpg"/>
          <p:cNvPicPr>
            <a:picLocks noChangeAspect="1" noChangeArrowheads="1"/>
          </p:cNvPicPr>
          <p:nvPr/>
        </p:nvPicPr>
        <p:blipFill>
          <a:blip r:embed="rId3" cstate="print"/>
          <a:srcRect l="75333" t="55957" r="734" b="4197"/>
          <a:stretch>
            <a:fillRect/>
          </a:stretch>
        </p:blipFill>
        <p:spPr bwMode="auto">
          <a:xfrm>
            <a:off x="6715140" y="3429000"/>
            <a:ext cx="2088641" cy="30187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2" descr="C:\Users\Администратор\Desktop\види х.jpg"/>
          <p:cNvPicPr>
            <a:picLocks noChangeAspect="1" noChangeArrowheads="1"/>
          </p:cNvPicPr>
          <p:nvPr/>
        </p:nvPicPr>
        <p:blipFill>
          <a:blip r:embed="rId3" cstate="print"/>
          <a:srcRect l="50863" t="54399" r="25095" b="1612"/>
          <a:stretch>
            <a:fillRect/>
          </a:stretch>
        </p:blipFill>
        <p:spPr bwMode="auto">
          <a:xfrm>
            <a:off x="4357686" y="3429000"/>
            <a:ext cx="2111817" cy="3000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2" descr="C:\Users\Администратор\Desktop\види х.jpg"/>
          <p:cNvPicPr>
            <a:picLocks noChangeAspect="1" noChangeArrowheads="1"/>
          </p:cNvPicPr>
          <p:nvPr/>
        </p:nvPicPr>
        <p:blipFill>
          <a:blip r:embed="rId3" cstate="print"/>
          <a:srcRect l="25294" t="55697" r="51259" b="3079"/>
          <a:stretch>
            <a:fillRect/>
          </a:stretch>
        </p:blipFill>
        <p:spPr bwMode="auto">
          <a:xfrm>
            <a:off x="2285984" y="3429000"/>
            <a:ext cx="1864191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2" descr="C:\Users\Администратор\Desktop\види х.jpg"/>
          <p:cNvPicPr>
            <a:picLocks noChangeAspect="1" noChangeArrowheads="1"/>
          </p:cNvPicPr>
          <p:nvPr/>
        </p:nvPicPr>
        <p:blipFill>
          <a:blip r:embed="rId3" cstate="print"/>
          <a:srcRect l="3857" t="53680" r="77911" b="4325"/>
          <a:stretch>
            <a:fillRect/>
          </a:stretch>
        </p:blipFill>
        <p:spPr bwMode="auto">
          <a:xfrm>
            <a:off x="285720" y="3429000"/>
            <a:ext cx="1744911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 dirty="0" smtClean="0"/>
              <a:t> </a:t>
            </a:r>
            <a:endParaRPr lang="uk-UA" b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1628800"/>
            <a:ext cx="69127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4400" b="1" i="1" dirty="0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428728" y="714356"/>
            <a:ext cx="700092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540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лово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32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балет</a:t>
            </a:r>
            <a:r>
              <a:rPr kumimoji="0" lang="uk-UA" sz="32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італійське</a:t>
            </a:r>
            <a:r>
              <a:rPr lang="uk-UA" sz="32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</a:p>
          <a:p>
            <a:pPr marL="0" marR="0" lvl="0" indent="3540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1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</a:t>
            </a:r>
            <a:r>
              <a:rPr kumimoji="0" lang="uk-UA" sz="32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означає «танець».</a:t>
            </a:r>
            <a:endParaRPr kumimoji="0" lang="uk-UA" sz="32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дминистратор\Desktop\balet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0002" y="2500306"/>
            <a:ext cx="4860890" cy="31942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25447158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026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188640"/>
            <a:ext cx="8736905" cy="6336704"/>
          </a:xfrm>
          <a:prstGeom prst="rect">
            <a:avLst/>
          </a:prstGeom>
          <a:noFill/>
        </p:spPr>
      </p:pic>
      <p:pic>
        <p:nvPicPr>
          <p:cNvPr id="5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58" y="2285992"/>
            <a:ext cx="821537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i="1" dirty="0" smtClean="0"/>
              <a:t>Тема уроку: </a:t>
            </a:r>
          </a:p>
          <a:p>
            <a:r>
              <a:rPr lang="uk-UA" sz="4400" b="1" i="1" dirty="0" err="1" smtClean="0">
                <a:solidFill>
                  <a:srgbClr val="00B0F0"/>
                </a:solidFill>
              </a:rPr>
              <a:t>“Театр</a:t>
            </a:r>
            <a:r>
              <a:rPr lang="uk-UA" sz="4400" b="1" i="1" dirty="0" smtClean="0">
                <a:solidFill>
                  <a:srgbClr val="00B0F0"/>
                </a:solidFill>
              </a:rPr>
              <a:t> як синтез  мистецтва.</a:t>
            </a:r>
          </a:p>
          <a:p>
            <a:r>
              <a:rPr lang="uk-UA" sz="4400" b="1" i="1" dirty="0" smtClean="0">
                <a:solidFill>
                  <a:srgbClr val="00B0F0"/>
                </a:solidFill>
              </a:rPr>
              <a:t>Хореографія – вид сценічного </a:t>
            </a:r>
            <a:r>
              <a:rPr lang="uk-UA" sz="4400" b="1" i="1" dirty="0" err="1" smtClean="0">
                <a:solidFill>
                  <a:srgbClr val="00B0F0"/>
                </a:solidFill>
              </a:rPr>
              <a:t>мистецтва”</a:t>
            </a:r>
            <a:endParaRPr lang="uk-UA" sz="4400" b="1" i="1" dirty="0">
              <a:solidFill>
                <a:srgbClr val="00B0F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714356"/>
            <a:ext cx="62151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i="1" dirty="0" smtClean="0">
                <a:solidFill>
                  <a:srgbClr val="FFFF00"/>
                </a:solidFill>
              </a:rPr>
              <a:t>Урок художньої культури</a:t>
            </a:r>
          </a:p>
          <a:p>
            <a:pPr algn="ctr"/>
            <a:r>
              <a:rPr lang="uk-UA" sz="3600" b="1" i="1" dirty="0" smtClean="0">
                <a:solidFill>
                  <a:srgbClr val="FFFF00"/>
                </a:solidFill>
              </a:rPr>
              <a:t>в  9 класі</a:t>
            </a:r>
            <a:endParaRPr lang="uk-UA" sz="36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39544" y="1142984"/>
            <a:ext cx="410445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i="1" dirty="0" err="1" smtClean="0">
                <a:solidFill>
                  <a:srgbClr val="FFFF00"/>
                </a:solidFill>
              </a:rPr>
              <a:t>“Вальс</a:t>
            </a:r>
            <a:r>
              <a:rPr lang="uk-UA" sz="3600" b="1" i="1" dirty="0" smtClean="0">
                <a:solidFill>
                  <a:srgbClr val="FFFF00"/>
                </a:solidFill>
              </a:rPr>
              <a:t> </a:t>
            </a:r>
            <a:r>
              <a:rPr lang="uk-UA" sz="3600" b="1" i="1" dirty="0" err="1" smtClean="0">
                <a:solidFill>
                  <a:srgbClr val="FFFF00"/>
                </a:solidFill>
              </a:rPr>
              <a:t>квітів”</a:t>
            </a:r>
            <a:endParaRPr lang="uk-UA" sz="3600" b="1" i="1" dirty="0" smtClean="0">
              <a:solidFill>
                <a:srgbClr val="FFFF00"/>
              </a:solidFill>
            </a:endParaRPr>
          </a:p>
          <a:p>
            <a:r>
              <a:rPr lang="uk-UA" sz="3600" b="1" i="1" dirty="0" smtClean="0"/>
              <a:t>    із </a:t>
            </a:r>
            <a:r>
              <a:rPr lang="uk-UA" sz="3600" b="1" i="1" dirty="0" smtClean="0"/>
              <a:t>балету </a:t>
            </a:r>
            <a:endParaRPr lang="uk-UA" sz="3600" b="1" i="1" dirty="0" smtClean="0"/>
          </a:p>
          <a:p>
            <a:r>
              <a:rPr lang="uk-UA" sz="3600" b="1" i="1" dirty="0" err="1" smtClean="0">
                <a:solidFill>
                  <a:srgbClr val="FFFF00"/>
                </a:solidFill>
              </a:rPr>
              <a:t>“Лускунчик”</a:t>
            </a:r>
            <a:endParaRPr lang="uk-UA" sz="3600" b="1" i="1" dirty="0" smtClean="0">
              <a:solidFill>
                <a:srgbClr val="FFFF00"/>
              </a:solidFill>
            </a:endParaRPr>
          </a:p>
          <a:p>
            <a:r>
              <a:rPr lang="uk-UA" sz="3600" b="1" i="1" dirty="0" smtClean="0"/>
              <a:t>                     П.І.Чайковський</a:t>
            </a:r>
          </a:p>
          <a:p>
            <a:r>
              <a:rPr lang="uk-UA" b="1" i="1" dirty="0" smtClean="0"/>
              <a:t>                  </a:t>
            </a:r>
          </a:p>
        </p:txBody>
      </p:sp>
      <p:pic>
        <p:nvPicPr>
          <p:cNvPr id="4" name="Picture 2" descr="C:\Users\Администратор\Desktop\чай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1000108"/>
            <a:ext cx="3506813" cy="4453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0581" y="0"/>
            <a:ext cx="9224581" cy="6858000"/>
          </a:xfrm>
          <a:prstGeom prst="rect">
            <a:avLst/>
          </a:prstGeom>
          <a:noFill/>
        </p:spPr>
      </p:pic>
      <p:pic>
        <p:nvPicPr>
          <p:cNvPr id="2" name="Вальс цветов из балета П И Чайковского Щелкунчик (HD)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14348" y="642918"/>
            <a:ext cx="7916916" cy="55721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188640"/>
            <a:ext cx="8736905" cy="6336704"/>
          </a:xfrm>
          <a:prstGeom prst="rect">
            <a:avLst/>
          </a:prstGeom>
          <a:noFill/>
        </p:spPr>
      </p:pic>
      <p:pic>
        <p:nvPicPr>
          <p:cNvPr id="5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79147" y="0"/>
            <a:ext cx="9455657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28728" y="1857364"/>
            <a:ext cx="69127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i="1" dirty="0" err="1" smtClean="0"/>
              <a:t>“Весь</a:t>
            </a:r>
            <a:r>
              <a:rPr lang="uk-UA" sz="3600" b="1" i="1" dirty="0" smtClean="0"/>
              <a:t> світ – театр, а люди в ньому – </a:t>
            </a:r>
            <a:r>
              <a:rPr lang="uk-UA" sz="3600" b="1" i="1" dirty="0" err="1" smtClean="0"/>
              <a:t>актори”</a:t>
            </a:r>
            <a:r>
              <a:rPr lang="uk-UA" sz="3600" b="1" i="1" dirty="0" smtClean="0"/>
              <a:t>.</a:t>
            </a:r>
          </a:p>
          <a:p>
            <a:r>
              <a:rPr lang="uk-UA" sz="3600" b="1" i="1" dirty="0" smtClean="0"/>
              <a:t>                        	В. Шекспір</a:t>
            </a:r>
            <a:endParaRPr lang="uk-UA" sz="3600" b="1" i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188640"/>
            <a:ext cx="8736905" cy="6336704"/>
          </a:xfrm>
          <a:prstGeom prst="rect">
            <a:avLst/>
          </a:prstGeom>
          <a:noFill/>
        </p:spPr>
      </p:pic>
      <p:pic>
        <p:nvPicPr>
          <p:cNvPr id="5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40568" y="0"/>
            <a:ext cx="9935774" cy="72062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75656" y="1628800"/>
            <a:ext cx="69127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4400" b="1" i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188640"/>
            <a:ext cx="8736905" cy="6336704"/>
          </a:xfrm>
          <a:prstGeom prst="rect">
            <a:avLst/>
          </a:prstGeom>
          <a:noFill/>
        </p:spPr>
      </p:pic>
      <p:pic>
        <p:nvPicPr>
          <p:cNvPr id="5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8736905" cy="633670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75656" y="1628800"/>
            <a:ext cx="69127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4400" b="1" i="1" dirty="0"/>
          </a:p>
        </p:txBody>
      </p:sp>
    </p:spTree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5575" y="188640"/>
            <a:ext cx="8736905" cy="6336704"/>
          </a:xfrm>
          <a:prstGeom prst="rect">
            <a:avLst/>
          </a:prstGeom>
          <a:noFill/>
        </p:spPr>
      </p:pic>
      <p:pic>
        <p:nvPicPr>
          <p:cNvPr id="5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75656" y="1628800"/>
            <a:ext cx="69127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4400" b="1" i="1" dirty="0"/>
          </a:p>
        </p:txBody>
      </p:sp>
      <p:pic>
        <p:nvPicPr>
          <p:cNvPr id="10" name="Найбільші театри світу - SkoolTV (1)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571604" y="714356"/>
            <a:ext cx="6572296" cy="55007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026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188640"/>
            <a:ext cx="8736905" cy="6336704"/>
          </a:xfrm>
          <a:prstGeom prst="rect">
            <a:avLst/>
          </a:prstGeom>
          <a:noFill/>
        </p:spPr>
      </p:pic>
      <p:pic>
        <p:nvPicPr>
          <p:cNvPr id="5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14414" y="1571612"/>
            <a:ext cx="64807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i="1" dirty="0" smtClean="0">
                <a:solidFill>
                  <a:srgbClr val="FFFF00"/>
                </a:solidFill>
              </a:rPr>
              <a:t>Театр</a:t>
            </a:r>
            <a:r>
              <a:rPr lang="uk-UA" sz="3600" b="1" i="1" dirty="0" smtClean="0"/>
              <a:t> – вид мистецтва, засобами виразності якого є сценічне дійство, що виникає в процесі гри актора перед публікою.</a:t>
            </a:r>
            <a:endParaRPr lang="uk-UA" sz="3600" b="1" i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026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188640"/>
            <a:ext cx="8736905" cy="6336704"/>
          </a:xfrm>
          <a:prstGeom prst="rect">
            <a:avLst/>
          </a:prstGeom>
          <a:noFill/>
        </p:spPr>
      </p:pic>
      <p:pic>
        <p:nvPicPr>
          <p:cNvPr id="5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79147" y="0"/>
            <a:ext cx="9455657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28728" y="2571744"/>
            <a:ext cx="6912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i="1" dirty="0" smtClean="0"/>
              <a:t>У якій країні виникло театральне   мистецтво?</a:t>
            </a:r>
            <a:endParaRPr lang="uk-UA" sz="3600" b="1" i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026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188640"/>
            <a:ext cx="8736905" cy="6336704"/>
          </a:xfrm>
          <a:prstGeom prst="rect">
            <a:avLst/>
          </a:prstGeom>
          <a:noFill/>
        </p:spPr>
      </p:pic>
      <p:pic>
        <p:nvPicPr>
          <p:cNvPr id="5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8736905" cy="633670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75656" y="1628800"/>
            <a:ext cx="69127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4400" b="1" i="1" dirty="0"/>
          </a:p>
        </p:txBody>
      </p:sp>
      <p:pic>
        <p:nvPicPr>
          <p:cNvPr id="7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470751" cy="6858000"/>
          </a:xfrm>
          <a:prstGeom prst="rect">
            <a:avLst/>
          </a:prstGeom>
          <a:noFill/>
        </p:spPr>
      </p:pic>
      <p:pic>
        <p:nvPicPr>
          <p:cNvPr id="8" name="Picture 2" descr="C:\Users\Администратор\Desktop\0018-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1071546"/>
            <a:ext cx="6738958" cy="47172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026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188640"/>
            <a:ext cx="8736905" cy="6336704"/>
          </a:xfrm>
          <a:prstGeom prst="rect">
            <a:avLst/>
          </a:prstGeom>
          <a:noFill/>
        </p:spPr>
      </p:pic>
      <p:pic>
        <p:nvPicPr>
          <p:cNvPr id="5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79147" y="0"/>
            <a:ext cx="9455657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75656" y="1628800"/>
            <a:ext cx="69127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4400" b="1" i="1" dirty="0"/>
          </a:p>
        </p:txBody>
      </p:sp>
      <p:pic>
        <p:nvPicPr>
          <p:cNvPr id="7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01068" y="-82849"/>
            <a:ext cx="9897604" cy="717853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57158" y="4071942"/>
            <a:ext cx="578647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i="1" dirty="0" smtClean="0">
                <a:solidFill>
                  <a:srgbClr val="FFFF00"/>
                </a:solidFill>
              </a:rPr>
              <a:t>Трагедія</a:t>
            </a:r>
            <a:r>
              <a:rPr lang="uk-UA" sz="2400" b="1" dirty="0" smtClean="0">
                <a:solidFill>
                  <a:srgbClr val="FFFF00"/>
                </a:solidFill>
              </a:rPr>
              <a:t> </a:t>
            </a:r>
            <a:r>
              <a:rPr lang="uk-UA" sz="2400" dirty="0" smtClean="0"/>
              <a:t>(від грецького </a:t>
            </a:r>
            <a:r>
              <a:rPr lang="en-US" sz="2400" dirty="0" err="1" smtClean="0"/>
              <a:t>tragos</a:t>
            </a:r>
            <a:r>
              <a:rPr lang="en-US" sz="2400" dirty="0" smtClean="0"/>
              <a:t> – </a:t>
            </a:r>
            <a:r>
              <a:rPr lang="uk-UA" sz="2400" dirty="0" smtClean="0"/>
              <a:t>цап, </a:t>
            </a:r>
            <a:r>
              <a:rPr lang="en-US" sz="2400" dirty="0" smtClean="0"/>
              <a:t>ode</a:t>
            </a:r>
            <a:r>
              <a:rPr lang="uk-UA" sz="2400" dirty="0" smtClean="0"/>
              <a:t> – пісня), що буквально означає </a:t>
            </a:r>
            <a:r>
              <a:rPr lang="uk-UA" sz="2400" dirty="0" err="1" smtClean="0"/>
              <a:t>“цап</a:t>
            </a:r>
            <a:r>
              <a:rPr lang="en-US" sz="2400" dirty="0" smtClean="0"/>
              <a:t>’</a:t>
            </a:r>
            <a:r>
              <a:rPr lang="uk-UA" sz="2400" dirty="0" err="1" smtClean="0"/>
              <a:t>яча</a:t>
            </a:r>
            <a:r>
              <a:rPr lang="uk-UA" sz="2400" dirty="0" smtClean="0"/>
              <a:t> пісня” – драматичний твір, де зображені гострі конфлікти, які найчастіше закінчуються загибеллю героя</a:t>
            </a:r>
            <a:endParaRPr lang="uk-UA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71868" y="2000240"/>
            <a:ext cx="53578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i="1" dirty="0" smtClean="0">
                <a:solidFill>
                  <a:srgbClr val="FFFF00"/>
                </a:solidFill>
              </a:rPr>
              <a:t>Комедія</a:t>
            </a:r>
            <a:r>
              <a:rPr lang="uk-UA" sz="2400" dirty="0" smtClean="0"/>
              <a:t> (від грецького </a:t>
            </a:r>
            <a:r>
              <a:rPr lang="en-US" sz="2400" dirty="0" err="1" smtClean="0"/>
              <a:t>komos</a:t>
            </a:r>
            <a:r>
              <a:rPr lang="en-US" sz="2400" dirty="0" smtClean="0"/>
              <a:t> – </a:t>
            </a:r>
            <a:r>
              <a:rPr lang="uk-UA" sz="2400" dirty="0" smtClean="0"/>
              <a:t>веселий натовп, та</a:t>
            </a:r>
            <a:r>
              <a:rPr lang="en-US" sz="2400" dirty="0" smtClean="0"/>
              <a:t> </a:t>
            </a:r>
            <a:r>
              <a:rPr lang="en-US" sz="2400" dirty="0" err="1" smtClean="0"/>
              <a:t>komodia</a:t>
            </a:r>
            <a:r>
              <a:rPr lang="uk-UA" sz="2400" dirty="0" smtClean="0"/>
              <a:t>) – пісні цього натовпу, а звідси і комедія – драматичний твір із веселим, смішним або сатиричним сюжетом </a:t>
            </a:r>
            <a:endParaRPr lang="uk-UA" sz="2400" dirty="0"/>
          </a:p>
        </p:txBody>
      </p:sp>
      <p:pic>
        <p:nvPicPr>
          <p:cNvPr id="11" name="Picture 2" descr="C:\Users\Администратор\Desktop\траг.jpg"/>
          <p:cNvPicPr>
            <a:picLocks noChangeAspect="1" noChangeArrowheads="1"/>
          </p:cNvPicPr>
          <p:nvPr/>
        </p:nvPicPr>
        <p:blipFill>
          <a:blip r:embed="rId4" cstate="print"/>
          <a:srcRect l="5885" t="61703" r="74777" b="792"/>
          <a:stretch>
            <a:fillRect/>
          </a:stretch>
        </p:blipFill>
        <p:spPr bwMode="auto">
          <a:xfrm>
            <a:off x="857224" y="1071546"/>
            <a:ext cx="2143140" cy="2888580"/>
          </a:xfrm>
          <a:prstGeom prst="rect">
            <a:avLst/>
          </a:prstGeom>
          <a:noFill/>
        </p:spPr>
      </p:pic>
      <p:pic>
        <p:nvPicPr>
          <p:cNvPr id="12" name="Picture 2" descr="C:\Users\Администратор\Desktop\траг.jpg"/>
          <p:cNvPicPr>
            <a:picLocks noChangeAspect="1" noChangeArrowheads="1"/>
          </p:cNvPicPr>
          <p:nvPr/>
        </p:nvPicPr>
        <p:blipFill>
          <a:blip r:embed="rId4" cstate="print"/>
          <a:srcRect l="62216" t="58074" r="15084" b="792"/>
          <a:stretch>
            <a:fillRect/>
          </a:stretch>
        </p:blipFill>
        <p:spPr bwMode="auto">
          <a:xfrm>
            <a:off x="6643702" y="4071942"/>
            <a:ext cx="1928826" cy="2428892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3857620" y="857232"/>
            <a:ext cx="49462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i="1" dirty="0" smtClean="0">
                <a:solidFill>
                  <a:srgbClr val="00B0F0"/>
                </a:solidFill>
              </a:rPr>
              <a:t>Давньогрецький театр</a:t>
            </a:r>
            <a:endParaRPr lang="uk-UA" sz="3600" b="1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188640"/>
            <a:ext cx="8736905" cy="6336704"/>
          </a:xfrm>
          <a:prstGeom prst="rect">
            <a:avLst/>
          </a:prstGeom>
          <a:noFill/>
        </p:spPr>
      </p:pic>
      <p:pic>
        <p:nvPicPr>
          <p:cNvPr id="5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8736905" cy="633670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75656" y="1628800"/>
            <a:ext cx="69127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4400" b="1" i="1" dirty="0"/>
          </a:p>
        </p:txBody>
      </p:sp>
      <p:pic>
        <p:nvPicPr>
          <p:cNvPr id="7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11964" y="0"/>
            <a:ext cx="9620593" cy="6858000"/>
          </a:xfrm>
          <a:prstGeom prst="rect">
            <a:avLst/>
          </a:prstGeom>
          <a:noFill/>
        </p:spPr>
      </p:pic>
      <p:pic>
        <p:nvPicPr>
          <p:cNvPr id="4" name="Picture 2" descr="C:\Users\Администратор\Desktop\img7.jpg"/>
          <p:cNvPicPr>
            <a:picLocks noChangeAspect="1" noChangeArrowheads="1"/>
          </p:cNvPicPr>
          <p:nvPr/>
        </p:nvPicPr>
        <p:blipFill>
          <a:blip r:embed="rId4" cstate="print"/>
          <a:srcRect l="10526" t="14724" r="10527"/>
          <a:stretch>
            <a:fillRect/>
          </a:stretch>
        </p:blipFill>
        <p:spPr bwMode="auto">
          <a:xfrm>
            <a:off x="2071670" y="2000240"/>
            <a:ext cx="5572164" cy="4310877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285852" y="428604"/>
            <a:ext cx="74295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i="1" dirty="0" smtClean="0"/>
              <a:t>	Найбільшою популярністю серед драматичних жанрів набувають трагедія 	та комедія</a:t>
            </a:r>
            <a:endParaRPr lang="ru-RU" sz="3200" b="1" i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Театр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188640"/>
            <a:ext cx="8736905" cy="6336704"/>
          </a:xfrm>
          <a:prstGeom prst="rect">
            <a:avLst/>
          </a:prstGeom>
          <a:noFill/>
        </p:spPr>
      </p:pic>
      <p:pic>
        <p:nvPicPr>
          <p:cNvPr id="5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8736905" cy="633670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75656" y="1628800"/>
            <a:ext cx="69127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4400" b="1" i="1" dirty="0"/>
          </a:p>
        </p:txBody>
      </p:sp>
      <p:pic>
        <p:nvPicPr>
          <p:cNvPr id="7" name="Picture 2" descr="http://cs7.pikabu.ru/images/big_size_comm/2014-03_4/13951348906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2935" y="0"/>
            <a:ext cx="9698525" cy="6858000"/>
          </a:xfrm>
          <a:prstGeom prst="rect">
            <a:avLst/>
          </a:prstGeom>
          <a:noFill/>
        </p:spPr>
      </p:pic>
      <p:pic>
        <p:nvPicPr>
          <p:cNvPr id="4" name="Picture 2" descr="C:\Users\Администратор\Desktop\img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1714488"/>
            <a:ext cx="5691201" cy="42684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214546" y="785794"/>
            <a:ext cx="55707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i="1" dirty="0" smtClean="0"/>
              <a:t>Актор античного театру</a:t>
            </a:r>
            <a:endParaRPr lang="uk-UA" sz="3600" b="1" i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300</TotalTime>
  <Words>435</Words>
  <Application>Microsoft Office PowerPoint</Application>
  <PresentationFormat>Экран (4:3)</PresentationFormat>
  <Paragraphs>125</Paragraphs>
  <Slides>24</Slides>
  <Notes>22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Апекс</vt:lpstr>
      <vt:lpstr>Театр</vt:lpstr>
      <vt:lpstr>Театр</vt:lpstr>
      <vt:lpstr>Театр</vt:lpstr>
      <vt:lpstr>Театр</vt:lpstr>
      <vt:lpstr>Театр</vt:lpstr>
      <vt:lpstr>Театр</vt:lpstr>
      <vt:lpstr>Театр</vt:lpstr>
      <vt:lpstr>Театр</vt:lpstr>
      <vt:lpstr>Театр</vt:lpstr>
      <vt:lpstr>Театр</vt:lpstr>
      <vt:lpstr>Театр</vt:lpstr>
      <vt:lpstr>Театр</vt:lpstr>
      <vt:lpstr>Театр</vt:lpstr>
      <vt:lpstr>Театр</vt:lpstr>
      <vt:lpstr>Театр</vt:lpstr>
      <vt:lpstr>Театр</vt:lpstr>
      <vt:lpstr>Слайд 17</vt:lpstr>
      <vt:lpstr>Слайд 18</vt:lpstr>
      <vt:lpstr> </vt:lpstr>
      <vt:lpstr>Театр</vt:lpstr>
      <vt:lpstr>Слайд 21</vt:lpstr>
      <vt:lpstr>Театр</vt:lpstr>
      <vt:lpstr>Театр</vt:lpstr>
      <vt:lpstr>Театр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</dc:title>
  <dc:creator>Admin</dc:creator>
  <cp:lastModifiedBy>FuckYouBill</cp:lastModifiedBy>
  <cp:revision>48</cp:revision>
  <dcterms:created xsi:type="dcterms:W3CDTF">2015-11-04T16:46:40Z</dcterms:created>
  <dcterms:modified xsi:type="dcterms:W3CDTF">2015-11-16T06:21:41Z</dcterms:modified>
</cp:coreProperties>
</file>