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7" r:id="rId10"/>
    <p:sldId id="266" r:id="rId11"/>
    <p:sldId id="268" r:id="rId12"/>
    <p:sldId id="271" r:id="rId13"/>
    <p:sldId id="270" r:id="rId14"/>
    <p:sldId id="269" r:id="rId15"/>
    <p:sldId id="272" r:id="rId16"/>
    <p:sldId id="273" r:id="rId17"/>
    <p:sldId id="263" r:id="rId18"/>
    <p:sldId id="264" r:id="rId19"/>
    <p:sldId id="274"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6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7AF699-ED5C-43EE-BC93-C660C73950C6}" type="datetimeFigureOut">
              <a:rPr lang="uk-UA" smtClean="0"/>
              <a:pPr/>
              <a:t>03.01.2017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AF699-ED5C-43EE-BC93-C660C73950C6}" type="datetimeFigureOut">
              <a:rPr lang="uk-UA" smtClean="0"/>
              <a:pPr/>
              <a:t>03.01.2017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E071B-DFC5-4169-9890-13DE476FAA8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k.wikipedia.org/wiki/%D0%A4%D0%B0%D0%B9%D0%BB:500-Hryvnia-Skovoroda-back.jpg"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4" name="Picture 2" descr="http://freeppt.ru/MyShablony/MasterGoldNigh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0" y="-500090"/>
            <a:ext cx="9144000" cy="3857628"/>
          </a:xfrm>
          <a:prstGeom prst="rect">
            <a:avLst/>
          </a:prstGeom>
        </p:spPr>
        <p:txBody>
          <a:bodyPr vert="horz" lIns="91440" tIns="45720" rIns="91440" bIns="45720" rtlCol="0" anchor="ctr">
            <a:normAutofit fontScale="975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a:r>
            <a:b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br>
            <a: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a:r>
            <a:b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br>
            <a:r>
              <a:rPr lang="uk-UA" sz="4900" b="1"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П</a:t>
            </a:r>
            <a:r>
              <a:rPr lang="uk-UA" sz="49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резентація</a:t>
            </a:r>
            <a:endParaRPr lang="uk-UA" sz="4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uk-UA" sz="49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н</a:t>
            </a:r>
            <a:r>
              <a:rPr kumimoji="0" lang="uk-UA" sz="49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а</a:t>
            </a:r>
            <a:r>
              <a:rPr kumimoji="0" lang="uk-UA" sz="4900" b="1" i="0" u="none" strike="noStrike" kern="1200" normalizeH="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тему:</a:t>
            </a:r>
          </a:p>
          <a:p>
            <a:pPr marL="0" marR="0" lvl="0" indent="0" algn="ctr" defTabSz="914400" rtl="0" eaLnBrk="1" fontAlgn="auto" latinLnBrk="0" hangingPunct="1">
              <a:lnSpc>
                <a:spcPct val="100000"/>
              </a:lnSpc>
              <a:spcBef>
                <a:spcPct val="0"/>
              </a:spcBef>
              <a:spcAft>
                <a:spcPts val="0"/>
              </a:spcAft>
              <a:buClrTx/>
              <a:buSzTx/>
              <a:buFontTx/>
              <a:buNone/>
              <a:tabLst/>
              <a:defRPr/>
            </a:pPr>
            <a:r>
              <a:rPr lang="uk-UA" sz="4900" b="1" baseline="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“Києво-Могилянська</a:t>
            </a:r>
            <a:r>
              <a:rPr lang="uk-UA" sz="4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a:t>
            </a:r>
            <a:r>
              <a:rPr lang="uk-UA" sz="49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академія</a:t>
            </a:r>
            <a:r>
              <a:rPr lang="uk-UA" sz="4900" b="1" baseline="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a:t>
            </a:r>
            <a:endParaRPr kumimoji="0" lang="ru-RU" sz="49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6" name="Прямоугольник 5"/>
          <p:cNvSpPr/>
          <p:nvPr/>
        </p:nvSpPr>
        <p:spPr>
          <a:xfrm>
            <a:off x="357158" y="5286388"/>
            <a:ext cx="3357586" cy="523220"/>
          </a:xfrm>
          <a:prstGeom prst="rect">
            <a:avLst/>
          </a:prstGeom>
        </p:spPr>
        <p:txBody>
          <a:bodyPr wrap="square">
            <a:spAutoFit/>
          </a:bodyPr>
          <a:lstStyle/>
          <a:p>
            <a:pPr fontAlgn="base"/>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6"/>
          <p:cNvSpPr/>
          <p:nvPr/>
        </p:nvSpPr>
        <p:spPr>
          <a:xfrm>
            <a:off x="2500298" y="4143380"/>
            <a:ext cx="4572000" cy="369332"/>
          </a:xfrm>
          <a:prstGeom prst="rect">
            <a:avLst/>
          </a:prstGeom>
        </p:spPr>
        <p:txBody>
          <a:bodyPr>
            <a:spAutoFit/>
          </a:bodyPr>
          <a:lstStyle/>
          <a:p>
            <a:r>
              <a:rPr lang="uk-UA" dirty="0" smtClean="0">
                <a:solidFill>
                  <a:schemeClr val="bg1"/>
                </a:solidFill>
              </a:rPr>
              <a:t>п</a:t>
            </a:r>
            <a:r>
              <a:rPr lang="uk-UA" dirty="0" smtClean="0">
                <a:solidFill>
                  <a:schemeClr val="bg1"/>
                </a:solidFill>
              </a:rPr>
              <a:t>ідготувала  </a:t>
            </a:r>
            <a:r>
              <a:rPr lang="uk-UA" dirty="0" err="1" smtClean="0">
                <a:solidFill>
                  <a:schemeClr val="bg1"/>
                </a:solidFill>
              </a:rPr>
              <a:t>Маловічко</a:t>
            </a:r>
            <a:r>
              <a:rPr lang="uk-UA" dirty="0" smtClean="0">
                <a:solidFill>
                  <a:schemeClr val="bg1"/>
                </a:solidFill>
              </a:rPr>
              <a:t> Яна</a:t>
            </a:r>
            <a:endParaRPr lang="en-US" dirty="0" smtClean="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3" descr="C:\Documents and Settings\www\Рабочий стол\Рисунок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14282" y="1595021"/>
            <a:ext cx="4286280" cy="5262979"/>
          </a:xfrm>
          <a:prstGeom prst="rect">
            <a:avLst/>
          </a:prstGeom>
        </p:spPr>
        <p:txBody>
          <a:bodyPr wrap="squar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Випускники та професори старої Києво-Могилянської академії відіграли важливу роль в освітньому та професійному житті України. Багато хто з козацької старшини та гетьманів Запорізького козацтва навчалися тут.</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4" descr="&amp;Ncy;&amp;ocy;&amp;vcy;&amp;ocy;&amp;scy;&amp;tcy;&amp;icy; N1 - SAY.TV"/>
          <p:cNvPicPr>
            <a:picLocks noChangeAspect="1" noChangeArrowheads="1"/>
          </p:cNvPicPr>
          <p:nvPr/>
        </p:nvPicPr>
        <p:blipFill>
          <a:blip r:embed="rId3"/>
          <a:srcRect/>
          <a:stretch>
            <a:fillRect/>
          </a:stretch>
        </p:blipFill>
        <p:spPr bwMode="auto">
          <a:xfrm>
            <a:off x="4357654" y="1214422"/>
            <a:ext cx="4786346" cy="3829074"/>
          </a:xfrm>
          <a:prstGeom prst="rect">
            <a:avLst/>
          </a:prstGeom>
          <a:noFill/>
        </p:spPr>
      </p:pic>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6388" name="Picture 4" descr="http://upload.wikimedia.org/wikipedia/commons/2/2e/Ivan_Mazepa_2.png"/>
          <p:cNvPicPr>
            <a:picLocks noChangeAspect="1" noChangeArrowheads="1"/>
          </p:cNvPicPr>
          <p:nvPr/>
        </p:nvPicPr>
        <p:blipFill>
          <a:blip r:embed="rId3"/>
          <a:srcRect/>
          <a:stretch>
            <a:fillRect/>
          </a:stretch>
        </p:blipFill>
        <p:spPr bwMode="auto">
          <a:xfrm>
            <a:off x="500034" y="642918"/>
            <a:ext cx="4095750" cy="3810000"/>
          </a:xfrm>
          <a:prstGeom prst="rect">
            <a:avLst/>
          </a:prstGeom>
          <a:noFill/>
        </p:spPr>
      </p:pic>
      <p:pic>
        <p:nvPicPr>
          <p:cNvPr id="16392" name="Picture 8" descr="PRAVMIR &amp;vcy; &amp;Ucy;&amp;Kcy;&amp;Rcy;&amp;Acy;&amp;Icy;&amp;Ncy;&amp;IEcy; &quot; &amp;Bcy;&amp;iecy;&amp;gcy;&amp;lcy;&amp;iecy;&amp;tscy; &amp;ocy;&amp;tcy; &amp;mcy;&amp;icy;&amp;rcy;&amp;acy;: &amp;scy;&amp;icy;&amp;lcy;&amp;acy; &amp;icy; &amp;scy;&amp;lcy;&amp;acy;&amp;bcy;&amp;ocy;&amp;scy;&amp;tcy;&amp;softcy; &amp;Gcy;&amp;rcy;&amp;icy;&amp;gcy;&amp;ocy;&amp;rcy;&amp;icy;&amp;yacy; &amp;Scy;&amp;kcy;&amp;ocy;&amp;vcy;&amp;ocy;&amp;rcy;&amp;ocy;&amp;dcy;&amp;ycy;"/>
          <p:cNvPicPr>
            <a:picLocks noChangeAspect="1" noChangeArrowheads="1"/>
          </p:cNvPicPr>
          <p:nvPr/>
        </p:nvPicPr>
        <p:blipFill>
          <a:blip r:embed="rId4"/>
          <a:srcRect/>
          <a:stretch>
            <a:fillRect/>
          </a:stretch>
        </p:blipFill>
        <p:spPr bwMode="auto">
          <a:xfrm>
            <a:off x="5643570" y="285728"/>
            <a:ext cx="3228975" cy="4467226"/>
          </a:xfrm>
          <a:prstGeom prst="rect">
            <a:avLst/>
          </a:prstGeom>
          <a:noFill/>
        </p:spPr>
      </p:pic>
      <p:sp>
        <p:nvSpPr>
          <p:cNvPr id="10" name="Прямоугольник 9"/>
          <p:cNvSpPr/>
          <p:nvPr/>
        </p:nvSpPr>
        <p:spPr>
          <a:xfrm>
            <a:off x="785786" y="5000636"/>
            <a:ext cx="4001737"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Іван </a:t>
            </a: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Степанович</a:t>
            </a:r>
          </a:p>
          <a:p>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 </a:t>
            </a: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      Мазепа</a:t>
            </a:r>
            <a:endPar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5301025" y="5286388"/>
            <a:ext cx="384297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Григорій Сковорода</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9458" name="Picture 2" descr="http://upload.wikimedia.org/wikipedia/uk/e/ee/Prokopovich.jpg"/>
          <p:cNvPicPr>
            <a:picLocks noChangeAspect="1" noChangeArrowheads="1"/>
          </p:cNvPicPr>
          <p:nvPr/>
        </p:nvPicPr>
        <p:blipFill>
          <a:blip r:embed="rId3"/>
          <a:srcRect/>
          <a:stretch>
            <a:fillRect/>
          </a:stretch>
        </p:blipFill>
        <p:spPr bwMode="auto">
          <a:xfrm>
            <a:off x="1142976" y="285728"/>
            <a:ext cx="3071834" cy="4631383"/>
          </a:xfrm>
          <a:prstGeom prst="rect">
            <a:avLst/>
          </a:prstGeom>
          <a:noFill/>
        </p:spPr>
      </p:pic>
      <p:sp>
        <p:nvSpPr>
          <p:cNvPr id="6" name="Прямоугольник 5"/>
          <p:cNvSpPr/>
          <p:nvPr/>
        </p:nvSpPr>
        <p:spPr>
          <a:xfrm>
            <a:off x="285720" y="5214950"/>
            <a:ext cx="446321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Прокопович Феофан</a:t>
            </a:r>
            <a:endParaRPr lang="uk-U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460" name="Picture 4" descr="http://upload.wikimedia.org/wikipedia/commons/2/2a/Dmitriy_rostovsky_%2818th_c%29.jpeg"/>
          <p:cNvPicPr>
            <a:picLocks noChangeAspect="1" noChangeArrowheads="1"/>
          </p:cNvPicPr>
          <p:nvPr/>
        </p:nvPicPr>
        <p:blipFill>
          <a:blip r:embed="rId4"/>
          <a:srcRect/>
          <a:stretch>
            <a:fillRect/>
          </a:stretch>
        </p:blipFill>
        <p:spPr bwMode="auto">
          <a:xfrm>
            <a:off x="5643570" y="0"/>
            <a:ext cx="3009897" cy="4594053"/>
          </a:xfrm>
          <a:prstGeom prst="rect">
            <a:avLst/>
          </a:prstGeom>
          <a:noFill/>
        </p:spPr>
      </p:pic>
      <p:sp>
        <p:nvSpPr>
          <p:cNvPr id="8" name="Прямоугольник 7"/>
          <p:cNvSpPr/>
          <p:nvPr/>
        </p:nvSpPr>
        <p:spPr>
          <a:xfrm>
            <a:off x="4920984" y="5072074"/>
            <a:ext cx="4223016" cy="58477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uk-U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Туптало Дмитро Савич</a:t>
            </a:r>
            <a:endParaRPr lang="uk-UA"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7410" name="Picture 2" descr="Yurii Khmelnytsky.png"/>
          <p:cNvPicPr>
            <a:picLocks noChangeAspect="1" noChangeArrowheads="1"/>
          </p:cNvPicPr>
          <p:nvPr/>
        </p:nvPicPr>
        <p:blipFill>
          <a:blip r:embed="rId3"/>
          <a:srcRect/>
          <a:stretch>
            <a:fillRect/>
          </a:stretch>
        </p:blipFill>
        <p:spPr bwMode="auto">
          <a:xfrm>
            <a:off x="857224" y="0"/>
            <a:ext cx="3500462" cy="4424585"/>
          </a:xfrm>
          <a:prstGeom prst="rect">
            <a:avLst/>
          </a:prstGeom>
          <a:noFill/>
        </p:spPr>
      </p:pic>
      <p:sp>
        <p:nvSpPr>
          <p:cNvPr id="6" name="Прямоугольник 5"/>
          <p:cNvSpPr/>
          <p:nvPr/>
        </p:nvSpPr>
        <p:spPr>
          <a:xfrm>
            <a:off x="642910" y="4857760"/>
            <a:ext cx="4304576" cy="584775"/>
          </a:xfrm>
          <a:prstGeom prst="rect">
            <a:avLst/>
          </a:prstGeom>
        </p:spPr>
        <p:txBody>
          <a:bodyPr wrap="none">
            <a:spAutoFit/>
          </a:bodyPr>
          <a:lstStyle/>
          <a:p>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Юрій Хмельницький</a:t>
            </a:r>
            <a:endParaRPr lang="uk-U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412" name="Picture 4" descr="http://upload.wikimedia.org/wikipedia/uk/2/22/%D0%86%D0%B2%D0%B0%D0%BD_%D0%A1%D0%B0%D0%BC%D0%BE%D0%B9%D0%BB%D0%BE%D0%B2%D0%B8%D1%87.jpg"/>
          <p:cNvPicPr>
            <a:picLocks noChangeAspect="1" noChangeArrowheads="1"/>
          </p:cNvPicPr>
          <p:nvPr/>
        </p:nvPicPr>
        <p:blipFill>
          <a:blip r:embed="rId4"/>
          <a:srcRect/>
          <a:stretch>
            <a:fillRect/>
          </a:stretch>
        </p:blipFill>
        <p:spPr bwMode="auto">
          <a:xfrm>
            <a:off x="5643570" y="0"/>
            <a:ext cx="3153299" cy="4512903"/>
          </a:xfrm>
          <a:prstGeom prst="rect">
            <a:avLst/>
          </a:prstGeom>
          <a:noFill/>
        </p:spPr>
      </p:pic>
      <p:sp>
        <p:nvSpPr>
          <p:cNvPr id="8" name="Прямоугольник 7"/>
          <p:cNvSpPr/>
          <p:nvPr/>
        </p:nvSpPr>
        <p:spPr>
          <a:xfrm>
            <a:off x="5857884" y="4786322"/>
            <a:ext cx="2962671"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Іван Самойлович</a:t>
            </a:r>
            <a:endParaRPr lang="uk-U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http://pedsovet.su/_ld/265/50679279.jpg"/>
          <p:cNvPicPr>
            <a:picLocks noChangeAspect="1" noChangeArrowheads="1"/>
          </p:cNvPicPr>
          <p:nvPr/>
        </p:nvPicPr>
        <p:blipFill>
          <a:blip r:embed="rId2"/>
          <a:srcRect/>
          <a:stretch>
            <a:fillRect/>
          </a:stretch>
        </p:blipFill>
        <p:spPr bwMode="auto">
          <a:xfrm>
            <a:off x="0" y="-45720"/>
            <a:ext cx="9144000" cy="6903720"/>
          </a:xfrm>
          <a:prstGeom prst="rect">
            <a:avLst/>
          </a:prstGeom>
          <a:noFill/>
        </p:spPr>
      </p:pic>
      <p:pic>
        <p:nvPicPr>
          <p:cNvPr id="18434" name="Picture 2" descr="http://upload.wikimedia.org/wikipedia/commons/0/06/Lomonosov.jpg"/>
          <p:cNvPicPr>
            <a:picLocks noChangeAspect="1" noChangeArrowheads="1"/>
          </p:cNvPicPr>
          <p:nvPr/>
        </p:nvPicPr>
        <p:blipFill>
          <a:blip r:embed="rId3"/>
          <a:srcRect/>
          <a:stretch>
            <a:fillRect/>
          </a:stretch>
        </p:blipFill>
        <p:spPr bwMode="auto">
          <a:xfrm>
            <a:off x="785786" y="785794"/>
            <a:ext cx="3295650" cy="3943350"/>
          </a:xfrm>
          <a:prstGeom prst="rect">
            <a:avLst/>
          </a:prstGeom>
          <a:noFill/>
        </p:spPr>
      </p:pic>
      <p:sp>
        <p:nvSpPr>
          <p:cNvPr id="6" name="Прямоугольник 5"/>
          <p:cNvSpPr/>
          <p:nvPr/>
        </p:nvSpPr>
        <p:spPr>
          <a:xfrm>
            <a:off x="0" y="5072074"/>
            <a:ext cx="4070217" cy="954107"/>
          </a:xfrm>
          <a:prstGeom prst="rect">
            <a:avLst/>
          </a:prstGeom>
        </p:spPr>
        <p:txBody>
          <a:bodyPr wrap="non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Михайло Васильович</a:t>
            </a:r>
          </a:p>
          <a:p>
            <a:r>
              <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Ломоносов</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8436" name="Picture 4" descr="http://upload.wikimedia.org/wikipedia/commons/4/43/Hulak-Artemovsky.jpg"/>
          <p:cNvPicPr>
            <a:picLocks noChangeAspect="1" noChangeArrowheads="1"/>
          </p:cNvPicPr>
          <p:nvPr/>
        </p:nvPicPr>
        <p:blipFill>
          <a:blip r:embed="rId4"/>
          <a:srcRect/>
          <a:stretch>
            <a:fillRect/>
          </a:stretch>
        </p:blipFill>
        <p:spPr bwMode="auto">
          <a:xfrm>
            <a:off x="5429256" y="428604"/>
            <a:ext cx="3214710" cy="4694209"/>
          </a:xfrm>
          <a:prstGeom prst="rect">
            <a:avLst/>
          </a:prstGeom>
          <a:noFill/>
        </p:spPr>
      </p:pic>
      <p:sp>
        <p:nvSpPr>
          <p:cNvPr id="8" name="Прямоугольник 7"/>
          <p:cNvSpPr/>
          <p:nvPr/>
        </p:nvSpPr>
        <p:spPr>
          <a:xfrm>
            <a:off x="5196316" y="5357826"/>
            <a:ext cx="3947684" cy="1077218"/>
          </a:xfrm>
          <a:prstGeom prst="rect">
            <a:avLst/>
          </a:prstGeom>
        </p:spPr>
        <p:txBody>
          <a:bodyPr wrap="none">
            <a:spAutoFit/>
          </a:bodyPr>
          <a:lstStyle/>
          <a:p>
            <a:r>
              <a:rPr lang="uk-U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Петро Петрович</a:t>
            </a:r>
          </a:p>
          <a:p>
            <a:r>
              <a:rPr lang="uk-U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Гулак-Артемовський</a:t>
            </a:r>
            <a:endParaRPr lang="uk-UA"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4" descr="http://freeppt.ru/Prew/NightFlowersMasterPrew.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21506" name="Picture 2" descr="http://upload.wikimedia.org/wikipedia/commons/thumb/a/a9/%D0%9A%D0%B8%D1%94%D0%B2%D0%BE-%D0%9C%D0%BE%D0%B3%D0%B8%D0%BB%D1%8F%D0%BD%D1%81%D1%8C%D0%BA%D0%B0_%D0%B0%D0%BA%D0%B0%D0%B4%D0%B5%D0%BC%D1%96%D1%8F_%D1%82%D0%B0_%D1%97%D1%97_%D1%81%D0%BF%D1%83%D0%B4%D0%B5%D1%97.png/320px-%D0%9A%D0%B8%D1%94%D0%B2%D0%BE-%D0%9C%D0%BE%D0%B3%D0%B8%D0%BB%D1%8F%D0%BD%D1%81%D1%8C%D0%BA%D0%B0_%D0%B0%D0%BA%D0%B0%D0%B4%D0%B5%D0%BC%D1%96%D1%8F_%D1%82%D0%B0_%D1%97%D1%97_%D1%81%D0%BF%D1%83%D0%B4%D0%B5%D1%97.png"/>
          <p:cNvPicPr>
            <a:picLocks noChangeAspect="1" noChangeArrowheads="1"/>
          </p:cNvPicPr>
          <p:nvPr/>
        </p:nvPicPr>
        <p:blipFill>
          <a:blip r:embed="rId3"/>
          <a:srcRect/>
          <a:stretch>
            <a:fillRect/>
          </a:stretch>
        </p:blipFill>
        <p:spPr bwMode="auto">
          <a:xfrm>
            <a:off x="785786" y="0"/>
            <a:ext cx="3500462" cy="6582780"/>
          </a:xfrm>
          <a:prstGeom prst="rect">
            <a:avLst/>
          </a:prstGeom>
          <a:noFill/>
        </p:spPr>
      </p:pic>
      <p:sp>
        <p:nvSpPr>
          <p:cNvPr id="6" name="Прямоугольник 5"/>
          <p:cNvSpPr/>
          <p:nvPr/>
        </p:nvSpPr>
        <p:spPr>
          <a:xfrm>
            <a:off x="4572000" y="2786058"/>
            <a:ext cx="4572000" cy="1384995"/>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Києво-Могилянська</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академія</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та </a:t>
            </a:r>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її</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вихованці</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Гравюра XVIII ст.</a:t>
            </a:r>
            <a:endParaRPr lang="uk-UA"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482" name="Picture 2" descr="http://upload.wikimedia.org/wikipedia/commons/1/1c/Stamp_of_Ukraine_s32.jpg"/>
          <p:cNvPicPr>
            <a:picLocks noChangeAspect="1" noChangeArrowheads="1"/>
          </p:cNvPicPr>
          <p:nvPr/>
        </p:nvPicPr>
        <p:blipFill>
          <a:blip r:embed="rId3"/>
          <a:srcRect/>
          <a:stretch>
            <a:fillRect/>
          </a:stretch>
        </p:blipFill>
        <p:spPr bwMode="auto">
          <a:xfrm>
            <a:off x="2071670" y="214290"/>
            <a:ext cx="5321636" cy="3786214"/>
          </a:xfrm>
          <a:prstGeom prst="rect">
            <a:avLst/>
          </a:prstGeom>
          <a:noFill/>
        </p:spPr>
      </p:pic>
      <p:sp>
        <p:nvSpPr>
          <p:cNvPr id="6" name="Прямоугольник 5"/>
          <p:cNvSpPr/>
          <p:nvPr/>
        </p:nvSpPr>
        <p:spPr>
          <a:xfrm>
            <a:off x="2143108" y="4357694"/>
            <a:ext cx="5857900"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Поштова</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марка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присвячена</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Києво-Могилянській</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академії</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0" y="0"/>
            <a:ext cx="585788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1" i="0" u="none"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 </a:t>
            </a:r>
            <a:r>
              <a:rPr kumimoji="0" lang="uk-UA" sz="4000" b="1" i="1" u="sng"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Згадування в культурі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000" b="1" i="0" u="none"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hlinkClick r:id="rId3"/>
              </a:rPr>
              <a:t>  </a:t>
            </a:r>
            <a:r>
              <a:rPr kumimoji="0" lang="uk-UA" sz="4000" b="1" i="0" u="none"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Києво-Могилянська академія та заклади-наступники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згадуються в творах художньої літератури.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В повісті Миколи Гоголя «Тарас Бульба» сини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Тараса Бульби були студентами академії</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endPar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Київська академія згадується в двох романах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Павла Загребельного, «Я, Богдан» та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«Південний комфорт»</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Київська духовна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академія фігурує в творах «Хмари»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Івана Нечуй-Левицького та «Печерські </a:t>
            </a:r>
            <a:r>
              <a:rPr kumimoji="0" lang="uk-UA"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антіки</a:t>
            </a: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Миколи Лєскова</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В поемі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«Бояриня» Лесі Українки один з головних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дійових осіб — Степан — випускник Київської академії</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endPar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endParaRPr>
          </a:p>
        </p:txBody>
      </p:sp>
      <p:pic>
        <p:nvPicPr>
          <p:cNvPr id="5124" name="Picture 4" descr="Taras Bulba 2009"/>
          <p:cNvPicPr>
            <a:picLocks noChangeAspect="1" noChangeArrowheads="1"/>
          </p:cNvPicPr>
          <p:nvPr/>
        </p:nvPicPr>
        <p:blipFill>
          <a:blip r:embed="rId4"/>
          <a:srcRect/>
          <a:stretch>
            <a:fillRect/>
          </a:stretch>
        </p:blipFill>
        <p:spPr bwMode="auto">
          <a:xfrm>
            <a:off x="5786446" y="0"/>
            <a:ext cx="2748917" cy="3882651"/>
          </a:xfrm>
          <a:prstGeom prst="rect">
            <a:avLst/>
          </a:prstGeom>
          <a:noFill/>
        </p:spPr>
      </p:pic>
      <p:pic>
        <p:nvPicPr>
          <p:cNvPr id="5126" name="Picture 6" descr="&amp;Bcy;&amp;ocy;&amp;yacy;&amp;rcy;&amp;icy;&amp;ncy;&amp;yacy; &amp;Tcy;&amp;iecy;&amp;acy;&amp;tcy;&amp;rcy; &amp;iukcy;&amp;mcy;. &amp;Mcy;. &amp;Zcy;&amp;acy;&amp;ncy;&amp;softcy;&amp;kcy;&amp;ocy;&amp;vcy;&amp;iecy;&amp;tscy;&amp;softcy;&amp;kcy;&amp;ocy;&amp;yicy; &amp;Lcy;&amp;softcy;&amp;vcy;&amp;iukcy;&amp;vcy; &amp;Iukcy;&amp;ncy;&amp;shcy;&amp;iecy;, &amp;Acy;&amp;fcy;&amp;iukcy;&amp;shcy;&amp;acy; &amp;Lcy;&amp;softcy;&amp;vcy;&amp;ocy;&amp;vcy;&amp;acy;"/>
          <p:cNvPicPr>
            <a:picLocks noChangeAspect="1" noChangeArrowheads="1"/>
          </p:cNvPicPr>
          <p:nvPr/>
        </p:nvPicPr>
        <p:blipFill>
          <a:blip r:embed="rId5"/>
          <a:srcRect/>
          <a:stretch>
            <a:fillRect/>
          </a:stretch>
        </p:blipFill>
        <p:spPr bwMode="auto">
          <a:xfrm>
            <a:off x="6639220" y="3214686"/>
            <a:ext cx="2504779" cy="3643314"/>
          </a:xfrm>
          <a:prstGeom prst="rect">
            <a:avLst/>
          </a:prstGeom>
          <a:noFill/>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kouj"/>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0" y="142852"/>
            <a:ext cx="8786842" cy="2308324"/>
          </a:xfrm>
          <a:prstGeom prst="rect">
            <a:avLst/>
          </a:prstGeom>
        </p:spPr>
        <p:txBody>
          <a:bodyPr wrap="square">
            <a:spAutoFit/>
          </a:bodyPr>
          <a:lstStyle/>
          <a:p>
            <a:pPr algn="ct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1992 р. було випущено поштову марку з зображенням Києво-Могилянської академії</a:t>
            </a:r>
            <a:r>
              <a:rPr lang="uk-U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Староакадемічний</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корпус академії</a:t>
            </a: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зображено на купюрі в 500 гривень, а також на логотипах Українського наукового інституту Гарвардського університету та Інституту української археографії та джерелознавства ім. М. С. Грушевського НАН України.</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http://pics2.pokazuha.ru/p442/a/r/4183966wra.jpg"/>
          <p:cNvPicPr>
            <a:picLocks noChangeAspect="1" noChangeArrowheads="1"/>
          </p:cNvPicPr>
          <p:nvPr/>
        </p:nvPicPr>
        <p:blipFill>
          <a:blip r:embed="rId3"/>
          <a:srcRect/>
          <a:stretch>
            <a:fillRect/>
          </a:stretch>
        </p:blipFill>
        <p:spPr bwMode="auto">
          <a:xfrm>
            <a:off x="285720" y="2676525"/>
            <a:ext cx="8610600" cy="4181475"/>
          </a:xfrm>
          <a:prstGeom prst="rect">
            <a:avLst/>
          </a:prstGeom>
          <a:noFill/>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http://freeppt.ru/MyShablony/MasterGoldNigh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2530" name="Picture 2" descr="&amp;Ncy;&amp;ocy;&amp;vcy;&amp;ocy;&amp;scy;&amp;tcy;&amp;icy; &amp;Ucy;&amp;kcy;&amp;rcy;&amp;acy;&amp;icy;&amp;ncy;&amp;ycy; NEWSru.ua :: &amp;Vcy;&amp;tcy;&amp;ocy;&amp;rcy;&amp;ocy;&amp;jcy; &amp;gcy;&amp;ocy;&amp;dcy; &amp;pcy;&amp;ocy;&amp;dcy;&amp;rcy;&amp;yacy;&amp;dcy; &amp;Tcy;&amp;acy;&amp;bcy;&amp;acy;&amp;chcy;&amp;ncy;&amp;icy;&amp;kcy; &amp;lcy;&amp;icy;&amp;shcy;&amp;acy;&amp;iecy;&amp;tcy; &quot;&amp;Mcy;&amp;ocy;&amp;gcy;&amp;icy;&amp;lcy;&amp;yacy;&amp;ncy;&amp;kcy;&amp;ucy;&quot; &amp;gcy;&amp;ocy;&amp;scy;&amp;zcy;&amp;acy;&amp;kcy;&amp;acy;&amp;zcy;&amp;acy; &amp;ncy;&amp;acy; &amp;pcy;&amp;ocy;&amp;dcy;&amp;gcy;&amp;ocy;&amp;tcy;&amp;ocy;&amp;vcy;&amp;kcy;&amp;ucy; &amp;zhcy;&amp;ucy;&amp;rcy;&amp;ncy;&amp;acy;&amp;lcy;&amp;icy;&amp;scy;&amp;tcy;&amp;ocy;&amp;vcy;"/>
          <p:cNvPicPr>
            <a:picLocks noChangeAspect="1" noChangeArrowheads="1"/>
          </p:cNvPicPr>
          <p:nvPr/>
        </p:nvPicPr>
        <p:blipFill>
          <a:blip r:embed="rId3"/>
          <a:srcRect/>
          <a:stretch>
            <a:fillRect/>
          </a:stretch>
        </p:blipFill>
        <p:spPr bwMode="auto">
          <a:xfrm>
            <a:off x="357158" y="928670"/>
            <a:ext cx="8638978" cy="5715016"/>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0" y="1428736"/>
            <a:ext cx="4714876" cy="5262979"/>
          </a:xfrm>
          <a:prstGeom prst="rect">
            <a:avLst/>
          </a:prstGeom>
        </p:spPr>
        <p:txBody>
          <a:bodyPr wrap="square">
            <a:spAutoFit/>
          </a:bodyPr>
          <a:lstStyle/>
          <a:p>
            <a:r>
              <a:rPr lang="vi-V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Ки́єво-Могиля́нська акаде́мі</a:t>
            </a: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Я</a:t>
            </a:r>
            <a:r>
              <a:rPr lang="vi-V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стародавній навчальний заклад в Києві, який під такою назвою існував від 1659 до 1817 року. Засновником Академії є Петро Могила. Фактично всі сучасні українські ВНЗ в тій чи іншій мірі є духовними спадкоємцями цього закладу через вихованців Академії, які стали засновниками відповідних нових богословських, філософських і наукових шкіл у цих вишах. </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428596" y="285728"/>
            <a:ext cx="8293039" cy="83099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spcBef>
                <a:spcPct val="0"/>
              </a:spcBef>
              <a:defRPr/>
            </a:pPr>
            <a:r>
              <a:rPr lang="uk-U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Києво-Могилянська академія</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270" name="Picture 6" descr="&amp;Ncy;&amp;ocy;&amp;vcy;&amp;ocy;&amp;scy;&amp;tcy;&amp;icy; N1 - SAY.TV"/>
          <p:cNvPicPr>
            <a:picLocks noChangeAspect="1" noChangeArrowheads="1"/>
          </p:cNvPicPr>
          <p:nvPr/>
        </p:nvPicPr>
        <p:blipFill>
          <a:blip r:embed="rId3"/>
          <a:srcRect/>
          <a:stretch>
            <a:fillRect/>
          </a:stretch>
        </p:blipFill>
        <p:spPr bwMode="auto">
          <a:xfrm>
            <a:off x="4714876" y="2500306"/>
            <a:ext cx="4429124" cy="2948136"/>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4857736" y="1428736"/>
            <a:ext cx="4286264" cy="4524315"/>
          </a:xfrm>
          <a:prstGeom prst="rect">
            <a:avLst/>
          </a:prstGeom>
        </p:spPr>
        <p:txBody>
          <a:bodyPr wrap="square">
            <a:spAutoFit/>
          </a:bodyPr>
          <a:lstStyle/>
          <a:p>
            <a:r>
              <a:rPr lang="uk-UA" sz="2400" dirty="0" smtClean="0">
                <a:ln>
                  <a:solidFill>
                    <a:sysClr val="windowText" lastClr="000000"/>
                  </a:solidFill>
                </a:ln>
                <a:solidFill>
                  <a:sysClr val="windowText" lastClr="000000"/>
                </a:solidFill>
              </a:rPr>
              <a:t>Києво-Могилянська академія була заснована на базі Київської братської школи. 1615 року ця школа отримала приміщення від шляхтянки </a:t>
            </a:r>
            <a:r>
              <a:rPr lang="uk-UA" sz="2400" dirty="0" err="1" smtClean="0">
                <a:ln>
                  <a:solidFill>
                    <a:sysClr val="windowText" lastClr="000000"/>
                  </a:solidFill>
                </a:ln>
                <a:solidFill>
                  <a:sysClr val="windowText" lastClr="000000"/>
                </a:solidFill>
              </a:rPr>
              <a:t>Гальшки</a:t>
            </a:r>
            <a:r>
              <a:rPr lang="uk-UA" sz="2400" dirty="0" smtClean="0">
                <a:ln>
                  <a:solidFill>
                    <a:sysClr val="windowText" lastClr="000000"/>
                  </a:solidFill>
                </a:ln>
                <a:solidFill>
                  <a:sysClr val="windowText" lastClr="000000"/>
                </a:solidFill>
              </a:rPr>
              <a:t> </a:t>
            </a:r>
            <a:r>
              <a:rPr lang="uk-UA" sz="2400" dirty="0" err="1" smtClean="0">
                <a:ln>
                  <a:solidFill>
                    <a:sysClr val="windowText" lastClr="000000"/>
                  </a:solidFill>
                </a:ln>
                <a:solidFill>
                  <a:sysClr val="windowText" lastClr="000000"/>
                </a:solidFill>
              </a:rPr>
              <a:t>Гулевичівни</a:t>
            </a:r>
            <a:r>
              <a:rPr lang="uk-UA" sz="2400" dirty="0" smtClean="0">
                <a:ln>
                  <a:solidFill>
                    <a:sysClr val="windowText" lastClr="000000"/>
                  </a:solidFill>
                </a:ln>
                <a:solidFill>
                  <a:sysClr val="windowText" lastClr="000000"/>
                </a:solidFill>
              </a:rPr>
              <a:t>. Деякі вчителі Львівської</a:t>
            </a:r>
            <a:r>
              <a:rPr lang="uk-UA" sz="2400" dirty="0">
                <a:ln>
                  <a:solidFill>
                    <a:sysClr val="windowText" lastClr="000000"/>
                  </a:solidFill>
                </a:ln>
                <a:solidFill>
                  <a:sysClr val="windowText" lastClr="000000"/>
                </a:solidFill>
              </a:rPr>
              <a:t> </a:t>
            </a:r>
            <a:r>
              <a:rPr lang="uk-UA" sz="2400" dirty="0" smtClean="0">
                <a:ln>
                  <a:solidFill>
                    <a:sysClr val="windowText" lastClr="000000"/>
                  </a:solidFill>
                </a:ln>
                <a:solidFill>
                  <a:sysClr val="windowText" lastClr="000000"/>
                </a:solidFill>
              </a:rPr>
              <a:t>та Луцької братських шкіл переїхали викладати до Києва. Школа мала підтримку Війська Запорозького і зокрема гетьмана Сагайдачного.</a:t>
            </a:r>
            <a:endParaRPr lang="uk-UA" sz="2400" dirty="0">
              <a:ln>
                <a:solidFill>
                  <a:sysClr val="windowText" lastClr="000000"/>
                </a:solidFill>
              </a:ln>
              <a:solidFill>
                <a:sysClr val="windowText" lastClr="000000"/>
              </a:solidFill>
            </a:endParaRPr>
          </a:p>
        </p:txBody>
      </p:sp>
      <p:pic>
        <p:nvPicPr>
          <p:cNvPr id="10244" name="Picture 4" descr="&amp;Mcy;&amp;iecy;&amp;dcy;&amp;icy;&amp;chcy;&amp;ncy;&amp;iukcy; &amp;shcy;&amp;kcy;&amp;ocy;&amp;lcy;&amp;icy;. &amp;Pcy;&amp;iecy;&amp;rcy;&amp;shcy;&amp;iukcy; &amp;dcy;&amp;icy;&amp;pcy;&amp;lcy;&amp;ocy;&amp;mcy;&amp;ocy;&amp;vcy;&amp;acy;&amp;ncy;&amp;iukcy; &amp;lcy;&amp;iukcy;&amp;kcy;&amp;acy;&amp;rcy;&amp;iukcy; hismed.net"/>
          <p:cNvPicPr>
            <a:picLocks noChangeAspect="1" noChangeArrowheads="1"/>
          </p:cNvPicPr>
          <p:nvPr/>
        </p:nvPicPr>
        <p:blipFill>
          <a:blip r:embed="rId3"/>
          <a:srcRect/>
          <a:stretch>
            <a:fillRect/>
          </a:stretch>
        </p:blipFill>
        <p:spPr bwMode="auto">
          <a:xfrm>
            <a:off x="0" y="2285992"/>
            <a:ext cx="4762500" cy="3019425"/>
          </a:xfrm>
          <a:prstGeom prst="rect">
            <a:avLst/>
          </a:prstGeom>
          <a:noFill/>
        </p:spPr>
      </p:pic>
      <p:sp>
        <p:nvSpPr>
          <p:cNvPr id="8" name="Прямоугольник 7"/>
          <p:cNvSpPr/>
          <p:nvPr/>
        </p:nvSpPr>
        <p:spPr>
          <a:xfrm>
            <a:off x="2357422" y="357166"/>
            <a:ext cx="4621458" cy="707886"/>
          </a:xfrm>
          <a:prstGeom prst="rect">
            <a:avLst/>
          </a:prstGeom>
        </p:spPr>
        <p:txBody>
          <a:bodyPr wrap="none">
            <a:spAutoFit/>
          </a:bodyPr>
          <a:lstStyle/>
          <a:p>
            <a:pPr lvl="0" algn="ctr">
              <a:spcBef>
                <a:spcPct val="0"/>
              </a:spcBef>
              <a:defRPr/>
            </a:pPr>
            <a:r>
              <a:rPr lang="uk-U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Історія створення</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4" descr="http://freeppt.ru/Prew/NightFlowersMasterPrew.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0" y="857232"/>
            <a:ext cx="4857768" cy="5632311"/>
          </a:xfrm>
          <a:prstGeom prst="rect">
            <a:avLst/>
          </a:prstGeom>
        </p:spPr>
        <p:txBody>
          <a:bodyPr wrap="square">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вересні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1632 року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Київська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братська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школа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об'єдналася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Лаврською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школою. 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результаті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було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створено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Києво-Братську</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колегію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Київський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митрополит Петро Могила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побудував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ній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систему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освіти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зразком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єзуїтських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навчальних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закладів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Велика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увага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колегії</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приділялася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вивченню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зокрема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польської</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латини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Станових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обмежень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для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отримання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освіти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не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було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Згодом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колегія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іменувалася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Києво-Могилянською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честь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свого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благодійника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опікуна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218" name="Picture 2" descr="&amp;Kcy;&amp;icy;&amp;iecy;&amp;vcy;&amp;ocy;-&amp;Mcy;&amp;ocy;&amp;gcy;&amp;icy;&amp;lcy;&amp;yacy;&amp;ncy;&amp;scy;&amp;kcy;&amp;acy;&amp;yacy; &amp;Acy;&amp;kcy;&amp;acy;&amp;dcy;&amp;iecy;&amp;mcy;&amp;icy;&amp;yacy; &amp;icy; &amp;iecy;&amp;iocy; &amp;ncy;&amp;acy;&amp;icy;&amp;bcy;&amp;ocy;&amp;lcy;&amp;iecy;&amp;iecy; &amp;vcy;&amp;ycy;&amp;dcy;&amp;acy;&amp;yucy;&amp;shchcy;&amp;icy;&amp;iecy;&amp;scy;&amp;yacy; &amp;pcy;&amp;rcy;&amp;iecy;&amp;dcy;&amp;scy;&amp;tcy;&amp;acy;&amp;vcy;…"/>
          <p:cNvPicPr>
            <a:picLocks noChangeAspect="1" noChangeArrowheads="1"/>
          </p:cNvPicPr>
          <p:nvPr/>
        </p:nvPicPr>
        <p:blipFill>
          <a:blip r:embed="rId3"/>
          <a:srcRect/>
          <a:stretch>
            <a:fillRect/>
          </a:stretch>
        </p:blipFill>
        <p:spPr bwMode="auto">
          <a:xfrm>
            <a:off x="4857750" y="785794"/>
            <a:ext cx="4286250" cy="5591176"/>
          </a:xfrm>
          <a:prstGeom prst="rect">
            <a:avLst/>
          </a:prstGeom>
          <a:noFill/>
        </p:spPr>
      </p:pic>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lij.jpg"/>
          <p:cNvPicPr>
            <a:picLocks noChangeAspect="1" noChangeArrowheads="1"/>
          </p:cNvPicPr>
          <p:nvPr/>
        </p:nvPicPr>
        <p:blipFill>
          <a:blip r:embed="rId2"/>
          <a:srcRect/>
          <a:stretch>
            <a:fillRect/>
          </a:stretch>
        </p:blipFill>
        <p:spPr bwMode="auto">
          <a:xfrm>
            <a:off x="0" y="0"/>
            <a:ext cx="9220201" cy="6858000"/>
          </a:xfrm>
          <a:prstGeom prst="rect">
            <a:avLst/>
          </a:prstGeom>
          <a:noFill/>
        </p:spPr>
      </p:pic>
      <p:sp>
        <p:nvSpPr>
          <p:cNvPr id="5" name="Прямоугольник 4"/>
          <p:cNvSpPr/>
          <p:nvPr/>
        </p:nvSpPr>
        <p:spPr>
          <a:xfrm>
            <a:off x="0" y="0"/>
            <a:ext cx="9144000" cy="3477875"/>
          </a:xfrm>
          <a:prstGeom prst="rect">
            <a:avLst/>
          </a:prstGeom>
        </p:spPr>
        <p:txBody>
          <a:bodyPr wrap="square">
            <a:spAutoFit/>
          </a:bodyPr>
          <a:lstStyle/>
          <a:p>
            <a:pPr algn="ctr"/>
            <a:r>
              <a:rPr lang="uk-UA" sz="2000" dirty="0" smtClean="0">
                <a:ln>
                  <a:solidFill>
                    <a:sysClr val="windowText" lastClr="000000"/>
                  </a:solidFill>
                </a:ln>
                <a:solidFill>
                  <a:sysClr val="windowText" lastClr="000000"/>
                </a:solidFill>
              </a:rPr>
              <a:t>Ніхто за життя Петра Могили не називав колегію (академію) «</a:t>
            </a:r>
            <a:r>
              <a:rPr lang="uk-UA" sz="2000" dirty="0" err="1" smtClean="0">
                <a:ln>
                  <a:solidFill>
                    <a:sysClr val="windowText" lastClr="000000"/>
                  </a:solidFill>
                </a:ln>
                <a:solidFill>
                  <a:sysClr val="windowText" lastClr="000000"/>
                </a:solidFill>
              </a:rPr>
              <a:t>Могилянською</a:t>
            </a:r>
            <a:r>
              <a:rPr lang="uk-UA" sz="2000" dirty="0" smtClean="0">
                <a:ln>
                  <a:solidFill>
                    <a:sysClr val="windowText" lastClr="000000"/>
                  </a:solidFill>
                </a:ln>
                <a:solidFill>
                  <a:sysClr val="windowText" lastClr="000000"/>
                </a:solidFill>
              </a:rPr>
              <a:t>», ні польські королі, ні московські царі. Це сталося вже понад двадцять років після його смерті. Вперше цю назву знаходимо в грамоті короля </a:t>
            </a:r>
            <a:r>
              <a:rPr lang="uk-UA" sz="2000" dirty="0" err="1" smtClean="0">
                <a:ln>
                  <a:solidFill>
                    <a:sysClr val="windowText" lastClr="000000"/>
                  </a:solidFill>
                </a:ln>
                <a:solidFill>
                  <a:sysClr val="windowText" lastClr="000000"/>
                </a:solidFill>
              </a:rPr>
              <a:t>Михаїла</a:t>
            </a:r>
            <a:r>
              <a:rPr lang="uk-UA" sz="2000" dirty="0" smtClean="0">
                <a:ln>
                  <a:solidFill>
                    <a:sysClr val="windowText" lastClr="000000"/>
                  </a:solidFill>
                </a:ln>
                <a:solidFill>
                  <a:sysClr val="windowText" lastClr="000000"/>
                </a:solidFill>
              </a:rPr>
              <a:t> </a:t>
            </a:r>
            <a:r>
              <a:rPr lang="uk-UA" sz="2000" dirty="0" err="1" smtClean="0">
                <a:ln>
                  <a:solidFill>
                    <a:sysClr val="windowText" lastClr="000000"/>
                  </a:solidFill>
                </a:ln>
                <a:solidFill>
                  <a:sysClr val="windowText" lastClr="000000"/>
                </a:solidFill>
              </a:rPr>
              <a:t>Корибута</a:t>
            </a:r>
            <a:r>
              <a:rPr lang="uk-UA" sz="2000" dirty="0" smtClean="0">
                <a:ln>
                  <a:solidFill>
                    <a:sysClr val="windowText" lastClr="000000"/>
                  </a:solidFill>
                </a:ln>
                <a:solidFill>
                  <a:sysClr val="windowText" lastClr="000000"/>
                </a:solidFill>
              </a:rPr>
              <a:t> Вишневецького (внучатого племінника Могили, онука Раїни </a:t>
            </a:r>
            <a:r>
              <a:rPr lang="uk-UA" sz="2000" dirty="0" err="1" smtClean="0">
                <a:ln>
                  <a:solidFill>
                    <a:sysClr val="windowText" lastClr="000000"/>
                  </a:solidFill>
                </a:ln>
                <a:solidFill>
                  <a:sysClr val="windowText" lastClr="000000"/>
                </a:solidFill>
              </a:rPr>
              <a:t>Могилянки</a:t>
            </a:r>
            <a:r>
              <a:rPr lang="uk-UA" sz="2000" dirty="0" smtClean="0">
                <a:ln>
                  <a:solidFill>
                    <a:sysClr val="windowText" lastClr="000000"/>
                  </a:solidFill>
                </a:ln>
                <a:solidFill>
                  <a:sysClr val="windowText" lastClr="000000"/>
                </a:solidFill>
              </a:rPr>
              <a:t>) в 1670 році: «Ми нашою королівською владою дозволили, після такого тяжкого руйнування і спустошення, відновити </a:t>
            </a:r>
            <a:r>
              <a:rPr lang="uk-UA" sz="2000" dirty="0" err="1" smtClean="0">
                <a:ln>
                  <a:solidFill>
                    <a:sysClr val="windowText" lastClr="000000"/>
                  </a:solidFill>
                </a:ln>
                <a:solidFill>
                  <a:sysClr val="windowText" lastClr="000000"/>
                </a:solidFill>
              </a:rPr>
              <a:t>помянуту</a:t>
            </a:r>
            <a:r>
              <a:rPr lang="uk-UA" sz="2000" dirty="0" smtClean="0">
                <a:ln>
                  <a:solidFill>
                    <a:sysClr val="windowText" lastClr="000000"/>
                  </a:solidFill>
                </a:ln>
                <a:solidFill>
                  <a:sysClr val="windowText" lastClr="000000"/>
                </a:solidFill>
              </a:rPr>
              <a:t> Києво-Могилянську колегію і в ній школи».</a:t>
            </a:r>
          </a:p>
          <a:p>
            <a:pPr algn="ctr"/>
            <a:r>
              <a:rPr lang="uk-UA" sz="2000" dirty="0" smtClean="0">
                <a:ln>
                  <a:solidFill>
                    <a:sysClr val="windowText" lastClr="000000"/>
                  </a:solidFill>
                </a:ln>
                <a:solidFill>
                  <a:sysClr val="windowText" lastClr="000000"/>
                </a:solidFill>
              </a:rPr>
              <a:t>За часів свого існування Київську академію називали на честь своїх благодійників. Крім Києво-Могилянської, на честь Петра Могили, її називали також </a:t>
            </a:r>
            <a:r>
              <a:rPr lang="uk-UA" sz="2000" dirty="0" err="1" smtClean="0">
                <a:ln>
                  <a:solidFill>
                    <a:sysClr val="windowText" lastClr="000000"/>
                  </a:solidFill>
                </a:ln>
                <a:solidFill>
                  <a:sysClr val="windowText" lastClr="000000"/>
                </a:solidFill>
              </a:rPr>
              <a:t>Могило-Заборовською</a:t>
            </a:r>
            <a:r>
              <a:rPr lang="uk-UA" sz="2000" dirty="0" smtClean="0">
                <a:ln>
                  <a:solidFill>
                    <a:sysClr val="windowText" lastClr="000000"/>
                  </a:solidFill>
                </a:ln>
                <a:solidFill>
                  <a:sysClr val="windowText" lastClr="000000"/>
                </a:solidFill>
              </a:rPr>
              <a:t>, на честь Рафаїла </a:t>
            </a:r>
            <a:r>
              <a:rPr lang="uk-UA" sz="2000" dirty="0" err="1" smtClean="0">
                <a:ln>
                  <a:solidFill>
                    <a:sysClr val="windowText" lastClr="000000"/>
                  </a:solidFill>
                </a:ln>
                <a:solidFill>
                  <a:sysClr val="windowText" lastClr="000000"/>
                </a:solidFill>
              </a:rPr>
              <a:t>Заборовського</a:t>
            </a:r>
            <a:r>
              <a:rPr lang="uk-UA" sz="2000" dirty="0" smtClean="0">
                <a:ln>
                  <a:solidFill>
                    <a:sysClr val="windowText" lastClr="000000"/>
                  </a:solidFill>
                </a:ln>
                <a:solidFill>
                  <a:sysClr val="windowText" lastClr="000000"/>
                </a:solidFill>
              </a:rPr>
              <a:t>. За часів гетьмана Івана Мазепи академію також називали </a:t>
            </a:r>
            <a:r>
              <a:rPr lang="uk-UA" sz="2000" dirty="0" err="1" smtClean="0">
                <a:ln>
                  <a:solidFill>
                    <a:sysClr val="windowText" lastClr="000000"/>
                  </a:solidFill>
                </a:ln>
                <a:solidFill>
                  <a:sysClr val="windowText" lastClr="000000"/>
                </a:solidFill>
              </a:rPr>
              <a:t>Могилянсько-Мазепинською</a:t>
            </a:r>
            <a:r>
              <a:rPr lang="uk-UA" sz="2000" dirty="0" smtClean="0">
                <a:ln>
                  <a:solidFill>
                    <a:sysClr val="windowText" lastClr="000000"/>
                  </a:solidFill>
                </a:ln>
                <a:solidFill>
                  <a:sysClr val="windowText" lastClr="000000"/>
                </a:solidFill>
              </a:rPr>
              <a:t>.</a:t>
            </a:r>
            <a:endParaRPr lang="uk-UA" sz="2000" dirty="0">
              <a:ln>
                <a:solidFill>
                  <a:sysClr val="windowText" lastClr="000000"/>
                </a:solidFill>
              </a:ln>
              <a:solidFill>
                <a:sysClr val="windowText" lastClr="000000"/>
              </a:solidFill>
            </a:endParaRPr>
          </a:p>
        </p:txBody>
      </p:sp>
      <p:pic>
        <p:nvPicPr>
          <p:cNvPr id="8194" name="Picture 2" descr="Ancient of Days"/>
          <p:cNvPicPr>
            <a:picLocks noChangeAspect="1" noChangeArrowheads="1"/>
          </p:cNvPicPr>
          <p:nvPr/>
        </p:nvPicPr>
        <p:blipFill>
          <a:blip r:embed="rId3"/>
          <a:srcRect/>
          <a:stretch>
            <a:fillRect/>
          </a:stretch>
        </p:blipFill>
        <p:spPr bwMode="auto">
          <a:xfrm>
            <a:off x="2285984" y="3571876"/>
            <a:ext cx="4994757" cy="3286124"/>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85720" y="785794"/>
            <a:ext cx="4572000" cy="5632311"/>
          </a:xfrm>
          <a:prstGeom prst="rect">
            <a:avLst/>
          </a:prstGeom>
        </p:spPr>
        <p:txBody>
          <a:bodyPr>
            <a:spAutoFit/>
          </a:bodyPr>
          <a:lstStyle/>
          <a:p>
            <a:r>
              <a:rPr lang="ru-RU" sz="2400" dirty="0" err="1" smtClean="0">
                <a:ln>
                  <a:solidFill>
                    <a:sysClr val="windowText" lastClr="000000"/>
                  </a:solidFill>
                </a:ln>
              </a:rPr>
              <a:t>Справжнім</a:t>
            </a:r>
            <a:r>
              <a:rPr lang="ru-RU" sz="2400" dirty="0" smtClean="0">
                <a:ln>
                  <a:solidFill>
                    <a:sysClr val="windowText" lastClr="000000"/>
                  </a:solidFill>
                </a:ln>
              </a:rPr>
              <a:t> святом для </a:t>
            </a:r>
            <a:r>
              <a:rPr lang="ru-RU" sz="2400" dirty="0" err="1" smtClean="0">
                <a:ln>
                  <a:solidFill>
                    <a:sysClr val="windowText" lastClr="000000"/>
                  </a:solidFill>
                </a:ln>
              </a:rPr>
              <a:t>Академії</a:t>
            </a:r>
            <a:r>
              <a:rPr lang="ru-RU" sz="2400" dirty="0" smtClean="0">
                <a:ln>
                  <a:solidFill>
                    <a:sysClr val="windowText" lastClr="000000"/>
                  </a:solidFill>
                </a:ln>
              </a:rPr>
              <a:t> </a:t>
            </a:r>
            <a:r>
              <a:rPr lang="ru-RU" sz="2400" dirty="0" err="1" smtClean="0">
                <a:ln>
                  <a:solidFill>
                    <a:sysClr val="windowText" lastClr="000000"/>
                  </a:solidFill>
                </a:ln>
              </a:rPr>
              <a:t>і</a:t>
            </a:r>
            <a:r>
              <a:rPr lang="ru-RU" sz="2400" dirty="0" smtClean="0">
                <a:ln>
                  <a:solidFill>
                    <a:sysClr val="windowText" lastClr="000000"/>
                  </a:solidFill>
                </a:ln>
              </a:rPr>
              <a:t> </a:t>
            </a:r>
            <a:r>
              <a:rPr lang="ru-RU" sz="2400" dirty="0" err="1" smtClean="0">
                <a:ln>
                  <a:solidFill>
                    <a:sysClr val="windowText" lastClr="000000"/>
                  </a:solidFill>
                </a:ln>
              </a:rPr>
              <a:t>її</a:t>
            </a:r>
            <a:r>
              <a:rPr lang="ru-RU" sz="2400" dirty="0" smtClean="0">
                <a:ln>
                  <a:solidFill>
                    <a:sysClr val="windowText" lastClr="000000"/>
                  </a:solidFill>
                </a:ln>
              </a:rPr>
              <a:t> </a:t>
            </a:r>
            <a:r>
              <a:rPr lang="ru-RU" sz="2400" dirty="0" err="1" smtClean="0">
                <a:ln>
                  <a:solidFill>
                    <a:sysClr val="windowText" lastClr="000000"/>
                  </a:solidFill>
                </a:ln>
              </a:rPr>
              <a:t>студентів</a:t>
            </a:r>
            <a:r>
              <a:rPr lang="ru-RU" sz="2400" dirty="0" smtClean="0">
                <a:ln>
                  <a:solidFill>
                    <a:sysClr val="windowText" lastClr="000000"/>
                  </a:solidFill>
                </a:ln>
              </a:rPr>
              <a:t> </a:t>
            </a:r>
            <a:r>
              <a:rPr lang="ru-RU" sz="2400" dirty="0" err="1" smtClean="0">
                <a:ln>
                  <a:solidFill>
                    <a:sysClr val="windowText" lastClr="000000"/>
                  </a:solidFill>
                </a:ln>
              </a:rPr>
              <a:t>були</a:t>
            </a:r>
            <a:r>
              <a:rPr lang="ru-RU" sz="2400" dirty="0" smtClean="0">
                <a:ln>
                  <a:solidFill>
                    <a:sysClr val="windowText" lastClr="000000"/>
                  </a:solidFill>
                </a:ln>
              </a:rPr>
              <a:t> </a:t>
            </a:r>
            <a:r>
              <a:rPr lang="ru-RU" sz="2400" dirty="0" err="1" smtClean="0">
                <a:ln>
                  <a:solidFill>
                    <a:sysClr val="windowText" lastClr="000000"/>
                  </a:solidFill>
                </a:ln>
              </a:rPr>
              <a:t>щорічні</a:t>
            </a:r>
            <a:r>
              <a:rPr lang="ru-RU" sz="2400" dirty="0" smtClean="0">
                <a:ln>
                  <a:solidFill>
                    <a:sysClr val="windowText" lastClr="000000"/>
                  </a:solidFill>
                </a:ln>
              </a:rPr>
              <a:t> </a:t>
            </a:r>
            <a:r>
              <a:rPr lang="ru-RU" sz="2400" dirty="0" err="1" smtClean="0">
                <a:ln>
                  <a:solidFill>
                    <a:sysClr val="windowText" lastClr="000000"/>
                  </a:solidFill>
                </a:ln>
              </a:rPr>
              <a:t>Контрактові</a:t>
            </a:r>
            <a:r>
              <a:rPr lang="ru-RU" sz="2400" dirty="0" smtClean="0">
                <a:ln>
                  <a:solidFill>
                    <a:sysClr val="windowText" lastClr="000000"/>
                  </a:solidFill>
                </a:ln>
              </a:rPr>
              <a:t> ярмарки в </a:t>
            </a:r>
            <a:r>
              <a:rPr lang="ru-RU" sz="2400" dirty="0" err="1" smtClean="0">
                <a:ln>
                  <a:solidFill>
                    <a:sysClr val="windowText" lastClr="000000"/>
                  </a:solidFill>
                </a:ln>
              </a:rPr>
              <a:t>Києві</a:t>
            </a:r>
            <a:r>
              <a:rPr lang="ru-RU" sz="2400" dirty="0" smtClean="0">
                <a:ln>
                  <a:solidFill>
                    <a:sysClr val="windowText" lastClr="000000"/>
                  </a:solidFill>
                </a:ln>
              </a:rPr>
              <a:t>. На ярмарки </a:t>
            </a:r>
            <a:r>
              <a:rPr lang="ru-RU" sz="2400" dirty="0" err="1" smtClean="0">
                <a:ln>
                  <a:solidFill>
                    <a:sysClr val="windowText" lastClr="000000"/>
                  </a:solidFill>
                </a:ln>
              </a:rPr>
              <a:t>приїздили</a:t>
            </a:r>
            <a:r>
              <a:rPr lang="ru-RU" sz="2400" dirty="0" smtClean="0">
                <a:ln>
                  <a:solidFill>
                    <a:sysClr val="windowText" lastClr="000000"/>
                  </a:solidFill>
                </a:ln>
              </a:rPr>
              <a:t> </a:t>
            </a:r>
            <a:r>
              <a:rPr lang="ru-RU" sz="2400" dirty="0" err="1" smtClean="0">
                <a:ln>
                  <a:solidFill>
                    <a:sysClr val="windowText" lastClr="000000"/>
                  </a:solidFill>
                </a:ln>
              </a:rPr>
              <a:t>купці</a:t>
            </a:r>
            <a:r>
              <a:rPr lang="ru-RU" sz="2400" dirty="0" smtClean="0">
                <a:ln>
                  <a:solidFill>
                    <a:sysClr val="windowText" lastClr="000000"/>
                  </a:solidFill>
                </a:ln>
              </a:rPr>
              <a:t> </a:t>
            </a:r>
            <a:r>
              <a:rPr lang="ru-RU" sz="2400" dirty="0" err="1" smtClean="0">
                <a:ln>
                  <a:solidFill>
                    <a:sysClr val="windowText" lastClr="000000"/>
                  </a:solidFill>
                </a:ln>
              </a:rPr>
              <a:t>з</a:t>
            </a:r>
            <a:r>
              <a:rPr lang="ru-RU" sz="2400" dirty="0" smtClean="0">
                <a:ln>
                  <a:solidFill>
                    <a:sysClr val="windowText" lastClr="000000"/>
                  </a:solidFill>
                </a:ln>
              </a:rPr>
              <a:t> книгами </a:t>
            </a:r>
            <a:r>
              <a:rPr lang="ru-RU" sz="2400" dirty="0" err="1" smtClean="0">
                <a:ln>
                  <a:solidFill>
                    <a:sysClr val="windowText" lastClr="000000"/>
                  </a:solidFill>
                </a:ln>
              </a:rPr>
              <a:t>з</a:t>
            </a:r>
            <a:r>
              <a:rPr lang="ru-RU" sz="2400" dirty="0" smtClean="0">
                <a:ln>
                  <a:solidFill>
                    <a:sysClr val="windowText" lastClr="000000"/>
                  </a:solidFill>
                </a:ln>
              </a:rPr>
              <a:t> </a:t>
            </a:r>
            <a:r>
              <a:rPr lang="ru-RU" sz="2400" dirty="0" err="1" smtClean="0">
                <a:ln>
                  <a:solidFill>
                    <a:sysClr val="windowText" lastClr="000000"/>
                  </a:solidFill>
                </a:ln>
              </a:rPr>
              <a:t>різних</a:t>
            </a:r>
            <a:r>
              <a:rPr lang="ru-RU" sz="2400" dirty="0" smtClean="0">
                <a:ln>
                  <a:solidFill>
                    <a:sysClr val="windowText" lastClr="000000"/>
                  </a:solidFill>
                </a:ln>
              </a:rPr>
              <a:t> </a:t>
            </a:r>
            <a:r>
              <a:rPr lang="ru-RU" sz="2400" dirty="0" err="1" smtClean="0">
                <a:ln>
                  <a:solidFill>
                    <a:sysClr val="windowText" lastClr="000000"/>
                  </a:solidFill>
                </a:ln>
              </a:rPr>
              <a:t>країн</a:t>
            </a:r>
            <a:r>
              <a:rPr lang="ru-RU" sz="2400" dirty="0" smtClean="0">
                <a:ln>
                  <a:solidFill>
                    <a:sysClr val="windowText" lastClr="000000"/>
                  </a:solidFill>
                </a:ln>
              </a:rPr>
              <a:t>. Особливо </a:t>
            </a:r>
            <a:r>
              <a:rPr lang="ru-RU" sz="2400" dirty="0" err="1" smtClean="0">
                <a:ln>
                  <a:solidFill>
                    <a:sysClr val="windowText" lastClr="000000"/>
                  </a:solidFill>
                </a:ln>
              </a:rPr>
              <a:t>добрі</a:t>
            </a:r>
            <a:r>
              <a:rPr lang="ru-RU" sz="2400" dirty="0" smtClean="0">
                <a:ln>
                  <a:solidFill>
                    <a:sysClr val="windowText" lastClr="000000"/>
                  </a:solidFill>
                </a:ln>
              </a:rPr>
              <a:t> </a:t>
            </a:r>
            <a:r>
              <a:rPr lang="ru-RU" sz="2400" dirty="0" err="1" smtClean="0">
                <a:ln>
                  <a:solidFill>
                    <a:sysClr val="windowText" lastClr="000000"/>
                  </a:solidFill>
                </a:ln>
              </a:rPr>
              <a:t>контакти</a:t>
            </a:r>
            <a:r>
              <a:rPr lang="ru-RU" sz="2400" dirty="0" smtClean="0">
                <a:ln>
                  <a:solidFill>
                    <a:sysClr val="windowText" lastClr="000000"/>
                  </a:solidFill>
                </a:ln>
              </a:rPr>
              <a:t> мала </a:t>
            </a:r>
            <a:r>
              <a:rPr lang="ru-RU" sz="2400" dirty="0" err="1" smtClean="0">
                <a:ln>
                  <a:solidFill>
                    <a:sysClr val="windowText" lastClr="000000"/>
                  </a:solidFill>
                </a:ln>
              </a:rPr>
              <a:t>Академія</a:t>
            </a:r>
            <a:r>
              <a:rPr lang="ru-RU" sz="2400" dirty="0" smtClean="0">
                <a:ln>
                  <a:solidFill>
                    <a:sysClr val="windowText" lastClr="000000"/>
                  </a:solidFill>
                </a:ln>
              </a:rPr>
              <a:t> </a:t>
            </a:r>
            <a:r>
              <a:rPr lang="ru-RU" sz="2400" dirty="0" err="1" smtClean="0">
                <a:ln>
                  <a:solidFill>
                    <a:sysClr val="windowText" lastClr="000000"/>
                  </a:solidFill>
                </a:ln>
              </a:rPr>
              <a:t>з</a:t>
            </a:r>
            <a:r>
              <a:rPr lang="ru-RU" sz="2400" dirty="0" smtClean="0">
                <a:ln>
                  <a:solidFill>
                    <a:sysClr val="windowText" lastClr="000000"/>
                  </a:solidFill>
                </a:ln>
              </a:rPr>
              <a:t> </a:t>
            </a:r>
            <a:r>
              <a:rPr lang="ru-RU" sz="2400" dirty="0" err="1" smtClean="0">
                <a:ln>
                  <a:solidFill>
                    <a:sysClr val="windowText" lastClr="000000"/>
                  </a:solidFill>
                </a:ln>
              </a:rPr>
              <a:t>купцями</a:t>
            </a:r>
            <a:r>
              <a:rPr lang="ru-RU" sz="2400" dirty="0" smtClean="0">
                <a:ln>
                  <a:solidFill>
                    <a:sysClr val="windowText" lastClr="000000"/>
                  </a:solidFill>
                </a:ln>
              </a:rPr>
              <a:t> </a:t>
            </a:r>
            <a:r>
              <a:rPr lang="ru-RU" sz="2400" dirty="0" err="1" smtClean="0">
                <a:ln>
                  <a:solidFill>
                    <a:sysClr val="windowText" lastClr="000000"/>
                  </a:solidFill>
                </a:ln>
              </a:rPr>
              <a:t>з</a:t>
            </a:r>
            <a:r>
              <a:rPr lang="ru-RU" sz="2400" dirty="0" smtClean="0">
                <a:ln>
                  <a:solidFill>
                    <a:sysClr val="windowText" lastClr="000000"/>
                  </a:solidFill>
                </a:ln>
              </a:rPr>
              <a:t> </a:t>
            </a:r>
            <a:r>
              <a:rPr lang="ru-RU" sz="2400" dirty="0" err="1" smtClean="0">
                <a:ln>
                  <a:solidFill>
                    <a:sysClr val="windowText" lastClr="000000"/>
                  </a:solidFill>
                </a:ln>
              </a:rPr>
              <a:t>Ломбардії</a:t>
            </a:r>
            <a:r>
              <a:rPr lang="ru-RU" sz="2400" dirty="0" smtClean="0">
                <a:ln>
                  <a:solidFill>
                    <a:sysClr val="windowText" lastClr="000000"/>
                  </a:solidFill>
                </a:ln>
              </a:rPr>
              <a:t>, </a:t>
            </a:r>
            <a:r>
              <a:rPr lang="ru-RU" sz="2400" dirty="0" err="1" smtClean="0">
                <a:ln>
                  <a:solidFill>
                    <a:sysClr val="windowText" lastClr="000000"/>
                  </a:solidFill>
                </a:ln>
              </a:rPr>
              <a:t>які</a:t>
            </a:r>
            <a:r>
              <a:rPr lang="ru-RU" sz="2400" dirty="0" smtClean="0">
                <a:ln>
                  <a:solidFill>
                    <a:sysClr val="windowText" lastClr="000000"/>
                  </a:solidFill>
                </a:ln>
              </a:rPr>
              <a:t> </a:t>
            </a:r>
            <a:r>
              <a:rPr lang="ru-RU" sz="2400" dirty="0" err="1" smtClean="0">
                <a:ln>
                  <a:solidFill>
                    <a:sysClr val="windowText" lastClr="000000"/>
                  </a:solidFill>
                </a:ln>
              </a:rPr>
              <a:t>неодмінно</a:t>
            </a:r>
            <a:r>
              <a:rPr lang="ru-RU" sz="2400" dirty="0" smtClean="0">
                <a:ln>
                  <a:solidFill>
                    <a:sysClr val="windowText" lastClr="000000"/>
                  </a:solidFill>
                </a:ln>
              </a:rPr>
              <a:t> </a:t>
            </a:r>
            <a:r>
              <a:rPr lang="ru-RU" sz="2400" dirty="0" err="1" smtClean="0">
                <a:ln>
                  <a:solidFill>
                    <a:sysClr val="windowText" lastClr="000000"/>
                  </a:solidFill>
                </a:ln>
              </a:rPr>
              <a:t>розташовувалися</a:t>
            </a:r>
            <a:r>
              <a:rPr lang="ru-RU" sz="2400" dirty="0" smtClean="0">
                <a:ln>
                  <a:solidFill>
                    <a:sysClr val="windowText" lastClr="000000"/>
                  </a:solidFill>
                </a:ln>
              </a:rPr>
              <a:t> </a:t>
            </a:r>
            <a:r>
              <a:rPr lang="ru-RU" sz="2400" dirty="0" err="1" smtClean="0">
                <a:ln>
                  <a:solidFill>
                    <a:sysClr val="windowText" lastClr="000000"/>
                  </a:solidFill>
                </a:ln>
              </a:rPr>
              <a:t>зі</a:t>
            </a:r>
            <a:r>
              <a:rPr lang="ru-RU" sz="2400" dirty="0" smtClean="0">
                <a:ln>
                  <a:solidFill>
                    <a:sysClr val="windowText" lastClr="000000"/>
                  </a:solidFill>
                </a:ln>
              </a:rPr>
              <a:t> </a:t>
            </a:r>
            <a:r>
              <a:rPr lang="ru-RU" sz="2400" dirty="0" err="1" smtClean="0">
                <a:ln>
                  <a:solidFill>
                    <a:sysClr val="windowText" lastClr="000000"/>
                  </a:solidFill>
                </a:ln>
              </a:rPr>
              <a:t>своїми</a:t>
            </a:r>
            <a:r>
              <a:rPr lang="ru-RU" sz="2400" dirty="0" smtClean="0">
                <a:ln>
                  <a:solidFill>
                    <a:sysClr val="windowText" lastClr="000000"/>
                  </a:solidFill>
                </a:ln>
              </a:rPr>
              <a:t> книгами, </a:t>
            </a:r>
            <a:r>
              <a:rPr lang="ru-RU" sz="2400" dirty="0" err="1" smtClean="0">
                <a:ln>
                  <a:solidFill>
                    <a:sysClr val="windowText" lastClr="000000"/>
                  </a:solidFill>
                </a:ln>
              </a:rPr>
              <a:t>естампами</a:t>
            </a:r>
            <a:r>
              <a:rPr lang="ru-RU" sz="2400" dirty="0" smtClean="0">
                <a:ln>
                  <a:solidFill>
                    <a:sysClr val="windowText" lastClr="000000"/>
                  </a:solidFill>
                </a:ln>
              </a:rPr>
              <a:t>, картами, </a:t>
            </a:r>
            <a:r>
              <a:rPr lang="ru-RU" sz="2400" dirty="0" err="1" smtClean="0">
                <a:ln>
                  <a:solidFill>
                    <a:sysClr val="windowText" lastClr="000000"/>
                  </a:solidFill>
                </a:ln>
              </a:rPr>
              <a:t>навчальними</a:t>
            </a:r>
            <a:r>
              <a:rPr lang="ru-RU" sz="2400" dirty="0" smtClean="0">
                <a:ln>
                  <a:solidFill>
                    <a:sysClr val="windowText" lastClr="000000"/>
                  </a:solidFill>
                </a:ln>
              </a:rPr>
              <a:t> </a:t>
            </a:r>
            <a:r>
              <a:rPr lang="ru-RU" sz="2400" dirty="0" err="1" smtClean="0">
                <a:ln>
                  <a:solidFill>
                    <a:sysClr val="windowText" lastClr="000000"/>
                  </a:solidFill>
                </a:ln>
              </a:rPr>
              <a:t>приладами</a:t>
            </a:r>
            <a:r>
              <a:rPr lang="ru-RU" sz="2400" dirty="0" smtClean="0">
                <a:ln>
                  <a:solidFill>
                    <a:sysClr val="windowText" lastClr="000000"/>
                  </a:solidFill>
                </a:ln>
              </a:rPr>
              <a:t> </a:t>
            </a:r>
            <a:r>
              <a:rPr lang="ru-RU" sz="2400" dirty="0" err="1" smtClean="0">
                <a:ln>
                  <a:solidFill>
                    <a:sysClr val="windowText" lastClr="000000"/>
                  </a:solidFill>
                </a:ln>
              </a:rPr>
              <a:t>біля</a:t>
            </a:r>
            <a:r>
              <a:rPr lang="ru-RU" sz="2400" dirty="0" smtClean="0">
                <a:ln>
                  <a:solidFill>
                    <a:sysClr val="windowText" lastClr="000000"/>
                  </a:solidFill>
                </a:ln>
              </a:rPr>
              <a:t> </a:t>
            </a:r>
            <a:r>
              <a:rPr lang="ru-RU" sz="2400" dirty="0" err="1" smtClean="0">
                <a:ln>
                  <a:solidFill>
                    <a:sysClr val="windowText" lastClr="000000"/>
                  </a:solidFill>
                </a:ln>
              </a:rPr>
              <a:t>самої</a:t>
            </a:r>
            <a:r>
              <a:rPr lang="ru-RU" sz="2400" dirty="0" smtClean="0">
                <a:ln>
                  <a:solidFill>
                    <a:sysClr val="windowText" lastClr="000000"/>
                  </a:solidFill>
                </a:ln>
              </a:rPr>
              <a:t> </a:t>
            </a:r>
            <a:r>
              <a:rPr lang="ru-RU" sz="2400" dirty="0" err="1" smtClean="0">
                <a:ln>
                  <a:solidFill>
                    <a:sysClr val="windowText" lastClr="000000"/>
                  </a:solidFill>
                </a:ln>
              </a:rPr>
              <a:t>академічної</a:t>
            </a:r>
            <a:r>
              <a:rPr lang="ru-RU" sz="2400" dirty="0" smtClean="0">
                <a:ln>
                  <a:solidFill>
                    <a:sysClr val="windowText" lastClr="000000"/>
                  </a:solidFill>
                </a:ln>
              </a:rPr>
              <a:t> </a:t>
            </a:r>
            <a:r>
              <a:rPr lang="ru-RU" sz="2400" dirty="0" err="1" smtClean="0">
                <a:ln>
                  <a:solidFill>
                    <a:sysClr val="windowText" lastClr="000000"/>
                  </a:solidFill>
                </a:ln>
              </a:rPr>
              <a:t>брами</a:t>
            </a:r>
            <a:r>
              <a:rPr lang="ru-RU" sz="2400" dirty="0" smtClean="0">
                <a:ln>
                  <a:solidFill>
                    <a:sysClr val="windowText" lastClr="000000"/>
                  </a:solidFill>
                </a:ln>
              </a:rPr>
              <a:t>. У 60-80-х </a:t>
            </a:r>
            <a:r>
              <a:rPr lang="ru-RU" sz="2400" dirty="0" err="1" smtClean="0">
                <a:ln>
                  <a:solidFill>
                    <a:sysClr val="windowText" lastClr="000000"/>
                  </a:solidFill>
                </a:ln>
              </a:rPr>
              <a:t>рр</a:t>
            </a:r>
            <a:r>
              <a:rPr lang="ru-RU" sz="2400" dirty="0" smtClean="0">
                <a:ln>
                  <a:solidFill>
                    <a:sysClr val="windowText" lastClr="000000"/>
                  </a:solidFill>
                </a:ln>
              </a:rPr>
              <a:t>. XVIII ст. </a:t>
            </a:r>
            <a:r>
              <a:rPr lang="ru-RU" sz="2400" dirty="0" err="1" smtClean="0">
                <a:ln>
                  <a:solidFill>
                    <a:sysClr val="windowText" lastClr="000000"/>
                  </a:solidFill>
                </a:ln>
              </a:rPr>
              <a:t>Академія</a:t>
            </a:r>
            <a:r>
              <a:rPr lang="ru-RU" sz="2400" dirty="0" smtClean="0">
                <a:ln>
                  <a:solidFill>
                    <a:sysClr val="windowText" lastClr="000000"/>
                  </a:solidFill>
                </a:ln>
              </a:rPr>
              <a:t> </a:t>
            </a:r>
            <a:r>
              <a:rPr lang="ru-RU" sz="2400" dirty="0" err="1" smtClean="0">
                <a:ln>
                  <a:solidFill>
                    <a:sysClr val="windowText" lastClr="000000"/>
                  </a:solidFill>
                </a:ln>
              </a:rPr>
              <a:t>придбала</a:t>
            </a:r>
            <a:r>
              <a:rPr lang="ru-RU" sz="2400" dirty="0" smtClean="0">
                <a:ln>
                  <a:solidFill>
                    <a:sysClr val="windowText" lastClr="000000"/>
                  </a:solidFill>
                </a:ln>
              </a:rPr>
              <a:t> </a:t>
            </a:r>
            <a:r>
              <a:rPr lang="ru-RU" sz="2400" dirty="0" err="1" smtClean="0">
                <a:ln>
                  <a:solidFill>
                    <a:sysClr val="windowText" lastClr="000000"/>
                  </a:solidFill>
                </a:ln>
              </a:rPr>
              <a:t>Французьку</a:t>
            </a:r>
            <a:r>
              <a:rPr lang="ru-RU" sz="2400" dirty="0" smtClean="0">
                <a:ln>
                  <a:solidFill>
                    <a:sysClr val="windowText" lastClr="000000"/>
                  </a:solidFill>
                </a:ln>
              </a:rPr>
              <a:t> </a:t>
            </a:r>
            <a:r>
              <a:rPr lang="ru-RU" sz="2400" dirty="0" err="1" smtClean="0">
                <a:ln>
                  <a:solidFill>
                    <a:sysClr val="windowText" lastClr="000000"/>
                  </a:solidFill>
                </a:ln>
              </a:rPr>
              <a:t>енциклопедію</a:t>
            </a:r>
            <a:r>
              <a:rPr lang="ru-RU" sz="2400" dirty="0" smtClean="0">
                <a:ln>
                  <a:solidFill>
                    <a:sysClr val="windowText" lastClr="000000"/>
                  </a:solidFill>
                </a:ln>
              </a:rPr>
              <a:t> </a:t>
            </a:r>
            <a:r>
              <a:rPr lang="ru-RU" sz="2400" dirty="0" err="1" smtClean="0">
                <a:ln>
                  <a:solidFill>
                    <a:sysClr val="windowText" lastClr="000000"/>
                  </a:solidFill>
                </a:ln>
              </a:rPr>
              <a:t>під</a:t>
            </a:r>
            <a:r>
              <a:rPr lang="ru-RU" sz="2400" dirty="0" smtClean="0">
                <a:ln>
                  <a:solidFill>
                    <a:sysClr val="windowText" lastClr="000000"/>
                  </a:solidFill>
                </a:ln>
              </a:rPr>
              <a:t> </a:t>
            </a:r>
            <a:r>
              <a:rPr lang="ru-RU" sz="2400" dirty="0" err="1" smtClean="0">
                <a:ln>
                  <a:solidFill>
                    <a:sysClr val="windowText" lastClr="000000"/>
                  </a:solidFill>
                </a:ln>
              </a:rPr>
              <a:t>редакцією</a:t>
            </a:r>
            <a:r>
              <a:rPr lang="ru-RU" sz="2400" dirty="0">
                <a:ln>
                  <a:solidFill>
                    <a:sysClr val="windowText" lastClr="000000"/>
                  </a:solidFill>
                </a:ln>
              </a:rPr>
              <a:t> </a:t>
            </a:r>
            <a:r>
              <a:rPr lang="ru-RU" sz="2400" dirty="0" err="1" smtClean="0">
                <a:ln>
                  <a:solidFill>
                    <a:sysClr val="windowText" lastClr="000000"/>
                  </a:solidFill>
                </a:ln>
              </a:rPr>
              <a:t>Дідро</a:t>
            </a:r>
            <a:r>
              <a:rPr lang="ru-RU" sz="2400" dirty="0" smtClean="0">
                <a:ln>
                  <a:solidFill>
                    <a:sysClr val="windowText" lastClr="000000"/>
                  </a:solidFill>
                </a:ln>
              </a:rPr>
              <a:t>.</a:t>
            </a:r>
            <a:endParaRPr lang="uk-UA" sz="2400" dirty="0">
              <a:ln>
                <a:solidFill>
                  <a:sysClr val="windowText" lastClr="000000"/>
                </a:solidFill>
              </a:ln>
            </a:endParaRPr>
          </a:p>
        </p:txBody>
      </p:sp>
      <p:pic>
        <p:nvPicPr>
          <p:cNvPr id="6" name="Picture 2" descr="&amp;Fcy;&amp;icy;&amp;lcy;&amp;ocy;&amp;scy;&amp;ocy;&amp;fcy;&amp;icy;&amp;yacy;. &amp;Tcy;&amp;iecy;&amp;mcy;&amp;acy; 2. &amp;Fcy;&amp;icy;&amp;lcy;&amp;ocy;&amp;scy;&amp;ocy;&amp;fcy;&amp;icy;&amp;yacy; &amp;scy; &amp;dcy;&amp;rcy;&amp;iecy;&amp;vcy;&amp;ncy;&amp;iecy;&amp;jcy;&amp;shcy;&amp;icy;&amp;khcy; &amp;vcy;&amp;rcy;&amp;iecy;&amp;mcy;&amp;iecy;&amp;ncy; &amp;dcy;&amp;ocy; XX &amp;vcy;&amp;iecy;&amp;kcy;&amp;acy;."/>
          <p:cNvPicPr>
            <a:picLocks noChangeAspect="1" noChangeArrowheads="1"/>
          </p:cNvPicPr>
          <p:nvPr/>
        </p:nvPicPr>
        <p:blipFill>
          <a:blip r:embed="rId3"/>
          <a:srcRect/>
          <a:stretch>
            <a:fillRect/>
          </a:stretch>
        </p:blipFill>
        <p:spPr bwMode="auto">
          <a:xfrm>
            <a:off x="5013993" y="1000108"/>
            <a:ext cx="4130007" cy="2643206"/>
          </a:xfrm>
          <a:prstGeom prst="rect">
            <a:avLst/>
          </a:prstGeom>
          <a:noFill/>
        </p:spPr>
      </p:pic>
      <p:pic>
        <p:nvPicPr>
          <p:cNvPr id="7170" name="Picture 2" descr="&amp;Kcy;&amp;icy;&amp;iecy;&amp;vcy;&amp;ocy;-&amp;Mcy;&amp;ocy;&amp;gcy;&amp;icy;&amp;lcy;&amp;yacy;&amp;ncy;&amp;scy;&amp;kcy;&amp;acy;&amp;yacy; &amp;Acy;&amp;kcy;&amp;acy;&amp;dcy;&amp;iecy;&amp;mcy;&amp;icy;&amp;yacy; &amp;icy; &amp;iecy;&amp;iocy; &amp;ncy;&amp;acy;&amp;icy;&amp;bcy;&amp;ocy;&amp;lcy;&amp;iecy;&amp;iecy; &amp;vcy;&amp;ycy;&amp;dcy;&amp;acy;&amp;yucy;&amp;shchcy;&amp;icy;&amp;iecy;&amp;scy;&amp;yacy; &amp;pcy;&amp;rcy;&amp;iecy;&amp;dcy;&amp;scy;&amp;tcy;&amp;acy;&amp;vcy;&amp;icy;&amp;tcy;&amp;iecy;&amp;lcy;&amp;icy; &amp;Icy;&amp;Acy; &quot;&amp;Rcy;&amp;ucy;&amp;scy;&amp;scy;&amp;kcy;&amp;icy;&amp;iecy; &amp;ncy;&amp;ocy;&amp;vcy;&amp;ocy;&amp;scy;&amp;tcy;&amp;icy;&quot;"/>
          <p:cNvPicPr>
            <a:picLocks noChangeAspect="1" noChangeArrowheads="1"/>
          </p:cNvPicPr>
          <p:nvPr/>
        </p:nvPicPr>
        <p:blipFill>
          <a:blip r:embed="rId4"/>
          <a:srcRect/>
          <a:stretch>
            <a:fillRect/>
          </a:stretch>
        </p:blipFill>
        <p:spPr bwMode="auto">
          <a:xfrm>
            <a:off x="5143504" y="3857628"/>
            <a:ext cx="4000496" cy="2828923"/>
          </a:xfrm>
          <a:prstGeom prst="rect">
            <a:avLst/>
          </a:prstGeom>
          <a:noFill/>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http://pedsovet.su/_ld/265/50679279.jpg"/>
          <p:cNvPicPr>
            <a:picLocks noChangeAspect="1" noChangeArrowheads="1"/>
          </p:cNvPicPr>
          <p:nvPr/>
        </p:nvPicPr>
        <p:blipFill>
          <a:blip r:embed="rId2"/>
          <a:srcRect/>
          <a:stretch>
            <a:fillRect/>
          </a:stretch>
        </p:blipFill>
        <p:spPr bwMode="auto">
          <a:xfrm>
            <a:off x="0" y="-45720"/>
            <a:ext cx="9144000" cy="6903720"/>
          </a:xfrm>
          <a:prstGeom prst="rect">
            <a:avLst/>
          </a:prstGeom>
          <a:noFill/>
        </p:spPr>
      </p:pic>
      <p:sp>
        <p:nvSpPr>
          <p:cNvPr id="5" name="Прямоугольник 4"/>
          <p:cNvSpPr/>
          <p:nvPr/>
        </p:nvSpPr>
        <p:spPr>
          <a:xfrm>
            <a:off x="0" y="500042"/>
            <a:ext cx="4000496" cy="4154984"/>
          </a:xfrm>
          <a:prstGeom prst="rect">
            <a:avLst/>
          </a:prstGeom>
        </p:spPr>
        <p:txBody>
          <a:bodyPr wrap="square">
            <a:spAutoFit/>
          </a:bodyPr>
          <a:lstStyle/>
          <a:p>
            <a:r>
              <a:rPr lang="uk-UA" sz="2400" dirty="0" smtClean="0">
                <a:ln>
                  <a:solidFill>
                    <a:sysClr val="windowText" lastClr="000000"/>
                  </a:solidFill>
                </a:ln>
                <a:solidFill>
                  <a:sysClr val="windowText" lastClr="000000"/>
                </a:solidFill>
              </a:rPr>
              <a:t>У 1768 р. була створена окрема бурсацька бібліотека для </a:t>
            </a:r>
            <a:r>
              <a:rPr lang="uk-UA" sz="2400" dirty="0" err="1" smtClean="0">
                <a:ln>
                  <a:solidFill>
                    <a:sysClr val="windowText" lastClr="000000"/>
                  </a:solidFill>
                </a:ln>
                <a:solidFill>
                  <a:sysClr val="windowText" lastClr="000000"/>
                </a:solidFill>
              </a:rPr>
              <a:t>незаможніх</a:t>
            </a:r>
            <a:r>
              <a:rPr lang="uk-UA" sz="2400" dirty="0" smtClean="0">
                <a:ln>
                  <a:solidFill>
                    <a:sysClr val="windowText" lastClr="000000"/>
                  </a:solidFill>
                </a:ln>
                <a:solidFill>
                  <a:sysClr val="windowText" lastClr="000000"/>
                </a:solidFill>
              </a:rPr>
              <a:t> студентів. ЇЇ заснував історик Н. </a:t>
            </a:r>
            <a:r>
              <a:rPr lang="uk-UA" sz="2400" dirty="0" err="1" smtClean="0">
                <a:ln>
                  <a:solidFill>
                    <a:sysClr val="windowText" lastClr="000000"/>
                  </a:solidFill>
                </a:ln>
                <a:solidFill>
                  <a:sysClr val="windowText" lastClr="000000"/>
                </a:solidFill>
              </a:rPr>
              <a:t>Бантиш-Каменський</a:t>
            </a:r>
            <a:r>
              <a:rPr lang="uk-UA" sz="2400" dirty="0" smtClean="0">
                <a:ln>
                  <a:solidFill>
                    <a:sysClr val="windowText" lastClr="000000"/>
                  </a:solidFill>
                </a:ln>
                <a:solidFill>
                  <a:sysClr val="windowText" lastClr="000000"/>
                </a:solidFill>
              </a:rPr>
              <a:t>. В 1780 р. бурсацька та академічна бібліотеки об'єднали свій фонд, який становив 12 тисяч книжок, але пожежа того ж року знищила більше 10 тисяч книг. </a:t>
            </a:r>
            <a:endParaRPr lang="uk-UA" sz="2400" dirty="0">
              <a:ln>
                <a:solidFill>
                  <a:sysClr val="windowText" lastClr="000000"/>
                </a:solidFill>
              </a:ln>
              <a:solidFill>
                <a:sysClr val="windowText" lastClr="000000"/>
              </a:solidFill>
            </a:endParaRPr>
          </a:p>
        </p:txBody>
      </p:sp>
      <p:pic>
        <p:nvPicPr>
          <p:cNvPr id="6146" name="Picture 2" descr="&amp;Ucy;&amp;kcy;&amp;rcy;&amp;acy;&amp;icy;&amp;ncy;&amp;tscy;&amp;ycy; &amp;vcy; &amp;mcy;&amp;ocy;&amp;scy;&amp;kcy;&amp;vcy;&amp;iecy;: &amp;icy;&amp;zcy; &amp;gcy;&amp;lcy;&amp;ucy;&amp;bcy;&amp;icy;&amp;ncy;&amp;ycy; &amp;vcy;&amp;iecy;&amp;kcy;&amp;ocy;&amp;vcy;, &amp;scy; &amp;dcy;&amp;ncy;&amp;iecy;&amp;pcy;&amp;rcy;&amp;ocy;&amp;vcy;&amp;scy;&amp;kcy;&amp;icy;&amp;khcy; &amp;bcy;&amp;iecy;&amp;rcy;&amp;iecy;&amp;gcy;&amp;ocy;&amp;vcy; &amp;icy;&amp;scy;&amp;tcy;&amp;ocy;&amp;rcy;&amp;icy;&amp;kcy;&amp;ocy;-&amp;kcy;&amp;ucy;&amp;lcy;&amp;softcy;&amp;tcy;&amp;ucy;&amp;rcy;&amp;ocy;&amp;lcy;&amp;ocy;&amp;gcy;&amp;icy;&amp;chcy;&amp;iecy;&amp;scy;&amp;kcy;&amp;icy;&amp;iecy; &amp;zcy;&amp;acy;&amp;mcy;&amp;iecy;&amp;tcy;&amp;kcy;&amp;icy;, &amp;pcy;&amp;ocy;&amp;dcy;&amp;gcy;&amp;ocy;&amp;tcy;&amp;ocy;&amp;vcy;&amp;lcy;&amp;iecy;&amp;ncy;&amp;ncy;&amp;ycy;&amp;iecy; &amp;pcy;&amp;ocy; &amp;mcy;&amp;acy;&amp;tcy;&amp;iecy;&amp;rcy;&amp;icy;&amp;acy;&amp;lcy;&amp;acy;&amp;mcy; &amp;icy;&amp;zcy;"/>
          <p:cNvPicPr>
            <a:picLocks noChangeAspect="1" noChangeArrowheads="1"/>
          </p:cNvPicPr>
          <p:nvPr/>
        </p:nvPicPr>
        <p:blipFill>
          <a:blip r:embed="rId3"/>
          <a:srcRect/>
          <a:stretch>
            <a:fillRect/>
          </a:stretch>
        </p:blipFill>
        <p:spPr bwMode="auto">
          <a:xfrm>
            <a:off x="3711220" y="1"/>
            <a:ext cx="5432780" cy="4000504"/>
          </a:xfrm>
          <a:prstGeom prst="rect">
            <a:avLst/>
          </a:prstGeom>
          <a:noFill/>
        </p:spPr>
      </p:pic>
      <p:sp>
        <p:nvSpPr>
          <p:cNvPr id="7" name="Прямоугольник 6"/>
          <p:cNvSpPr/>
          <p:nvPr/>
        </p:nvSpPr>
        <p:spPr>
          <a:xfrm>
            <a:off x="3143208" y="4180344"/>
            <a:ext cx="6000792" cy="2677656"/>
          </a:xfrm>
          <a:prstGeom prst="rect">
            <a:avLst/>
          </a:prstGeom>
        </p:spPr>
        <p:txBody>
          <a:bodyPr wrap="square">
            <a:spAutoFit/>
          </a:bodyPr>
          <a:lstStyle/>
          <a:p>
            <a:r>
              <a:rPr lang="uk-UA" sz="2400" dirty="0" smtClean="0">
                <a:ln>
                  <a:solidFill>
                    <a:sysClr val="windowText" lastClr="000000"/>
                  </a:solidFill>
                </a:ln>
                <a:solidFill>
                  <a:sysClr val="windowText" lastClr="000000"/>
                </a:solidFill>
              </a:rPr>
              <a:t>В бібліотеці зберігалася велика кількість рукописів, </a:t>
            </a:r>
            <a:r>
              <a:rPr lang="uk-UA" sz="2400" dirty="0" err="1" smtClean="0">
                <a:ln>
                  <a:solidFill>
                    <a:sysClr val="windowText" lastClr="000000"/>
                  </a:solidFill>
                </a:ln>
                <a:solidFill>
                  <a:sysClr val="windowText" lastClr="000000"/>
                </a:solidFill>
              </a:rPr>
              <a:t>хронік</a:t>
            </a:r>
            <a:r>
              <a:rPr lang="uk-UA" sz="2400" dirty="0" smtClean="0">
                <a:ln>
                  <a:solidFill>
                    <a:sysClr val="windowText" lastClr="000000"/>
                  </a:solidFill>
                </a:ln>
                <a:solidFill>
                  <a:sysClr val="windowText" lastClr="000000"/>
                </a:solidFill>
              </a:rPr>
              <a:t>, літописів, лекцій професорів, один примірник яких повинен був обов'язково знаходитися в бібліотеці, конспекти студентів та їх наукові праці. Більшість книжок у фонді була латинською мовою.</a:t>
            </a:r>
            <a:endParaRPr lang="uk-UA" sz="2400" dirty="0"/>
          </a:p>
        </p:txBody>
      </p:sp>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85720" y="785795"/>
            <a:ext cx="4429156" cy="6001643"/>
          </a:xfrm>
          <a:prstGeom prst="rect">
            <a:avLst/>
          </a:prstGeom>
        </p:spPr>
        <p:txBody>
          <a:bodyPr wrap="square">
            <a:spAutoFit/>
          </a:bodyPr>
          <a:lstStyle/>
          <a:p>
            <a:r>
              <a:rPr lang="uk-UA" sz="2400" dirty="0" smtClean="0"/>
              <a:t>Навчання в академії було відкритим для всіх станів суспільства. Рік починався 1 вересня, але студентів приймали також пізніше протягом року.</a:t>
            </a:r>
          </a:p>
          <a:p>
            <a:r>
              <a:rPr lang="uk-UA" sz="2400" dirty="0" smtClean="0"/>
              <a:t>Процес навчання в Київській Академії тривав дванадцять років. В 1751 р. в академії почали викладати російську мову та поезію, в 1784 р. було заборонено читати лекції українською мовою</a:t>
            </a:r>
            <a:r>
              <a:rPr lang="uk-UA" sz="2400" baseline="30000" dirty="0"/>
              <a:t>.</a:t>
            </a:r>
            <a:endParaRPr lang="uk-UA" sz="2400" dirty="0" smtClean="0"/>
          </a:p>
          <a:p>
            <a:r>
              <a:rPr lang="uk-UA" sz="2400" dirty="0" smtClean="0"/>
              <a:t>Випускникам академії надавався сертифікат з підписами ректора та префекта.</a:t>
            </a:r>
            <a:endParaRPr lang="uk-UA" sz="2400" dirty="0"/>
          </a:p>
        </p:txBody>
      </p:sp>
      <p:pic>
        <p:nvPicPr>
          <p:cNvPr id="3074" name="Picture 2" descr="Ancient of Days"/>
          <p:cNvPicPr>
            <a:picLocks noChangeAspect="1" noChangeArrowheads="1"/>
          </p:cNvPicPr>
          <p:nvPr/>
        </p:nvPicPr>
        <p:blipFill>
          <a:blip r:embed="rId3"/>
          <a:srcRect/>
          <a:stretch>
            <a:fillRect/>
          </a:stretch>
        </p:blipFill>
        <p:spPr bwMode="auto">
          <a:xfrm>
            <a:off x="4929190" y="3286124"/>
            <a:ext cx="4214810" cy="3000376"/>
          </a:xfrm>
          <a:prstGeom prst="rect">
            <a:avLst/>
          </a:prstGeom>
          <a:noFill/>
        </p:spPr>
      </p:pic>
      <p:pic>
        <p:nvPicPr>
          <p:cNvPr id="3076" name="Picture 4" descr="&amp;Mcy;&amp;iecy;&amp;dcy;&amp;icy;&amp;chcy;&amp;ncy;&amp;iukcy; &amp;shcy;&amp;kcy;&amp;ocy;&amp;lcy;&amp;icy;. &amp;Pcy;&amp;iecy;&amp;rcy;&amp;shcy;&amp;iukcy; &amp;dcy;&amp;icy;&amp;pcy;&amp;lcy;&amp;ocy;&amp;mcy;&amp;ocy;&amp;vcy;&amp;acy;&amp;ncy;&amp;iukcy; &amp;lcy;&amp;iukcy;&amp;kcy;&amp;acy;&amp;rcy;&amp;iukcy; hismed.net"/>
          <p:cNvPicPr>
            <a:picLocks noChangeAspect="1" noChangeArrowheads="1"/>
          </p:cNvPicPr>
          <p:nvPr/>
        </p:nvPicPr>
        <p:blipFill>
          <a:blip r:embed="rId4"/>
          <a:srcRect/>
          <a:stretch>
            <a:fillRect/>
          </a:stretch>
        </p:blipFill>
        <p:spPr bwMode="auto">
          <a:xfrm>
            <a:off x="4381500" y="214290"/>
            <a:ext cx="4762500" cy="3019425"/>
          </a:xfrm>
          <a:prstGeom prst="rect">
            <a:avLst/>
          </a:prstGeom>
          <a:noFill/>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85720" y="214290"/>
            <a:ext cx="4572000" cy="5016758"/>
          </a:xfrm>
          <a:prstGeom prst="rect">
            <a:avLst/>
          </a:prstGeom>
        </p:spPr>
        <p:txBody>
          <a:bodyPr>
            <a:spAutoFit/>
          </a:bodyPr>
          <a:lstStyle/>
          <a:p>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Предмети поділялися на так звані ординарні та неординарні класи. До ординарних належали: фара, </a:t>
            </a:r>
            <a:r>
              <a:rPr lang="uk-UA"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інфіма</a:t>
            </a:r>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граматика, </a:t>
            </a:r>
            <a:r>
              <a:rPr lang="uk-UA"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синтаксима</a:t>
            </a:r>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поетика, риторика, філософія та богослов'я. В неординарних класах викладались грецька, польська, німецька, французька, єврейська та російська мови, історія, географія, математика (курси включали алгебру, геометрію, оптику, діоптрику, фізику, гідростатику, гідравліку, архітектуру, механіку, математичну хронологію), музика, нотний спів, малювання, вищого красномовства, медицини, сільської та домашньої економіки.</a:t>
            </a:r>
            <a:endParaRPr lang="uk-U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sightseen.turistua.com/pictures/obj/gallery/akademiya-37261.jpg"/>
          <p:cNvPicPr>
            <a:picLocks noChangeAspect="1" noChangeArrowheads="1"/>
          </p:cNvPicPr>
          <p:nvPr/>
        </p:nvPicPr>
        <p:blipFill>
          <a:blip r:embed="rId3"/>
          <a:srcRect/>
          <a:stretch>
            <a:fillRect/>
          </a:stretch>
        </p:blipFill>
        <p:spPr bwMode="auto">
          <a:xfrm>
            <a:off x="5000628" y="0"/>
            <a:ext cx="4143372" cy="5997584"/>
          </a:xfrm>
          <a:prstGeom prst="rect">
            <a:avLst/>
          </a:prstGeom>
          <a:noFill/>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669</Words>
  <Application>Microsoft Office PowerPoint</Application>
  <PresentationFormat>Экран (4:3)</PresentationFormat>
  <Paragraphs>47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Яна</dc:creator>
  <cp:lastModifiedBy>SamLab.ws</cp:lastModifiedBy>
  <cp:revision>4</cp:revision>
  <dcterms:created xsi:type="dcterms:W3CDTF">2014-12-02T13:27:49Z</dcterms:created>
  <dcterms:modified xsi:type="dcterms:W3CDTF">2017-01-03T20:26:37Z</dcterms:modified>
</cp:coreProperties>
</file>