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sldIdLst>
    <p:sldId id="272" r:id="rId4"/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3" r:id="rId13"/>
    <p:sldId id="274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8148285-B94E-4358-9426-183D2B5F9FC3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D4EFBF-9C95-4A69-9FC5-E10B6D871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5242594"/>
          </a:xfrm>
        </p:spPr>
        <p:txBody>
          <a:bodyPr>
            <a:normAutofit/>
          </a:bodyPr>
          <a:lstStyle/>
          <a:p>
            <a:pPr algn="r"/>
            <a:r>
              <a:rPr lang="uk-UA" dirty="0" smtClean="0"/>
              <a:t>Математика – цариця всіх наук,</a:t>
            </a:r>
            <a:br>
              <a:rPr lang="uk-UA" dirty="0" smtClean="0"/>
            </a:br>
            <a:r>
              <a:rPr lang="uk-UA" dirty="0" smtClean="0"/>
              <a:t>ЇЇ улюбленицею є істина,</a:t>
            </a:r>
            <a:br>
              <a:rPr lang="uk-UA" dirty="0" smtClean="0"/>
            </a:br>
            <a:r>
              <a:rPr lang="uk-UA" dirty="0" smtClean="0"/>
              <a:t>А простота й безпечність є вбранням.</a:t>
            </a:r>
            <a:br>
              <a:rPr lang="uk-UA" dirty="0" smtClean="0"/>
            </a:br>
            <a:r>
              <a:rPr lang="uk-UA" dirty="0" smtClean="0"/>
              <a:t>Я. </a:t>
            </a:r>
            <a:r>
              <a:rPr lang="uk-UA" dirty="0" err="1" smtClean="0"/>
              <a:t>Снядецький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3442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0016-016-Starinnye-russkie-monety-dostoinstvom-menshe-odnoj-kopej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35292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660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286576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8250" y="332657"/>
            <a:ext cx="666750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photo-4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645024"/>
            <a:ext cx="6191250" cy="30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438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uk-UA" sz="5400" dirty="0"/>
              <a:t>Гріш тобі ціна.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uk-UA" sz="5400" dirty="0"/>
              <a:t>Гроша ломаного не </a:t>
            </a:r>
            <a:r>
              <a:rPr lang="uk-UA" sz="5400" dirty="0" err="1"/>
              <a:t>стоит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uk-UA" sz="5400" dirty="0" err="1"/>
              <a:t>Телушка</a:t>
            </a:r>
            <a:r>
              <a:rPr lang="uk-UA" sz="5400" dirty="0"/>
              <a:t> полушка </a:t>
            </a:r>
            <a:r>
              <a:rPr lang="uk-UA" sz="5400" dirty="0" err="1"/>
              <a:t>да</a:t>
            </a:r>
            <a:r>
              <a:rPr lang="uk-UA" sz="5400" dirty="0"/>
              <a:t> </a:t>
            </a:r>
            <a:r>
              <a:rPr lang="uk-UA" sz="5400" dirty="0" err="1"/>
              <a:t>дорог</a:t>
            </a:r>
            <a:r>
              <a:rPr lang="uk-UA" sz="5400" dirty="0"/>
              <a:t> </a:t>
            </a:r>
            <a:r>
              <a:rPr lang="uk-UA" sz="5400" dirty="0" err="1"/>
              <a:t>перевоз</a:t>
            </a:r>
            <a:r>
              <a:rPr lang="uk-UA" sz="5400" dirty="0"/>
              <a:t>. </a:t>
            </a:r>
            <a:endParaRPr lang="ru-RU" sz="5400" dirty="0"/>
          </a:p>
        </p:txBody>
      </p:sp>
      <p:pic>
        <p:nvPicPr>
          <p:cNvPr id="1026" name="Picture 2" descr="F:\e6d0db0a95580fe43712947235f2f2fa_i-1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66750"/>
            <a:ext cx="27432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1412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332656"/>
                <a:ext cx="8229600" cy="6120680"/>
              </a:xfrm>
            </p:spPr>
            <p:txBody>
              <a:bodyPr>
                <a:normAutofit fontScale="90000"/>
              </a:bodyPr>
              <a:lstStyle/>
              <a:p>
                <a:pPr lvl="0" algn="l"/>
                <a:r>
                  <a:rPr lang="uk-UA" sz="3100" dirty="0"/>
                  <a:t>Що показує дріб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uk-UA" sz="3100" dirty="0"/>
                  <a:t>?</a:t>
                </a:r>
                <a:r>
                  <a:rPr lang="ru-RU" sz="3100" dirty="0"/>
                  <a:t/>
                </a:r>
                <a:br>
                  <a:rPr lang="ru-RU" sz="3100" dirty="0"/>
                </a:br>
                <a:r>
                  <a:rPr lang="uk-UA" sz="3100" dirty="0" smtClean="0"/>
                  <a:t>Як </a:t>
                </a:r>
                <a:r>
                  <a:rPr lang="uk-UA" sz="3100" dirty="0"/>
                  <a:t>записати у вигляді дробу число 2</a:t>
                </a:r>
                <a:r>
                  <a:rPr lang="uk-UA" sz="3100" dirty="0" smtClean="0"/>
                  <a:t>?  23?</a:t>
                </a:r>
                <a:r>
                  <a:rPr lang="ru-RU" sz="3100" dirty="0" smtClean="0"/>
                  <a:t/>
                </a:r>
                <a:br>
                  <a:rPr lang="ru-RU" sz="3100" dirty="0" smtClean="0"/>
                </a:br>
                <a:r>
                  <a:rPr lang="uk-UA" sz="3100" dirty="0" smtClean="0"/>
                  <a:t>Як </a:t>
                </a:r>
                <a:r>
                  <a:rPr lang="uk-UA" sz="3100" dirty="0"/>
                  <a:t>можна записати у вигляді дробу 1?</a:t>
                </a:r>
                <a:r>
                  <a:rPr lang="ru-RU" sz="3100" dirty="0"/>
                  <a:t/>
                </a:r>
                <a:br>
                  <a:rPr lang="ru-RU" sz="3100" dirty="0"/>
                </a:br>
                <a:r>
                  <a:rPr lang="uk-UA" sz="3100" dirty="0"/>
                  <a:t>Скоротити: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20, </m:t>
                        </m:r>
                      </m:den>
                    </m:f>
                  </m:oMath>
                </a14:m>
                <a:r>
                  <a:rPr lang="uk-UA" sz="31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uk-UA" sz="3100" dirty="0"/>
                  <a:t>, </a:t>
                </a:r>
                <a:r>
                  <a:rPr lang="uk-UA" sz="31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uk-UA" sz="3100" dirty="0"/>
                  <a:t>.</a:t>
                </a:r>
                <a:r>
                  <a:rPr lang="ru-RU" sz="3100" dirty="0"/>
                  <a:t/>
                </a:r>
                <a:br>
                  <a:rPr lang="ru-RU" sz="3100" dirty="0"/>
                </a:br>
                <a:r>
                  <a:rPr lang="uk-UA" sz="3100" dirty="0"/>
                  <a:t>Яким буде спільний знаменник: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3100" dirty="0"/>
                  <a:t> і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uk-UA" sz="3100" dirty="0"/>
                  <a:t>,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uk-UA" sz="3100" dirty="0"/>
                  <a:t> і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3100" dirty="0"/>
                  <a:t>,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uk-UA" sz="3100" dirty="0"/>
                  <a:t> і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uk-UA" sz="3100" dirty="0"/>
                  <a:t> ?</a:t>
                </a:r>
                <a:r>
                  <a:rPr lang="ru-RU" sz="3100" dirty="0"/>
                  <a:t/>
                </a:r>
                <a:br>
                  <a:rPr lang="ru-RU" sz="3100" dirty="0"/>
                </a:br>
                <a:r>
                  <a:rPr lang="uk-UA" sz="3100" dirty="0"/>
                  <a:t>Порівняй: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uk-UA" sz="3100" dirty="0"/>
                  <a:t> і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uk-UA" sz="3100" dirty="0"/>
                  <a:t>, </a:t>
                </a:r>
                <a:r>
                  <a:rPr lang="uk-UA" sz="31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15</m:t>
                        </m:r>
                      </m:den>
                    </m:f>
                  </m:oMath>
                </a14:m>
                <a:r>
                  <a:rPr lang="uk-UA" sz="3100" dirty="0"/>
                  <a:t> і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19</m:t>
                        </m:r>
                      </m:den>
                    </m:f>
                  </m:oMath>
                </a14:m>
                <a:r>
                  <a:rPr lang="uk-UA" sz="3100" dirty="0"/>
                  <a:t>, </a:t>
                </a:r>
                <a:r>
                  <a:rPr lang="uk-UA" sz="31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3100" dirty="0"/>
                  <a:t> і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uk-UA" sz="3100" dirty="0"/>
                  <a:t>, </a:t>
                </a:r>
                <a:r>
                  <a:rPr lang="uk-UA" sz="31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uk-UA" sz="3100" dirty="0"/>
                  <a:t> і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uk-UA" sz="3100" dirty="0"/>
                  <a:t> ?</a:t>
                </a:r>
                <a:r>
                  <a:rPr lang="ru-RU" sz="3100" dirty="0"/>
                  <a:t/>
                </a:r>
                <a:br>
                  <a:rPr lang="ru-RU" sz="3100" dirty="0"/>
                </a:br>
                <a:r>
                  <a:rPr lang="uk-UA" sz="3100" dirty="0"/>
                  <a:t>Обчисли: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3100" dirty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uk-UA" sz="3100" dirty="0"/>
                  <a:t>=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uk-UA" sz="3100" dirty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uk-UA" sz="3100" dirty="0"/>
                  <a:t>=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uk-UA" sz="3100" dirty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uk-UA" sz="3100" dirty="0"/>
                  <a:t>=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uk-UA" sz="3100" dirty="0"/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3100" dirty="0"/>
                  <a:t>=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uk-UA" sz="3100" dirty="0"/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uk-UA" sz="3100" dirty="0"/>
                  <a:t>=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uk-UA" sz="3100" dirty="0"/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1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1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uk-UA" sz="3100" dirty="0"/>
                  <a:t>=</a:t>
                </a:r>
                <a:r>
                  <a:rPr lang="ru-RU" dirty="0"/>
                  <a:t/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332656"/>
                <a:ext cx="8229600" cy="6120680"/>
              </a:xfrm>
              <a:blipFill rotWithShape="1">
                <a:blip r:embed="rId2"/>
                <a:stretch>
                  <a:fillRect l="-1630" r="-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2610119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6466730"/>
              </a:xfrm>
            </p:spPr>
            <p:txBody>
              <a:bodyPr>
                <a:normAutofit fontScale="90000"/>
              </a:bodyPr>
              <a:lstStyle/>
              <a:p>
                <a:pPr lvl="0" algn="l"/>
                <a:r>
                  <a:rPr lang="uk-UA" sz="4000" dirty="0"/>
                  <a:t>Обчисли раціонально: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uk-UA" sz="4000" dirty="0" smtClean="0"/>
                  <a:t/>
                </a:r>
                <a:r>
                  <a:rPr lang="uk-UA" sz="4000" dirty="0"/>
                  <a:t>+</a:t>
                </a:r>
                <a:r>
                  <a:rPr lang="uk-UA" sz="40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uk-UA" sz="4000" dirty="0" smtClean="0"/>
                  <a:t/>
                </a:r>
                <a:r>
                  <a:rPr lang="uk-UA" sz="4000" dirty="0"/>
                  <a:t>+</a:t>
                </a:r>
                <a:r>
                  <a:rPr lang="uk-UA" sz="40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uk-UA" sz="4000" dirty="0" smtClean="0"/>
                  <a:t/>
                </a:r>
                <a:r>
                  <a:rPr lang="uk-UA" sz="4000" dirty="0"/>
                  <a:t>+</a:t>
                </a:r>
                <a:r>
                  <a:rPr lang="uk-UA" sz="40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uk-UA" sz="4000" dirty="0"/>
                  <a:t>=</a:t>
                </a:r>
                <a:r>
                  <a:rPr lang="uk-UA" sz="4000" dirty="0" smtClean="0"/>
                  <a:t/>
                </a:r>
                <a:br>
                  <a:rPr lang="uk-UA" sz="4000" dirty="0" smtClean="0"/>
                </a:br>
                <a:r>
                  <a:rPr lang="ru-RU" sz="4000" dirty="0"/>
                  <a:t/>
                </a:r>
                <a:br>
                  <a:rPr lang="ru-RU" sz="4000" dirty="0"/>
                </a:br>
                <a:r>
                  <a:rPr lang="uk-UA" sz="4000" dirty="0"/>
                  <a:t>Чи можна ці дроби перетворити в десяткові скінченні: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4000" dirty="0"/>
                  <a:t>,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uk-UA" sz="4000" dirty="0"/>
                  <a:t>, </a:t>
                </a:r>
                <a:r>
                  <a:rPr lang="uk-UA" sz="40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uk-UA" sz="4000" dirty="0"/>
                  <a:t>,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uk-UA" sz="4000" dirty="0" smtClean="0"/>
                  <a:t/>
                </a:r>
                <a:r>
                  <a:rPr lang="uk-UA" sz="4000" dirty="0"/>
                  <a:t>?</a:t>
                </a:r>
                <a:r>
                  <a:rPr lang="uk-UA" sz="4000" dirty="0" smtClean="0"/>
                  <a:t/>
                </a:r>
                <a:br>
                  <a:rPr lang="uk-UA" sz="4000" dirty="0" smtClean="0"/>
                </a:br>
                <a:r>
                  <a:rPr lang="ru-RU" sz="4000" dirty="0"/>
                  <a:t/>
                </a:r>
                <a:br>
                  <a:rPr lang="ru-RU" sz="4000" dirty="0"/>
                </a:br>
                <a:r>
                  <a:rPr lang="uk-UA" sz="4000" dirty="0"/>
                  <a:t>Помножити</a:t>
                </a:r>
                <a:r>
                  <a:rPr lang="uk-UA" sz="4000" dirty="0" smtClean="0"/>
                  <a:t>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uk-UA" sz="4000" dirty="0"/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uk-UA" sz="4000" dirty="0"/>
                  <a:t>= </a:t>
                </a:r>
                <a:r>
                  <a:rPr lang="uk-UA" sz="40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uk-UA" sz="4000" dirty="0"/>
                  <a:t>*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uk-UA" sz="4000" dirty="0"/>
                  <a:t>= </a:t>
                </a:r>
                <a:r>
                  <a:rPr lang="uk-UA" sz="40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uk-UA" sz="4000" dirty="0"/>
                  <a:t>*1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4000" dirty="0"/>
                  <a:t>=</a:t>
                </a:r>
                <a:r>
                  <a:rPr lang="ru-RU" sz="4000" dirty="0"/>
                  <a:t/>
                </a:r>
                <a:br>
                  <a:rPr lang="ru-RU" sz="4000" dirty="0"/>
                </a:br>
                <a:r>
                  <a:rPr lang="ru-RU" sz="4000" dirty="0"/>
                  <a:t/>
                </a:r>
                <a:br>
                  <a:rPr lang="ru-RU" sz="4000" dirty="0"/>
                </a:br>
                <a:r>
                  <a:rPr lang="uk-UA" sz="4000" dirty="0"/>
                  <a:t>Поділи</a:t>
                </a:r>
                <a:r>
                  <a:rPr lang="uk-UA" sz="4000" dirty="0" smtClean="0"/>
                  <a:t>: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uk-UA" sz="4000" dirty="0"/>
                  <a:t>/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uk-UA" sz="4000" dirty="0"/>
                  <a:t>=  </a:t>
                </a:r>
                <a:r>
                  <a:rPr lang="uk-UA" sz="40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uk-UA" sz="4000" dirty="0"/>
                  <a:t>/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40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uk-UA" sz="40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uk-UA" sz="4000" dirty="0"/>
                  <a:t>=</a:t>
                </a:r>
                <a:r>
                  <a:rPr lang="ru-RU" dirty="0"/>
                  <a:t/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6466730"/>
              </a:xfrm>
              <a:blipFill rotWithShape="1">
                <a:blip r:embed="rId2"/>
                <a:stretch>
                  <a:fillRect l="-23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6998520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6178698"/>
          </a:xfrm>
        </p:spPr>
        <p:txBody>
          <a:bodyPr/>
          <a:lstStyle/>
          <a:p>
            <a:pPr algn="r"/>
            <a:r>
              <a:rPr lang="ru-RU" dirty="0" smtClean="0"/>
              <a:t>  </a:t>
            </a:r>
            <a:endParaRPr lang="ru-RU" dirty="0"/>
          </a:p>
        </p:txBody>
      </p:sp>
      <p:cxnSp>
        <p:nvCxnSpPr>
          <p:cNvPr id="4" name="Соединительная линия уступом 3"/>
          <p:cNvCxnSpPr/>
          <p:nvPr/>
        </p:nvCxnSpPr>
        <p:spPr>
          <a:xfrm>
            <a:off x="7858682" y="5242489"/>
            <a:ext cx="914400" cy="914400"/>
          </a:xfrm>
          <a:prstGeom prst="bentConnector3">
            <a:avLst>
              <a:gd name="adj1" fmla="val 5303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Соединительная линия уступом 5"/>
          <p:cNvCxnSpPr/>
          <p:nvPr/>
        </p:nvCxnSpPr>
        <p:spPr>
          <a:xfrm>
            <a:off x="7401482" y="4328089"/>
            <a:ext cx="914400" cy="914400"/>
          </a:xfrm>
          <a:prstGeom prst="bentConnector3">
            <a:avLst>
              <a:gd name="adj1" fmla="val 1515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>
            <a:off x="6444208" y="3413689"/>
            <a:ext cx="914400" cy="914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/>
          <p:nvPr/>
        </p:nvCxnSpPr>
        <p:spPr>
          <a:xfrm>
            <a:off x="5889492" y="2499289"/>
            <a:ext cx="914400" cy="914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/>
          <p:nvPr/>
        </p:nvCxnSpPr>
        <p:spPr>
          <a:xfrm>
            <a:off x="4855621" y="1579388"/>
            <a:ext cx="1268087" cy="91439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/>
          <p:nvPr/>
        </p:nvCxnSpPr>
        <p:spPr>
          <a:xfrm rot="5400000" flipH="1" flipV="1">
            <a:off x="514067" y="5192036"/>
            <a:ext cx="896564" cy="79208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 rot="5400000">
            <a:off x="803427" y="4233395"/>
            <a:ext cx="1452769" cy="360039"/>
          </a:xfrm>
          <a:prstGeom prst="bentConnector3">
            <a:avLst>
              <a:gd name="adj1" fmla="val 5095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/>
          <p:nvPr/>
        </p:nvCxnSpPr>
        <p:spPr>
          <a:xfrm rot="10800000" flipV="1">
            <a:off x="1709831" y="2906303"/>
            <a:ext cx="1095184" cy="77653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оединительная линия уступом 29"/>
          <p:cNvCxnSpPr/>
          <p:nvPr/>
        </p:nvCxnSpPr>
        <p:spPr>
          <a:xfrm rot="5400000">
            <a:off x="2652059" y="1735614"/>
            <a:ext cx="1326915" cy="101446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822748" y="1579388"/>
            <a:ext cx="1159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0" name="TextBox 49"/>
              <p:cNvSpPr txBox="1"/>
              <p:nvPr/>
            </p:nvSpPr>
            <p:spPr>
              <a:xfrm>
                <a:off x="560492" y="5699689"/>
                <a:ext cx="792090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492" y="5699689"/>
                <a:ext cx="792090" cy="6109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/>
              <p:cNvSpPr txBox="1"/>
              <p:nvPr/>
            </p:nvSpPr>
            <p:spPr>
              <a:xfrm flipH="1">
                <a:off x="8315881" y="5555280"/>
                <a:ext cx="762109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8315881" y="5555280"/>
                <a:ext cx="762109" cy="6347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265378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4954562"/>
          </a:xfrm>
        </p:spPr>
        <p:txBody>
          <a:bodyPr/>
          <a:lstStyle/>
          <a:p>
            <a:pPr algn="r"/>
            <a:r>
              <a:rPr lang="uk-UA" dirty="0" smtClean="0"/>
              <a:t>Математику </a:t>
            </a:r>
            <a:r>
              <a:rPr lang="uk-UA" dirty="0"/>
              <a:t>вже тому вивчати потрібно, що вона розум до порядку приводить</a:t>
            </a:r>
            <a:r>
              <a:rPr lang="uk-UA" dirty="0" smtClean="0"/>
              <a:t>.</a:t>
            </a:r>
            <a:br>
              <a:rPr lang="uk-UA" dirty="0" smtClean="0"/>
            </a:br>
            <a:r>
              <a:rPr lang="uk-UA" dirty="0" smtClean="0"/>
              <a:t>М.В.Ломоносов.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9020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&amp;Ocy;&amp;tcy; &amp;chcy;&amp;icy;&amp;scy;&amp;lcy;&amp;acy; &amp;ocy;&amp;dcy;&amp;ncy;&amp;ucy; &amp;vcy;&amp;ocy;&amp;scy;&amp;softcy;&amp;mcy;&amp;ucy;&amp;yucy; &amp;vcy;&amp;zcy;&amp;yacy;&amp;vcy;, &amp;pcy;&amp;rcy;&amp;icy;&amp;bcy;&amp;acy;&amp;vcy;&amp;softcy; &amp;tcy;&amp;ycy; &amp;kcy; &amp;ncy;&amp;iecy;&amp;jcy; &amp;lcy;&amp;yucy;&amp;bcy;&amp;ucy;&amp;yucy; &amp;pcy;&amp;ocy;&amp;lcy;&amp;ocy;&amp;vcy;&amp;icy;&amp;ncy;&amp;kcy;&amp;ucy; &amp;ocy;&amp;t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744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2592289"/>
          </a:xfrm>
        </p:spPr>
        <p:txBody>
          <a:bodyPr/>
          <a:lstStyle/>
          <a:p>
            <a:r>
              <a:rPr lang="uk-UA" sz="5400" dirty="0" smtClean="0"/>
              <a:t>Тема</a:t>
            </a:r>
            <a:r>
              <a:rPr lang="uk-UA" sz="5400" dirty="0"/>
              <a:t>: МНОЖЕННЯ І ДІЛЕННЯ ЗВИЧАЙНИХ </a:t>
            </a:r>
            <a:r>
              <a:rPr lang="uk-UA" sz="5400" dirty="0" smtClean="0"/>
              <a:t>ДРОБІВ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149080"/>
            <a:ext cx="8748464" cy="2232248"/>
          </a:xfrm>
        </p:spPr>
        <p:txBody>
          <a:bodyPr>
            <a:normAutofit/>
          </a:bodyPr>
          <a:lstStyle/>
          <a:p>
            <a:r>
              <a:rPr lang="uk-UA" dirty="0" smtClean="0"/>
              <a:t>МЕТА: </a:t>
            </a:r>
            <a:r>
              <a:rPr lang="uk-UA" sz="2400" dirty="0" smtClean="0"/>
              <a:t>перевірити знання про дроби та дії над ними;</a:t>
            </a:r>
          </a:p>
          <a:p>
            <a:r>
              <a:rPr lang="uk-UA" sz="2400" dirty="0" smtClean="0"/>
              <a:t>Збагачувати лексичний запас з даної теми;</a:t>
            </a:r>
          </a:p>
          <a:p>
            <a:r>
              <a:rPr lang="uk-UA" sz="2400" dirty="0" smtClean="0"/>
              <a:t>Розвивати логічне мислення та раціональність думки.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1336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 numCol="2">
            <a:normAutofit/>
          </a:bodyPr>
          <a:lstStyle/>
          <a:p>
            <a:r>
              <a:rPr lang="uk-UA" sz="2800" dirty="0" smtClean="0"/>
              <a:t>З давніх</a:t>
            </a:r>
            <a:r>
              <a:rPr lang="uk-UA" sz="3200" dirty="0" smtClean="0"/>
              <a:t> часів людям  доводилося не тільки рахувати предмети(для чого були потрібні натуральні числа),але й вимірювати довжину, </a:t>
            </a:r>
            <a:r>
              <a:rPr lang="uk-UA" sz="3200" dirty="0" smtClean="0"/>
              <a:t>час,вести </a:t>
            </a:r>
            <a:r>
              <a:rPr lang="uk-UA" sz="3200" dirty="0" smtClean="0"/>
              <a:t>розрахунки за куплені чи продані                товари.</a:t>
            </a:r>
            <a:endParaRPr lang="ru-RU" sz="3200" dirty="0"/>
          </a:p>
        </p:txBody>
      </p:sp>
      <p:pic>
        <p:nvPicPr>
          <p:cNvPr id="2050" name="Picture 2" descr="&amp;Icy;&amp;ncy;&amp;tcy;&amp;iecy;&amp;rcy;&amp;iecy;&amp;scy;&amp;ncy;&amp;ycy;&amp;iecy; &amp;fcy;&amp;acy;&amp;kcy;&amp;tcy;&amp;ycy; &amp;ocy; &amp;mcy;&amp;acy;&amp;tcy;&amp;iecy;&amp;mcy;&amp;acy;&amp;tcy;&amp;icy;&amp;k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28800"/>
            <a:ext cx="4286250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68939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 numCol="2">
            <a:normAutofit/>
          </a:bodyPr>
          <a:lstStyle/>
          <a:p>
            <a:r>
              <a:rPr lang="uk-UA" sz="3200" dirty="0" smtClean="0"/>
              <a:t>Не завжди результат вимірювання чи вартість товару можна було виразити цілим числом. Доводилося було враховувати і частини, долі вимірювань. Так з’явилися дроби.</a:t>
            </a:r>
            <a:endParaRPr lang="ru-RU" sz="3200" dirty="0"/>
          </a:p>
        </p:txBody>
      </p:sp>
      <p:pic>
        <p:nvPicPr>
          <p:cNvPr id="3074" name="Picture 2" descr="http://900igr.net/datai/matematika/Matematicheskie-nauki/0003-008-Matematik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72816"/>
            <a:ext cx="30765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691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6178698"/>
          </a:xfrm>
        </p:spPr>
        <p:txBody>
          <a:bodyPr numCol="2">
            <a:normAutofit/>
          </a:bodyPr>
          <a:lstStyle/>
          <a:p>
            <a:r>
              <a:rPr lang="uk-UA" sz="2800" dirty="0"/>
              <a:t>Слово дріб у слов’янських мовах з’явилося у V</a:t>
            </a:r>
            <a:r>
              <a:rPr lang="en-US" sz="2800" dirty="0"/>
              <a:t>III</a:t>
            </a:r>
            <a:r>
              <a:rPr lang="uk-UA" sz="2800" dirty="0"/>
              <a:t> столітті і походить воно від дієслова «дробити» - розбивати, ділити на частини. В перших підручниках математики  ( в V</a:t>
            </a:r>
            <a:r>
              <a:rPr lang="en-US" sz="2800" dirty="0"/>
              <a:t>II</a:t>
            </a:r>
            <a:r>
              <a:rPr lang="uk-UA" sz="2800" dirty="0"/>
              <a:t> ст.)  дроби так і називалися «ламані числа</a:t>
            </a:r>
            <a:r>
              <a:rPr lang="uk-UA" sz="3200" dirty="0"/>
              <a:t>».</a:t>
            </a:r>
            <a:endParaRPr lang="ru-RU" sz="3200" dirty="0"/>
          </a:p>
        </p:txBody>
      </p:sp>
      <p:pic>
        <p:nvPicPr>
          <p:cNvPr id="4098" name="Picture 2" descr="&amp;Scy;&amp;ocy;&amp;fcy;&amp;softcy;&amp;yacy; &amp;Vcy;&amp;acy;&amp;scy;&amp;icy;&amp;lcy;&amp;softcy;&amp;iecy;&amp;vcy;&amp;ncy;&amp;acy; &amp;Kcy;&amp;ocy;&amp;vcy;&amp;acy;&amp;lcy;&amp;iecy;&amp;vcy;&amp;scy;&amp;kcy;&amp;acy;&amp;yacy;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40768"/>
            <a:ext cx="460851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93124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274638"/>
            <a:ext cx="8572560" cy="6107112"/>
          </a:xfrm>
        </p:spPr>
        <p:txBody>
          <a:bodyPr numCol="2">
            <a:normAutofit/>
          </a:bodyPr>
          <a:lstStyle/>
          <a:p>
            <a:r>
              <a:rPr lang="uk-UA" sz="3200" dirty="0"/>
              <a:t>Сучасне позначення дробів бере свій початок в Древній Індії, його стали використовувати і араби, а від них у  </a:t>
            </a:r>
            <a:r>
              <a:rPr lang="en-US" sz="3200" dirty="0"/>
              <a:t>XII</a:t>
            </a:r>
            <a:r>
              <a:rPr lang="uk-UA" sz="3200" dirty="0"/>
              <a:t> – </a:t>
            </a:r>
            <a:r>
              <a:rPr lang="en-US" sz="3200" dirty="0"/>
              <a:t>XI</a:t>
            </a:r>
            <a:r>
              <a:rPr lang="uk-UA" sz="3200" dirty="0"/>
              <a:t>V століттях воно було запозичене європейцями. Спочатку в записах дробів не використовувалася дробова риска. Вона стала постійно використовуватися десь коло 300 років назад</a:t>
            </a:r>
            <a:r>
              <a:rPr lang="uk-UA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480159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 numCol="2">
            <a:normAutofit/>
          </a:bodyPr>
          <a:lstStyle/>
          <a:p>
            <a:r>
              <a:rPr lang="uk-UA" sz="3200" dirty="0"/>
              <a:t>Це вперше зробив італійський купець і мандрівник Леонардо Пізанський. В 1202 році він ввів слово дріб. Назви «чисельник» і «знаменник»  ввів у </a:t>
            </a:r>
            <a:r>
              <a:rPr lang="en-US" sz="3200" dirty="0"/>
              <a:t>XIII</a:t>
            </a:r>
            <a:r>
              <a:rPr lang="uk-UA" sz="3200" dirty="0"/>
              <a:t> столітті  Максим </a:t>
            </a:r>
            <a:r>
              <a:rPr lang="uk-UA" sz="3200" dirty="0" err="1"/>
              <a:t>Плануд</a:t>
            </a:r>
            <a:r>
              <a:rPr lang="uk-UA" sz="3200" dirty="0"/>
              <a:t> – грецький монах , </a:t>
            </a:r>
            <a:r>
              <a:rPr lang="uk-UA" sz="3200" dirty="0" smtClean="0"/>
              <a:t>вчений-математик</a:t>
            </a:r>
            <a:r>
              <a:rPr lang="uk-UA" sz="3200" dirty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2235960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1700808"/>
                <a:ext cx="8229600" cy="3888432"/>
              </a:xfrm>
            </p:spPr>
            <p:txBody>
              <a:bodyPr>
                <a:normAutofit fontScale="90000"/>
              </a:bodyPr>
              <a:lstStyle/>
              <a:p>
                <a:r>
                  <a:rPr lang="uk-UA" sz="3200" dirty="0"/>
                  <a:t>В стародавніх книгах можна зустріти такі назви дробів:</a:t>
                </a:r>
                <a:r>
                  <a:rPr lang="uk-UA" sz="32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3200" dirty="0"/>
                  <a:t> – пів, полтина</a:t>
                </a:r>
                <a:r>
                  <a:rPr lang="ru-RU" sz="3200" dirty="0"/>
                  <a:t/>
                </a:r>
                <a:br>
                  <a:rPr lang="ru-RU" sz="32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uk-UA" sz="3200" dirty="0"/>
                  <a:t> – </a:t>
                </a:r>
                <a:r>
                  <a:rPr lang="uk-UA" sz="3200" dirty="0" err="1"/>
                  <a:t>п’ятина</a:t>
                </a:r>
                <a:r>
                  <a:rPr lang="uk-UA" sz="3200" dirty="0"/>
                  <a:t>,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latin typeface="Cambria Math"/>
                          </a:rPr>
                          <m:t>10 </m:t>
                        </m:r>
                      </m:den>
                    </m:f>
                  </m:oMath>
                </a14:m>
                <a:r>
                  <a:rPr lang="uk-UA" sz="3200" dirty="0"/>
                  <a:t> - десятина, </a:t>
                </a:r>
                <a:r>
                  <a:rPr lang="uk-UA" sz="3200" dirty="0" smtClean="0"/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latin typeface="Cambria Math"/>
                          </a:rPr>
                          <m:t>4 </m:t>
                        </m:r>
                      </m:den>
                    </m:f>
                  </m:oMath>
                </a14:m>
                <a:r>
                  <a:rPr lang="uk-UA" sz="3200" dirty="0"/>
                  <a:t> - чверть,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uk-UA" sz="3200" dirty="0"/>
                  <a:t>- півчверті,</a:t>
                </a:r>
                <a:r>
                  <a:rPr lang="ru-RU" sz="3200" dirty="0"/>
                  <a:t/>
                </a:r>
                <a:br>
                  <a:rPr lang="ru-RU" sz="32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uk-UA" sz="3200" dirty="0"/>
                  <a:t> – третина,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uk-UA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uk-UA" sz="32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uk-UA" sz="3200" dirty="0"/>
                  <a:t> – півтора. Такий спосіб назви дробів зберігся і донині.</a:t>
                </a:r>
                <a:r>
                  <a:rPr lang="ru-RU" sz="3200" dirty="0"/>
                  <a:t/>
                </a:r>
                <a:br>
                  <a:rPr lang="ru-RU" sz="3200" dirty="0"/>
                </a:br>
                <a:endParaRPr lang="ru-RU" sz="3200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1700808"/>
                <a:ext cx="8229600" cy="3888432"/>
              </a:xfrm>
              <a:blipFill rotWithShape="1"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690115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715200" cy="5400600"/>
          </a:xfrm>
        </p:spPr>
        <p:txBody>
          <a:bodyPr numCol="2">
            <a:normAutofit/>
          </a:bodyPr>
          <a:lstStyle/>
          <a:p>
            <a:pPr algn="r"/>
            <a:r>
              <a:rPr lang="ru-RU" dirty="0"/>
              <a:t>. </a:t>
            </a:r>
            <a:r>
              <a:rPr lang="ru-RU" sz="2400" dirty="0"/>
              <a:t>Не есть тот арифметик,</a:t>
            </a:r>
            <a:br>
              <a:rPr lang="ru-RU" sz="2400" dirty="0"/>
            </a:br>
            <a:r>
              <a:rPr lang="ru-RU" sz="2400" dirty="0"/>
              <a:t>Иже в целых ответчик,</a:t>
            </a:r>
            <a:br>
              <a:rPr lang="ru-RU" sz="2400" dirty="0"/>
            </a:br>
            <a:r>
              <a:rPr lang="ru-RU" sz="2400" dirty="0"/>
              <a:t>А в долях </a:t>
            </a:r>
            <a:r>
              <a:rPr lang="ru-RU" sz="2400" dirty="0" err="1"/>
              <a:t>сий</a:t>
            </a:r>
            <a:r>
              <a:rPr lang="ru-RU" sz="2400" dirty="0"/>
              <a:t> ничтоже</a:t>
            </a:r>
            <a:br>
              <a:rPr lang="ru-RU" sz="2400" dirty="0"/>
            </a:br>
            <a:r>
              <a:rPr lang="ru-RU" sz="2400" dirty="0" err="1"/>
              <a:t>Отвещати</a:t>
            </a:r>
            <a:r>
              <a:rPr lang="ru-RU" sz="2400" dirty="0"/>
              <a:t> </a:t>
            </a:r>
            <a:r>
              <a:rPr lang="ru-RU" sz="2400" dirty="0" err="1"/>
              <a:t>возможе</a:t>
            </a:r>
            <a:r>
              <a:rPr lang="ru-RU" sz="2400" dirty="0"/>
              <a:t>!  </a:t>
            </a:r>
            <a:br>
              <a:rPr lang="ru-RU" sz="2400" dirty="0"/>
            </a:br>
            <a:r>
              <a:rPr lang="ru-RU" sz="2400" dirty="0"/>
              <a:t>Там же о ты разделяй</a:t>
            </a:r>
            <a:br>
              <a:rPr lang="ru-RU" sz="2400" dirty="0"/>
            </a:br>
            <a:r>
              <a:rPr lang="ru-RU" sz="2400" dirty="0"/>
              <a:t>Буди в частях умея!</a:t>
            </a:r>
            <a:br>
              <a:rPr lang="ru-RU" sz="2400" dirty="0"/>
            </a:br>
            <a:r>
              <a:rPr lang="ru-RU" sz="2400" dirty="0"/>
              <a:t>Л. Магницкий, </a:t>
            </a:r>
            <a:r>
              <a:rPr lang="ru-RU" dirty="0"/>
              <a:t>1703</a:t>
            </a:r>
            <a:endParaRPr lang="ru-RU" sz="3600" dirty="0"/>
          </a:p>
        </p:txBody>
      </p:sp>
      <p:pic>
        <p:nvPicPr>
          <p:cNvPr id="3" name="Picture 2" descr="&amp;Mcy;&amp;acy;&amp;gcy;&amp;ncy;&amp;icy;&amp;tscy;&amp;kcy;&amp;icy;&amp;jcy; &amp;Lcy;&amp;iecy;&amp;ocy;&amp;ncy;&amp;tcy;&amp;icy;&amp;jcy; &amp;Fcy;&amp;icy;&amp;lcy;&amp;icy;&amp;pcy;&amp;pcy;&amp;ocy;&amp;vcy;&amp;icy;&amp;chcy; - &amp;iecy;&amp;gcy;&amp;ocy; &amp;bcy;&amp;icy;&amp;ocy;&amp;gcy;&amp;rcy;&amp;acy;&amp;fcy;&amp;icy;&amp;yacy; &amp;icy; &amp;zhcy;&amp;icy;&amp;zcy;&amp;ncy;&amp;iecy;&amp;ocy;&amp;pcy;&amp;icy;&amp;scy;&amp;acy;&amp;ncy;&amp;icy;&amp;ie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345638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5576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</TotalTime>
  <Words>246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Базовая</vt:lpstr>
      <vt:lpstr>Главная</vt:lpstr>
      <vt:lpstr>Кутюр</vt:lpstr>
      <vt:lpstr>Математика – цариця всіх наук, ЇЇ улюбленицею є істина, А простота й безпечність є вбранням. Я. Снядецький.</vt:lpstr>
      <vt:lpstr>Тема: МНОЖЕННЯ І ДІЛЕННЯ ЗВИЧАЙНИХ ДРОБІВ</vt:lpstr>
      <vt:lpstr>З давніх часів людям  доводилося не тільки рахувати предмети(для чого були потрібні натуральні числа),але й вимірювати довжину, час,вести розрахунки за куплені чи продані                товари.</vt:lpstr>
      <vt:lpstr>Не завжди результат вимірювання чи вартість товару можна було виразити цілим числом. Доводилося було враховувати і частини, долі вимірювань. Так з’явилися дроби.</vt:lpstr>
      <vt:lpstr>Слово дріб у слов’янських мовах з’явилося у VIII столітті і походить воно від дієслова «дробити» - розбивати, ділити на частини. В перших підручниках математики  ( в VII ст.)  дроби так і називалися «ламані числа».</vt:lpstr>
      <vt:lpstr>Сучасне позначення дробів бере свій початок в Древній Індії, його стали використовувати і араби, а від них у  XII – XIV століттях воно було запозичене європейцями. Спочатку в записах дробів не використовувалася дробова риска. Вона стала постійно використовуватися десь коло 300 років назад.</vt:lpstr>
      <vt:lpstr>Це вперше зробив італійський купець і мандрівник Леонардо Пізанський. В 1202 році він ввів слово дріб. Назви «чисельник» і «знаменник»  ввів у XIII столітті  Максим Плануд – грецький монах , вчений-математик.</vt:lpstr>
      <vt:lpstr> </vt:lpstr>
      <vt:lpstr>. Не есть тот арифметик, Иже в целых ответчик, А в долях сий ничтоже Отвещати возможе!   Там же о ты разделяй Буди в частях умея! Л. Магницкий, 1703</vt:lpstr>
      <vt:lpstr>Слайд 10</vt:lpstr>
      <vt:lpstr>Слайд 11</vt:lpstr>
      <vt:lpstr>Гріш тобі ціна. Гроша ломаного не стоит Телушка полушка да дорог перевоз. </vt:lpstr>
      <vt:lpstr> </vt:lpstr>
      <vt:lpstr> </vt:lpstr>
      <vt:lpstr>  </vt:lpstr>
      <vt:lpstr>Математику вже тому вивчати потрібно, що вона розум до порядку приводить. М.В.Ломоносов.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МНОЖЕННЯ І ДІЛЕННЯ ЗВИЧАЙНИХ ДРОБІВ</dc:title>
  <dc:creator>Admin</dc:creator>
  <cp:lastModifiedBy>Nadezhda</cp:lastModifiedBy>
  <cp:revision>26</cp:revision>
  <dcterms:created xsi:type="dcterms:W3CDTF">2015-11-08T16:35:15Z</dcterms:created>
  <dcterms:modified xsi:type="dcterms:W3CDTF">2017-01-18T16:29:46Z</dcterms:modified>
</cp:coreProperties>
</file>