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4" r:id="rId2"/>
    <p:sldId id="257" r:id="rId3"/>
    <p:sldId id="261" r:id="rId4"/>
    <p:sldId id="271" r:id="rId5"/>
    <p:sldId id="258" r:id="rId6"/>
    <p:sldId id="272" r:id="rId7"/>
    <p:sldId id="273" r:id="rId8"/>
    <p:sldId id="256" r:id="rId9"/>
    <p:sldId id="259" r:id="rId10"/>
    <p:sldId id="270" r:id="rId11"/>
    <p:sldId id="269" r:id="rId12"/>
    <p:sldId id="292" r:id="rId13"/>
    <p:sldId id="267" r:id="rId14"/>
    <p:sldId id="278" r:id="rId15"/>
    <p:sldId id="294" r:id="rId16"/>
    <p:sldId id="275" r:id="rId17"/>
    <p:sldId id="298" r:id="rId18"/>
    <p:sldId id="293" r:id="rId19"/>
    <p:sldId id="281" r:id="rId20"/>
    <p:sldId id="276" r:id="rId21"/>
    <p:sldId id="264" r:id="rId22"/>
    <p:sldId id="295" r:id="rId23"/>
    <p:sldId id="277" r:id="rId24"/>
    <p:sldId id="274" r:id="rId25"/>
    <p:sldId id="288" r:id="rId26"/>
    <p:sldId id="280" r:id="rId27"/>
    <p:sldId id="260" r:id="rId28"/>
    <p:sldId id="290" r:id="rId29"/>
    <p:sldId id="262" r:id="rId30"/>
    <p:sldId id="265" r:id="rId31"/>
    <p:sldId id="286" r:id="rId32"/>
    <p:sldId id="282" r:id="rId33"/>
    <p:sldId id="291" r:id="rId34"/>
    <p:sldId id="300" r:id="rId35"/>
    <p:sldId id="285" r:id="rId36"/>
    <p:sldId id="301" r:id="rId37"/>
    <p:sldId id="287" r:id="rId38"/>
    <p:sldId id="302" r:id="rId39"/>
    <p:sldId id="279" r:id="rId40"/>
    <p:sldId id="299" r:id="rId41"/>
    <p:sldId id="296" r:id="rId42"/>
    <p:sldId id="289" r:id="rId43"/>
    <p:sldId id="284" r:id="rId44"/>
    <p:sldId id="283" r:id="rId45"/>
    <p:sldId id="266" r:id="rId46"/>
    <p:sldId id="303" r:id="rId47"/>
    <p:sldId id="297" r:id="rId48"/>
    <p:sldId id="263" r:id="rId49"/>
    <p:sldId id="268" r:id="rId50"/>
    <p:sldId id="305" r:id="rId51"/>
    <p:sldId id="30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25559-FA6A-4953-9E71-3D91E65E3EAC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FF3B1-B419-431C-8B5F-6931530F4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FF3B1-B419-431C-8B5F-6931530F42A4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mydim.ua/peoples/zibrov-pavlo-mykolayovych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http://www.ljplus.ru/img4/v/a/vaxo/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76672"/>
            <a:ext cx="5386848" cy="5600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432048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Конашевич-Сагайдачний Петро (1570 - 1622)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uk-UA" b="1" dirty="0" smtClean="0">
                <a:latin typeface="Times New Roman"/>
                <a:ea typeface="Times New Roman"/>
              </a:rPr>
              <a:t> </a:t>
            </a: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988840"/>
            <a:ext cx="4402832" cy="4525963"/>
          </a:xfr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Козацький ватажок.</a:t>
            </a:r>
          </a:p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Кошовий отаман Війська Запорозького.</a:t>
            </a:r>
          </a:p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Провідник реєстрового козацтва. </a:t>
            </a:r>
          </a:p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Меценат.</a:t>
            </a:r>
            <a:endParaRPr lang="ru-RU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 </a:t>
            </a:r>
            <a:endParaRPr lang="ru-RU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914442" cy="480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Хмельницький Богдан </a:t>
            </a:r>
            <a:b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(1595 - 1657)</a:t>
            </a: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412776"/>
            <a:ext cx="4042792" cy="3024336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Засновник козацької держави – Війська Запорозького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Гетьман Війська Запорозького з 1648 року.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Знаменитий гетьман України.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683568" y="1628800"/>
            <a:ext cx="3528392" cy="488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fmimg.finmarket.ru/Banknotes/980/980_k_5_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365104"/>
            <a:ext cx="3888432" cy="2106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Іван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Мазепа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28800"/>
            <a:ext cx="4248472" cy="4752528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військовий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Політичний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державний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діяч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Гетьман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Війська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Запорозького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Голова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козацької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Лівобережній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Наддніпрянській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3492" name="Picture 4" descr="http://barvinok.ucoz.net/statti-01-11/Mazepa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88024" y="764704"/>
            <a:ext cx="3960440" cy="3264571"/>
          </a:xfrm>
          <a:prstGeom prst="rect">
            <a:avLst/>
          </a:prstGeom>
          <a:noFill/>
        </p:spPr>
      </p:pic>
      <p:pic>
        <p:nvPicPr>
          <p:cNvPr id="63498" name="Picture 10" descr="http://academic.ru/pictures/wiki/files/49/10-Hryvnia-2005-fro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077072"/>
            <a:ext cx="4680520" cy="2510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76064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Кішка Самійло </a:t>
            </a:r>
            <a:b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(нар. невід. - 1602 (1620))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 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1600200"/>
            <a:ext cx="4258816" cy="4997152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Домігся від польського короля визнання козацтва як суспільного стану. </a:t>
            </a: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Гетьман реєстрового козацтва (1599-1602).</a:t>
            </a: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 </a:t>
            </a:r>
            <a:endParaRPr lang="ru-RU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 bwMode="auto">
          <a:xfrm>
            <a:off x="827584" y="1412776"/>
            <a:ext cx="3456384" cy="480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Григорій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Сковорода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(1722-1794)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925144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просвітитель-гуманіст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Видатний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філософ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Поет.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мандрівного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філософа-богослова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маючи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найнеобхідніше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зупинявся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сільських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хатах.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Відмовлявся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пропонованих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посад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занять,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присвячуючи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повчанню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людей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моральності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як словом, так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способом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http://upload.wikimedia.org/wikipedia/commons/c/c5/500_%D0%B3%D1%80%D0%B8%D0%B2%D0%B5%D0%BD_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509120"/>
            <a:ext cx="4027266" cy="1929675"/>
          </a:xfrm>
          <a:prstGeom prst="rect">
            <a:avLst/>
          </a:prstGeom>
          <a:noFill/>
        </p:spPr>
      </p:pic>
      <p:pic>
        <p:nvPicPr>
          <p:cNvPr id="22534" name="Picture 6" descr="http://upload.wikimedia.org/wikipedia/commons/5/50/%D0%93%D1%80%D0%B8%D0%B3%D0%BE%D1%80%D0%B8%D0%B9_%D0%A1%D0%BA%D0%BE%D0%B2%D0%BE%D1%80%D0%BE%D0%B4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45381"/>
            <a:ext cx="3024336" cy="4125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Пирогов 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Микола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Іванович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(1810-1881)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65104" y="1556792"/>
            <a:ext cx="4978896" cy="1684784"/>
          </a:xfrm>
        </p:spPr>
        <p:txBody>
          <a:bodyPr>
            <a:normAutofit/>
          </a:bodyPr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російський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хірург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Анатом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педагог.</a:t>
            </a:r>
          </a:p>
          <a:p>
            <a:endParaRPr lang="ru-RU" dirty="0"/>
          </a:p>
        </p:txBody>
      </p:sp>
      <p:pic>
        <p:nvPicPr>
          <p:cNvPr id="61442" name="Picture 2" descr="http://www.medical-enc.ru/topographic_anatomy/images/pirog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3384376" cy="4374925"/>
          </a:xfrm>
          <a:prstGeom prst="rect">
            <a:avLst/>
          </a:prstGeom>
          <a:noFill/>
        </p:spPr>
      </p:pic>
      <p:pic>
        <p:nvPicPr>
          <p:cNvPr id="61444" name="Picture 4" descr="http://garbuzenko.narod.ru/Pirogov_v_Simferopo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84984"/>
            <a:ext cx="4752528" cy="3073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908720"/>
            <a:ext cx="6156176" cy="108012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Тарас Григорович Шевченко</a:t>
            </a:r>
            <a:b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(1814 — 1861)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988840"/>
            <a:ext cx="3744416" cy="4176463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Український поет,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фольклорист.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Художник.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Громадський діяч.</a:t>
            </a:r>
          </a:p>
          <a:p>
            <a:r>
              <a:rPr lang="ru-RU" dirty="0" err="1" smtClean="0"/>
              <a:t>Ф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ілософ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Політик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Етнограф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Історик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60648"/>
            <a:ext cx="340097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t="18546" b="47291"/>
          <a:stretch>
            <a:fillRect/>
          </a:stretch>
        </p:blipFill>
        <p:spPr bwMode="auto">
          <a:xfrm>
            <a:off x="4499992" y="4509120"/>
            <a:ext cx="41986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http://www.multitest.ua/u/1/files/100_griven_multite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852936"/>
            <a:ext cx="3312368" cy="1734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Микола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Васильович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Скліфосовський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(1836-1904)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556792"/>
            <a:ext cx="4392488" cy="2016224"/>
          </a:xfrm>
        </p:spPr>
        <p:txBody>
          <a:bodyPr>
            <a:normAutofit fontScale="92500"/>
          </a:bodyPr>
          <a:lstStyle/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хірург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Полтавська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обласна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клінічна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лікарня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М. 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Скліфосовського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57346" name="Picture 2" descr="http://fs132.www.ex.ua/show/13757067/13757067.jpg?1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700808"/>
            <a:ext cx="3399964" cy="4680199"/>
          </a:xfrm>
          <a:prstGeom prst="rect">
            <a:avLst/>
          </a:prstGeom>
          <a:noFill/>
        </p:spPr>
      </p:pic>
      <p:pic>
        <p:nvPicPr>
          <p:cNvPr id="57348" name="Picture 4" descr="http://histpol.pl.ua/img/pages/875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501008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624736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Олена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Пчілка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(1849-1930)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3808" y="1988841"/>
            <a:ext cx="4176464" cy="4464496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письменниця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Драматург.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Публіцистка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Громадська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культурна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діячка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Перекладачка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Етнограф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Член-кореспондент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Всеукраїнської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академії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наук.</a:t>
            </a:r>
          </a:p>
          <a:p>
            <a:pPr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2468" name="Picture 4" descr="http://www.rozumnadytyna.com.ua/wp-content/uploads/2010/07/pchilka6.jpg"/>
          <p:cNvPicPr>
            <a:picLocks noChangeAspect="1" noChangeArrowheads="1"/>
          </p:cNvPicPr>
          <p:nvPr/>
        </p:nvPicPr>
        <p:blipFill>
          <a:blip r:embed="rId2" cstate="print"/>
          <a:srcRect b="19081"/>
          <a:stretch>
            <a:fillRect/>
          </a:stretch>
        </p:blipFill>
        <p:spPr bwMode="auto">
          <a:xfrm>
            <a:off x="251520" y="1772816"/>
            <a:ext cx="2619375" cy="3853780"/>
          </a:xfrm>
          <a:prstGeom prst="rect">
            <a:avLst/>
          </a:prstGeom>
          <a:noFill/>
        </p:spPr>
      </p:pic>
      <p:pic>
        <p:nvPicPr>
          <p:cNvPr id="62466" name="Picture 2" descr="http://upload.wikimedia.org/wikipedia/commons/thumb/4/41/%D0%9F%D1%87%D0%B8%D0%BB%D0%BA%D0%B0.jpg/200px-%D0%9F%D1%87%D0%B8%D0%BB%D0%BA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844824"/>
            <a:ext cx="2376264" cy="3398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Глібов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Леонід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Іванович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1827-1893)</a:t>
            </a:r>
            <a:r>
              <a:rPr lang="ru-RU" dirty="0" smtClean="0"/>
              <a:t>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4048" y="1600200"/>
            <a:ext cx="3960440" cy="4525963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ru-RU" dirty="0" err="1" smtClean="0"/>
              <a:t>Український</a:t>
            </a:r>
            <a:r>
              <a:rPr lang="ru-RU" dirty="0" smtClean="0"/>
              <a:t> </a:t>
            </a:r>
            <a:r>
              <a:rPr lang="ru-RU" dirty="0" err="1" smtClean="0"/>
              <a:t>письменник</a:t>
            </a:r>
            <a:r>
              <a:rPr lang="ru-RU" dirty="0" smtClean="0"/>
              <a:t>, поет.</a:t>
            </a:r>
          </a:p>
          <a:p>
            <a:pPr fontAlgn="base"/>
            <a:r>
              <a:rPr lang="ru-RU" dirty="0" err="1" smtClean="0"/>
              <a:t>Байкар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err="1" smtClean="0"/>
              <a:t>Видавець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smtClean="0"/>
              <a:t> </a:t>
            </a:r>
            <a:r>
              <a:rPr lang="ru-RU" dirty="0" err="1" smtClean="0"/>
              <a:t>Громадський</a:t>
            </a:r>
            <a:r>
              <a:rPr lang="ru-RU" dirty="0" smtClean="0"/>
              <a:t> </a:t>
            </a:r>
            <a:r>
              <a:rPr lang="ru-RU" dirty="0" err="1" smtClean="0"/>
              <a:t>діяч</a:t>
            </a:r>
            <a:r>
              <a:rPr lang="ru-RU" dirty="0" smtClean="0"/>
              <a:t>. </a:t>
            </a:r>
          </a:p>
          <a:p>
            <a:pPr fontAlgn="base"/>
            <a:endParaRPr lang="ru-RU" dirty="0" smtClean="0"/>
          </a:p>
          <a:p>
            <a:pPr fontAlgn="base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У степу, в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</a:rPr>
              <a:t>травi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</a:rPr>
              <a:t>пахучiй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b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Коник,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</a:rPr>
              <a:t>вдатний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</a:rPr>
              <a:t>молодець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b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I веселий,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</a:rPr>
              <a:t>спiвучий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b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I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</a:rPr>
              <a:t>проворний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</a:rPr>
              <a:t>стрибунець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39938" name="Picture 2" descr="Глібов Леонід Іванови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6"/>
            <a:ext cx="4536504" cy="4536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76064"/>
          </a:xfrm>
        </p:spPr>
        <p:txBody>
          <a:bodyPr>
            <a:normAutofit fontScale="90000"/>
          </a:bodyPr>
          <a:lstStyle/>
          <a:p>
            <a:pPr algn="just">
              <a:spcAft>
                <a:spcPts val="0"/>
              </a:spcAft>
            </a:pPr>
            <a:r>
              <a:rPr lang="uk-UA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Нестор-літописець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(бл.1056-бл.1113)</a:t>
            </a: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1268760"/>
            <a:ext cx="4752528" cy="5256584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Письменник, </a:t>
            </a:r>
            <a:r>
              <a:rPr lang="uk-UA" dirty="0" smtClean="0">
                <a:latin typeface="Times New Roman"/>
                <a:ea typeface="Times New Roman"/>
              </a:rPr>
              <a:t>літописець.</a:t>
            </a:r>
            <a:endParaRPr lang="uk-UA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Основоположник вітчизняної історії, автор «Повісті временних літ», складеної на основі раніше написаних літописів, архівних, народних переказів та </a:t>
            </a:r>
            <a:r>
              <a:rPr lang="uk-UA" dirty="0" smtClean="0">
                <a:latin typeface="Times New Roman"/>
                <a:ea typeface="Times New Roman"/>
              </a:rPr>
              <a:t>оповідань.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Мав здібності до історії та літератури, володів грецькою мовою.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600400" cy="520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Леся Українка 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(1871—1915)</a:t>
            </a:r>
            <a:b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139952" y="980728"/>
            <a:ext cx="5004048" cy="4032448"/>
          </a:xfrm>
        </p:spPr>
        <p:txBody>
          <a:bodyPr>
            <a:normAutofit fontScale="55000" lnSpcReduction="20000"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r>
              <a:rPr lang="ru-RU" sz="4600" dirty="0" smtClean="0"/>
              <a:t>Лариса </a:t>
            </a:r>
            <a:r>
              <a:rPr lang="ru-RU" sz="4600" dirty="0" err="1" smtClean="0"/>
              <a:t>Петрівна</a:t>
            </a:r>
            <a:r>
              <a:rPr lang="ru-RU" sz="4600" dirty="0" smtClean="0"/>
              <a:t> Косач </a:t>
            </a:r>
          </a:p>
          <a:p>
            <a:r>
              <a:rPr lang="ru-RU" sz="4600" dirty="0" err="1" smtClean="0"/>
              <a:t>Українська</a:t>
            </a:r>
            <a:r>
              <a:rPr lang="ru-RU" sz="4600" dirty="0" smtClean="0"/>
              <a:t> </a:t>
            </a:r>
            <a:r>
              <a:rPr lang="ru-RU" sz="4600" dirty="0" err="1" smtClean="0"/>
              <a:t>письменниця</a:t>
            </a:r>
            <a:r>
              <a:rPr lang="ru-RU" sz="4600" dirty="0" smtClean="0"/>
              <a:t>.</a:t>
            </a:r>
          </a:p>
          <a:p>
            <a:r>
              <a:rPr lang="ru-RU" sz="4600" dirty="0" err="1" smtClean="0"/>
              <a:t>Перекладач</a:t>
            </a:r>
            <a:r>
              <a:rPr lang="ru-RU" sz="4600" dirty="0" smtClean="0"/>
              <a:t>, </a:t>
            </a:r>
            <a:r>
              <a:rPr lang="ru-RU" sz="4600" dirty="0" err="1" smtClean="0"/>
              <a:t>культурний</a:t>
            </a:r>
            <a:r>
              <a:rPr lang="ru-RU" sz="4600" dirty="0" smtClean="0"/>
              <a:t> </a:t>
            </a:r>
            <a:r>
              <a:rPr lang="ru-RU" sz="4600" dirty="0" err="1" smtClean="0"/>
              <a:t>діяч</a:t>
            </a:r>
            <a:r>
              <a:rPr lang="ru-RU" sz="4600" dirty="0" smtClean="0"/>
              <a:t>.</a:t>
            </a:r>
          </a:p>
          <a:p>
            <a:pPr>
              <a:buNone/>
            </a:pPr>
            <a:r>
              <a:rPr lang="ru-RU" sz="4600" dirty="0" smtClean="0"/>
              <a:t> </a:t>
            </a:r>
          </a:p>
          <a:p>
            <a:r>
              <a:rPr lang="uk-UA" sz="4600" i="1" dirty="0" err="1" smtClean="0">
                <a:solidFill>
                  <a:schemeClr val="accent1">
                    <a:lumMod val="75000"/>
                  </a:schemeClr>
                </a:solidFill>
              </a:rPr>
              <a:t>“Вишеньки-черешеньки</a:t>
            </a:r>
            <a:r>
              <a:rPr lang="uk-UA" sz="4600" i="1" dirty="0" smtClean="0">
                <a:solidFill>
                  <a:schemeClr val="accent1">
                    <a:lumMod val="75000"/>
                  </a:schemeClr>
                </a:solidFill>
              </a:rPr>
              <a:t>…”</a:t>
            </a:r>
            <a:endParaRPr lang="ru-RU" sz="46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4600" i="1" dirty="0" smtClean="0">
                <a:solidFill>
                  <a:schemeClr val="accent1">
                    <a:lumMod val="75000"/>
                  </a:schemeClr>
                </a:solidFill>
              </a:rPr>
              <a:t>«На зеленому </a:t>
            </a:r>
            <a:r>
              <a:rPr lang="ru-RU" sz="4600" i="1" dirty="0" err="1" smtClean="0">
                <a:solidFill>
                  <a:schemeClr val="accent1">
                    <a:lumMod val="75000"/>
                  </a:schemeClr>
                </a:solidFill>
              </a:rPr>
              <a:t>горбочку</a:t>
            </a:r>
            <a:r>
              <a:rPr lang="ru-RU" sz="4600" i="1" dirty="0" smtClean="0">
                <a:solidFill>
                  <a:schemeClr val="accent1">
                    <a:lumMod val="75000"/>
                  </a:schemeClr>
                </a:solidFill>
              </a:rPr>
              <a:t>…» </a:t>
            </a:r>
          </a:p>
          <a:p>
            <a:r>
              <a:rPr lang="ru-RU" sz="4600" i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4600" i="1" dirty="0" err="1" smtClean="0">
                <a:solidFill>
                  <a:schemeClr val="accent1">
                    <a:lumMod val="75000"/>
                  </a:schemeClr>
                </a:solidFill>
              </a:rPr>
              <a:t>Красо</a:t>
            </a:r>
            <a:r>
              <a:rPr lang="ru-RU" sz="46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600" i="1" dirty="0" err="1" smtClean="0">
                <a:solidFill>
                  <a:schemeClr val="accent1">
                    <a:lumMod val="75000"/>
                  </a:schemeClr>
                </a:solidFill>
              </a:rPr>
              <a:t>України</a:t>
            </a:r>
            <a:r>
              <a:rPr lang="ru-RU" sz="4600" i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4600" i="1" dirty="0" err="1" smtClean="0">
                <a:solidFill>
                  <a:schemeClr val="accent1">
                    <a:lumMod val="75000"/>
                  </a:schemeClr>
                </a:solidFill>
              </a:rPr>
              <a:t>Подолля</a:t>
            </a:r>
            <a:r>
              <a:rPr lang="ru-RU" sz="4600" i="1" dirty="0" smtClean="0">
                <a:solidFill>
                  <a:schemeClr val="accent1">
                    <a:lumMod val="75000"/>
                  </a:schemeClr>
                </a:solidFill>
              </a:rPr>
              <a:t>!»</a:t>
            </a:r>
          </a:p>
          <a:p>
            <a:r>
              <a:rPr lang="ru-RU" sz="4600" i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4600" i="1" dirty="0" err="1" smtClean="0">
                <a:solidFill>
                  <a:schemeClr val="accent1">
                    <a:lumMod val="75000"/>
                  </a:schemeClr>
                </a:solidFill>
              </a:rPr>
              <a:t>Вже</a:t>
            </a:r>
            <a:r>
              <a:rPr lang="ru-RU" sz="46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600" i="1" dirty="0" err="1" smtClean="0">
                <a:solidFill>
                  <a:schemeClr val="accent1">
                    <a:lumMod val="75000"/>
                  </a:schemeClr>
                </a:solidFill>
              </a:rPr>
              <a:t>сонечко</a:t>
            </a:r>
            <a:r>
              <a:rPr lang="ru-RU" sz="4600" i="1" dirty="0" smtClean="0">
                <a:solidFill>
                  <a:schemeClr val="accent1">
                    <a:lumMod val="75000"/>
                  </a:schemeClr>
                </a:solidFill>
              </a:rPr>
              <a:t> в море </a:t>
            </a:r>
            <a:r>
              <a:rPr lang="ru-RU" sz="4600" i="1" dirty="0" err="1" smtClean="0">
                <a:solidFill>
                  <a:schemeClr val="accent1">
                    <a:lumMod val="75000"/>
                  </a:schemeClr>
                </a:solidFill>
              </a:rPr>
              <a:t>сіда</a:t>
            </a:r>
            <a:r>
              <a:rPr lang="ru-RU" sz="4600" i="1" dirty="0" smtClean="0">
                <a:solidFill>
                  <a:schemeClr val="accent1">
                    <a:lumMod val="75000"/>
                  </a:schemeClr>
                </a:solidFill>
              </a:rPr>
              <a:t>…»</a:t>
            </a:r>
            <a:endParaRPr lang="ru-RU" sz="4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://www.ukrlit.vn.ua/biography/ukrainka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9552" y="1468222"/>
            <a:ext cx="3456384" cy="4873503"/>
          </a:xfrm>
          <a:prstGeom prst="rect">
            <a:avLst/>
          </a:prstGeom>
          <a:noFill/>
        </p:spPr>
      </p:pic>
      <p:pic>
        <p:nvPicPr>
          <p:cNvPr id="31746" name="Picture 2" descr="http://www.robinzon-ua.com.ua/files/980k20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869160"/>
            <a:ext cx="3312368" cy="1663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Лисенко Микола (1842 - 1912)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6" y="1600200"/>
            <a:ext cx="4330824" cy="4709120"/>
          </a:xfrm>
        </p:spPr>
        <p:txBody>
          <a:bodyPr/>
          <a:lstStyle/>
          <a:p>
            <a:r>
              <a:rPr lang="uk-UA" dirty="0" smtClean="0">
                <a:latin typeface="Times New Roman"/>
                <a:ea typeface="Times New Roman"/>
              </a:rPr>
              <a:t>Видатний музичний та громадський діяч.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Композитор, піаніст, диригент.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Педагог.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Збирач пісенного фольклору.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78535"/>
            <a:ext cx="3384376" cy="472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Іван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Павлович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Пулюй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(1845-1918)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1628800"/>
            <a:ext cx="4392488" cy="5229200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фізик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електротехнік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Винахідник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Організатор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науки,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громадський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діяч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Перекладач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50 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праць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німецькою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англійською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мовами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насамперед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проблем катодного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випромінювання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катодних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Х-променів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відкрив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 3 роки до Рентгена. 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http://zhnyborody.te.ua/photo/liudy/Puliui-Iv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953" y="1614398"/>
            <a:ext cx="3612015" cy="4478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Іван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Франко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(1856-1916)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исьменник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поет,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вчений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драматург,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філософ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історик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етнограф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психолог.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найвидатніших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діячів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://www.pizzatravel.com.ua/uploads/3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8640"/>
            <a:ext cx="3456384" cy="5180530"/>
          </a:xfrm>
          <a:prstGeom prst="rect">
            <a:avLst/>
          </a:prstGeom>
          <a:noFill/>
        </p:spPr>
      </p:pic>
      <p:pic>
        <p:nvPicPr>
          <p:cNvPr id="28674" name="Picture 2" descr="http://polittech.org/wp-content/uploads/2012/10/grivna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221088"/>
            <a:ext cx="4392488" cy="2328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6588224" cy="652934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uk-UA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Патони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 Євген (1870 - 1953)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та Борис (нар. 1918)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6084168" cy="3024336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Видатні вчені та академіки. 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Науково-інженерної школи в галузі електрозварювання металів та </a:t>
            </a:r>
            <a:r>
              <a:rPr lang="uk-UA" dirty="0" err="1" smtClean="0">
                <a:latin typeface="Times New Roman"/>
                <a:ea typeface="Times New Roman"/>
              </a:rPr>
              <a:t>електротехнології</a:t>
            </a:r>
            <a:r>
              <a:rPr lang="uk-UA" dirty="0" smtClean="0">
                <a:latin typeface="Times New Roman"/>
                <a:ea typeface="Times New Roman"/>
              </a:rPr>
              <a:t>. 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Мостобудування та зварювання.</a:t>
            </a:r>
          </a:p>
          <a:p>
            <a:r>
              <a:rPr lang="uk-UA" dirty="0" err="1" smtClean="0">
                <a:latin typeface="Times New Roman"/>
                <a:ea typeface="Times New Roman"/>
              </a:rPr>
              <a:t>Цільнозварений</a:t>
            </a:r>
            <a:r>
              <a:rPr lang="uk-UA" dirty="0" smtClean="0">
                <a:latin typeface="Times New Roman"/>
                <a:ea typeface="Times New Roman"/>
              </a:rPr>
              <a:t> міст через Дніпро у Києві, будівництво якого було завершено вже після смерті вченого. </a:t>
            </a:r>
            <a:endParaRPr lang="ru-RU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32656"/>
            <a:ext cx="22256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429000"/>
            <a:ext cx="22923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http://www.nform.org.ua/up/mostpatona.jpg"/>
          <p:cNvPicPr>
            <a:picLocks noChangeAspect="1" noChangeArrowheads="1"/>
          </p:cNvPicPr>
          <p:nvPr/>
        </p:nvPicPr>
        <p:blipFill>
          <a:blip r:embed="rId4" cstate="print"/>
          <a:srcRect t="34878"/>
          <a:stretch>
            <a:fillRect/>
          </a:stretch>
        </p:blipFill>
        <p:spPr bwMode="auto">
          <a:xfrm>
            <a:off x="1763688" y="4437112"/>
            <a:ext cx="4599910" cy="1998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Довженко Олександр Петрович(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1894-1956)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4525963"/>
          </a:xfrm>
        </p:spPr>
        <p:txBody>
          <a:bodyPr>
            <a:normAutofit lnSpcReduction="10000"/>
          </a:bodyPr>
          <a:lstStyle/>
          <a:p>
            <a:pPr fontAlgn="base">
              <a:buNone/>
            </a:pPr>
            <a:endParaRPr lang="ru-RU" b="1" dirty="0" smtClean="0"/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радянський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Кінорежисер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кінодраматург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Художник.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Класик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світового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кінематографу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://vseslova.com.ua/images/bse/0003/32917/1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3312368" cy="4476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620688"/>
            <a:ext cx="4536504" cy="79695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Білокур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Катерина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Василівна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(1900-1961)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56992"/>
            <a:ext cx="4752528" cy="3229819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художниця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Майстер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народного декоративного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живопису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Представниця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«народного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примітиву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(«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наївного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Білокур Катерина Василі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3024335" cy="3024337"/>
          </a:xfrm>
          <a:prstGeom prst="rect">
            <a:avLst/>
          </a:prstGeom>
          <a:noFill/>
        </p:spPr>
      </p:pic>
      <p:pic>
        <p:nvPicPr>
          <p:cNvPr id="38916" name="Picture 4" descr="Білокур Катерина Василів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060848"/>
            <a:ext cx="2952951" cy="4439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5064" y="836712"/>
            <a:ext cx="5338936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  <a:t>Антонов Олег Костянтинович</a:t>
            </a:r>
            <a:b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</a:b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  <a:t> (1906 - 1984)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95528" y="2204864"/>
            <a:ext cx="4248472" cy="4464496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Радянський авіаконструктор, котрий створив понад 60 видів літаків та планерів типу АН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Є одним з основоположників радянського планеризму. 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В 1924 році протягом навчання в Саратовському індустріальному технікумі збудував свій перший планер. </a:t>
            </a:r>
            <a:endParaRPr lang="ru-RU" dirty="0"/>
          </a:p>
        </p:txBody>
      </p:sp>
      <p:pic>
        <p:nvPicPr>
          <p:cNvPr id="14338" name="Picture 2" descr="http://upload.wikimedia.org/wikipedia/commons/b/bd/Antonov_124_Volga_RA82043.jpg"/>
          <p:cNvPicPr>
            <a:picLocks noChangeAspect="1" noChangeArrowheads="1"/>
          </p:cNvPicPr>
          <p:nvPr/>
        </p:nvPicPr>
        <p:blipFill>
          <a:blip r:embed="rId2" cstate="print"/>
          <a:srcRect t="22383" b="13666"/>
          <a:stretch>
            <a:fillRect/>
          </a:stretch>
        </p:blipFill>
        <p:spPr bwMode="auto">
          <a:xfrm>
            <a:off x="539552" y="5013176"/>
            <a:ext cx="4461444" cy="1440160"/>
          </a:xfrm>
          <a:prstGeom prst="rect">
            <a:avLst/>
          </a:prstGeom>
          <a:noFill/>
        </p:spPr>
      </p:pic>
      <p:pic>
        <p:nvPicPr>
          <p:cNvPr id="14340" name="Picture 4" descr="http://stutech.ru/imgs/2013/06/12924336664.jpg"/>
          <p:cNvPicPr>
            <a:picLocks noChangeAspect="1" noChangeArrowheads="1"/>
          </p:cNvPicPr>
          <p:nvPr/>
        </p:nvPicPr>
        <p:blipFill>
          <a:blip r:embed="rId3" cstate="print"/>
          <a:srcRect t="8109" r="6522"/>
          <a:stretch>
            <a:fillRect/>
          </a:stretch>
        </p:blipFill>
        <p:spPr bwMode="auto">
          <a:xfrm>
            <a:off x="539552" y="476672"/>
            <a:ext cx="3369468" cy="4441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620688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Корольов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Сергій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Павлович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(1907-1966)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509120"/>
            <a:ext cx="4824536" cy="1988840"/>
          </a:xfrm>
        </p:spPr>
        <p:txBody>
          <a:bodyPr>
            <a:normAutofit fontScale="85000" lnSpcReduction="20000"/>
          </a:bodyPr>
          <a:lstStyle/>
          <a:p>
            <a:pPr fontAlgn="base">
              <a:buNone/>
            </a:pPr>
            <a:endParaRPr lang="ru-RU" b="1" dirty="0" smtClean="0"/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вчений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 СРСР у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галузі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ракетобудування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 космонавтики.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Конструктор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3554" name="Picture 2" descr="http://upload.wikimedia.org/wikipedia/commons/f/f4/Soyuz_TMA-5_lau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204864"/>
            <a:ext cx="2808312" cy="4370716"/>
          </a:xfrm>
          <a:prstGeom prst="rect">
            <a:avLst/>
          </a:prstGeom>
          <a:noFill/>
        </p:spPr>
      </p:pic>
      <p:pic>
        <p:nvPicPr>
          <p:cNvPr id="23558" name="Picture 6" descr="http://persona.rin.ru/galery/19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3829118" cy="3946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Амосов Микола (1913 - 2002)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313384"/>
            <a:ext cx="4355976" cy="5544616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Лікар, відомий своїми заслугами у сфері хірургічного лікування, досягненнями у галузі моделювання психічних функцій </a:t>
            </a:r>
            <a:r>
              <a:rPr lang="uk-UA" dirty="0" smtClean="0">
                <a:latin typeface="Times New Roman"/>
                <a:ea typeface="Times New Roman"/>
              </a:rPr>
              <a:t>мозку.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Учений в галузі медицини, захворювань серця й біокібернетики.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Дійсний член НАНУ.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Директор Інституту серцево-судинної </a:t>
            </a:r>
            <a:r>
              <a:rPr lang="uk-UA" dirty="0" smtClean="0">
                <a:latin typeface="Times New Roman"/>
                <a:ea typeface="Times New Roman"/>
              </a:rPr>
              <a:t>хірургії.</a:t>
            </a:r>
            <a:endParaRPr lang="ru-RU" dirty="0" smtClean="0">
              <a:latin typeface="Times New Roman"/>
              <a:ea typeface="Times New Roman"/>
            </a:endParaRPr>
          </a:p>
        </p:txBody>
      </p:sp>
      <p:pic>
        <p:nvPicPr>
          <p:cNvPr id="13314" name="Picture 2" descr="http://img.istpravda.com.ua/images/doc/9/7/97d6bf2-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810000" cy="489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Кий, Щек, Хорив та сестра їх Либідь (приблизно 5 ст. 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н.е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)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24128" y="1844824"/>
            <a:ext cx="3178696" cy="4525963"/>
          </a:xfrm>
        </p:spPr>
        <p:txBody>
          <a:bodyPr>
            <a:normAutofit lnSpcReduction="10000"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Легендарні засновники Києва.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Троє братів побудували місто і нарекли його на честь старшого брата.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1396" r="3725"/>
          <a:stretch>
            <a:fillRect/>
          </a:stretch>
        </p:blipFill>
        <p:spPr bwMode="auto">
          <a:xfrm>
            <a:off x="395536" y="1772816"/>
            <a:ext cx="5184576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508918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Яблонська Тетяна </a:t>
            </a:r>
            <a:r>
              <a:rPr lang="uk-UA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Нилівна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b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</a:b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(1917 - 2005)</a:t>
            </a: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uk-UA" dirty="0" smtClean="0">
                <a:latin typeface="Times New Roman"/>
                <a:ea typeface="Times New Roman"/>
              </a:rPr>
              <a:t> </a:t>
            </a: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4932040" cy="3456384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Художниця.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Працювала викладачем художнього інституту. 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За картину </a:t>
            </a:r>
            <a:r>
              <a:rPr lang="uk-UA" dirty="0" err="1" smtClean="0">
                <a:latin typeface="Times New Roman"/>
                <a:ea typeface="Times New Roman"/>
              </a:rPr>
              <a:t>“Хліб”</a:t>
            </a:r>
            <a:r>
              <a:rPr lang="uk-UA" dirty="0" smtClean="0">
                <a:latin typeface="Times New Roman"/>
                <a:ea typeface="Times New Roman"/>
              </a:rPr>
              <a:t>  була представлена в 1950 році до Державної премії СРСР, а в 1958 році отримала бронзову медаль на Всесвітній виставці в Брюсселі.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2006 її іменем було названо вулицю в </a:t>
            </a:r>
            <a:r>
              <a:rPr lang="uk-UA" dirty="0" smtClean="0">
                <a:latin typeface="Times New Roman"/>
                <a:ea typeface="Times New Roman"/>
              </a:rPr>
              <a:t>Києві.</a:t>
            </a:r>
            <a:endParaRPr lang="ru-RU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484784"/>
            <a:ext cx="3960440" cy="506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ua.convdocs.org/pars_docs/refs/115/114371/114371_html_m1cf95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49080"/>
            <a:ext cx="4104456" cy="2448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410944" cy="2362274"/>
          </a:xfrm>
        </p:spPr>
        <p:txBody>
          <a:bodyPr>
            <a:normAutofit fontScale="90000"/>
          </a:bodyPr>
          <a:lstStyle/>
          <a:p>
            <a:r>
              <a:rPr lang="vi-VN" sz="4000" b="1" dirty="0" smtClean="0">
                <a:solidFill>
                  <a:srgbClr val="C00000"/>
                </a:solidFill>
              </a:rPr>
              <a:t>Васи́ль</a:t>
            </a:r>
            <a:r>
              <a:rPr lang="uk-UA" sz="4000" b="1" dirty="0" smtClean="0">
                <a:solidFill>
                  <a:srgbClr val="C00000"/>
                </a:solidFill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</a:rPr>
              <a:t>Олекса́ндрович Сухомли́нський</a:t>
            </a:r>
            <a:r>
              <a:rPr lang="vi-VN" sz="4000" dirty="0" smtClean="0">
                <a:solidFill>
                  <a:srgbClr val="C00000"/>
                </a:solidFill>
              </a:rPr>
              <a:t> </a:t>
            </a:r>
            <a:r>
              <a:rPr lang="uk-UA" sz="4000" dirty="0" smtClean="0">
                <a:solidFill>
                  <a:srgbClr val="C00000"/>
                </a:solidFill>
              </a:rPr>
              <a:t/>
            </a:r>
            <a:br>
              <a:rPr lang="uk-UA" sz="4000" dirty="0" smtClean="0">
                <a:solidFill>
                  <a:srgbClr val="C00000"/>
                </a:solidFill>
              </a:rPr>
            </a:br>
            <a:r>
              <a:rPr lang="uk-UA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1918- 1970)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420888"/>
            <a:ext cx="4752528" cy="396044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педагог-гуманіст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мислитель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Особовий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фонд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зберігається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Державному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архіві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Кіровоградської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Дитина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дзеркало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родини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; як у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краплі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води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відбивається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сонце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, так у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дітях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відбивається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моральна чистота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матері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і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батька.</a:t>
            </a:r>
            <a:endParaRPr lang="ru-RU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4" descr="http://www.rozumnadytyna.com.ua/wp-content/uploads/2012/03/suhomlin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60648"/>
            <a:ext cx="2960775" cy="4026425"/>
          </a:xfrm>
          <a:prstGeom prst="rect">
            <a:avLst/>
          </a:prstGeom>
          <a:noFill/>
        </p:spPr>
      </p:pic>
      <p:pic>
        <p:nvPicPr>
          <p:cNvPr id="45062" name="Picture 6" descr="http://dakiro.kr-admin.gov.ua/2K/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365104"/>
            <a:ext cx="3096344" cy="2327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Яцик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Петро Дмитрович </a:t>
            </a:r>
            <a:b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(1921-2001)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997152"/>
          </a:xfrm>
        </p:spPr>
        <p:txBody>
          <a:bodyPr>
            <a:normAutofit fontScale="92500"/>
          </a:bodyPr>
          <a:lstStyle/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Канадський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підприємець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Меценат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філантроп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відомий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вагомим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вкладом у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фінансування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українознавства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Заході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 в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usim4.eukrainians.net/images/2011/2702/ja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456384" cy="4470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Василівна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Костенко 1930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4330824" cy="5328592"/>
          </a:xfrm>
        </p:spPr>
        <p:txBody>
          <a:bodyPr>
            <a:noAutofit/>
          </a:bodyPr>
          <a:lstStyle/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письменниця-шістдесятниця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Поетеса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dirty="0" smtClean="0"/>
          </a:p>
          <a:p>
            <a:pPr fontAlgn="base">
              <a:buNone/>
            </a:pPr>
            <a:endParaRPr lang="ru-RU" sz="2000" dirty="0" smtClean="0"/>
          </a:p>
          <a:p>
            <a:pPr fontAlgn="base"/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Шипшина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важко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віддає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плоди. 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Вона людей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хапає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за рукава. 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Вона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кричить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: - Людино,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підожди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! 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О,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підожди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людино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, будь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ласкава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. 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всі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не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всі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хоч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ягідку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облиш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! 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Одна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пташина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так мене просила! 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Я ж тут для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всіх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, а не для тебе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лиш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. 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І просто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осінь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щоб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була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красива. 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/>
          </a:p>
        </p:txBody>
      </p:sp>
      <p:pic>
        <p:nvPicPr>
          <p:cNvPr id="64514" name="Picture 2" descr="http://kids.sp.kh.ua/wp-content/uploads/2013/03/kstko-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56792"/>
            <a:ext cx="3528392" cy="4529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Григорій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Миколайович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Чапкіс1930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484785"/>
            <a:ext cx="3898776" cy="1872208"/>
          </a:xfrm>
        </p:spPr>
        <p:txBody>
          <a:bodyPr/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Хореограф.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Народний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артист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5298" name="Picture 2" descr="http://upload.wikimedia.org/wikipedia/uk/thumb/3/3f/Chapkis.jpg/200px-Chapk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600400" cy="4806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Кравчук Леонід Макарович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1934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8104" y="1484784"/>
            <a:ext cx="3178696" cy="4525963"/>
          </a:xfrm>
        </p:spPr>
        <p:txBody>
          <a:bodyPr>
            <a:normAutofit/>
          </a:bodyPr>
          <a:lstStyle/>
          <a:p>
            <a:pPr fontAlgn="base">
              <a:buNone/>
            </a:pPr>
            <a:endParaRPr lang="ru-RU" b="1" dirty="0" smtClean="0"/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Перший Президент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здобуття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незалежності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 1991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(1991–1994).</a:t>
            </a:r>
          </a:p>
          <a:p>
            <a:endParaRPr lang="ru-RU" dirty="0"/>
          </a:p>
        </p:txBody>
      </p:sp>
      <p:pic>
        <p:nvPicPr>
          <p:cNvPr id="44034" name="Picture 2" descr="Кравчук Леонід Макар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4464496" cy="4464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В’ячеслав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Максимович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Чорновіл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(1937-1999)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1700808"/>
            <a:ext cx="4752528" cy="4525963"/>
          </a:xfrm>
        </p:spPr>
        <p:txBody>
          <a:bodyPr>
            <a:normAutofit/>
          </a:bodyPr>
          <a:lstStyle/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політик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публіцист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Літературний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критик.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Діяч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опору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русифікації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дискримінації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народу.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http://ukrgeroes.narod.ru/ChornovilV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3240360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Михайло Воронін (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1938-2012)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4088" y="1412776"/>
            <a:ext cx="3250704" cy="4525963"/>
          </a:xfrm>
        </p:spPr>
        <p:txBody>
          <a:bodyPr>
            <a:normAutofit fontScale="92500" lnSpcReduction="20000"/>
          </a:bodyPr>
          <a:lstStyle/>
          <a:p>
            <a:pPr fontAlgn="base">
              <a:buNone/>
            </a:pPr>
            <a:endParaRPr lang="ru-RU" b="1" dirty="0" smtClean="0"/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Михайло Львович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Воронін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дизайнер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виробник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класичного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одягу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Доктор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технічних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наук.</a:t>
            </a:r>
          </a:p>
          <a:p>
            <a:pPr fontAlgn="base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://donbass.ua/multimedia/images/news/original/2012/04/15/voron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770107" cy="3577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Платонович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Чубинський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(1839-1884)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4525963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етнолог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фольклорист.</a:t>
            </a:r>
          </a:p>
          <a:p>
            <a:pPr fontAlgn="base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Поет.</a:t>
            </a:r>
          </a:p>
          <a:p>
            <a:pPr fontAlgn="base"/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Громадський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діяч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Гімну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вмерла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слава,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воля,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нам,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браття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молодії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усміхнеться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доля!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Згинуть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наші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вороженьки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як роса на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сонці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Запануєм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ми,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браття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своїй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сторонці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day.kiev.ua/sites/default/files/main/openpublish_article/20120126/413-20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600400" cy="4872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Валерій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Лобановський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(1939-2002)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1600200"/>
            <a:ext cx="4546848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Видатний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футбольний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тренер.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Відомий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Динамо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Київ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Входить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десятки практично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рейтингів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найкращих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тренерів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світового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футболу.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ім'ям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названо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стадіон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Динамо.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www.tonnel.ru/gzl/163516667_tonne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240360" cy="4558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8075240" cy="652934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Князь Олег (… - 912)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uk-UA" b="1" dirty="0" smtClean="0">
                <a:latin typeface="Times New Roman"/>
                <a:ea typeface="Times New Roman"/>
              </a:rPr>
              <a:t> </a:t>
            </a: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6" y="1124744"/>
            <a:ext cx="4536504" cy="2448272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Давньоруський </a:t>
            </a:r>
            <a:r>
              <a:rPr lang="uk-UA" dirty="0" smtClean="0">
                <a:latin typeface="Times New Roman"/>
                <a:ea typeface="Times New Roman"/>
              </a:rPr>
              <a:t>князь.</a:t>
            </a: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Згідно легенді, загинув від укусу </a:t>
            </a:r>
            <a:r>
              <a:rPr lang="uk-UA" dirty="0" smtClean="0">
                <a:latin typeface="Times New Roman"/>
                <a:ea typeface="Times New Roman"/>
              </a:rPr>
              <a:t>гадюки </a:t>
            </a:r>
            <a:r>
              <a:rPr lang="uk-UA" dirty="0" smtClean="0">
                <a:latin typeface="Times New Roman"/>
                <a:ea typeface="Times New Roman"/>
              </a:rPr>
              <a:t>. </a:t>
            </a:r>
            <a:endParaRPr lang="ru-RU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5746"/>
          <a:stretch>
            <a:fillRect/>
          </a:stretch>
        </p:blipFill>
        <p:spPr bwMode="auto">
          <a:xfrm>
            <a:off x="539552" y="980728"/>
            <a:ext cx="3529498" cy="550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283968" y="3313543"/>
            <a:ext cx="4536504" cy="319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Богдан Сильвестрович Ступка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(1941-2012)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3848" y="1628800"/>
            <a:ext cx="2746648" cy="4525963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актор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театру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лауреат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Шевченківської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Народний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артист УРСР (1980).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Народний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артист СРСР (1991).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Герой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(2011).</a:t>
            </a:r>
          </a:p>
          <a:p>
            <a:endParaRPr lang="ru-RU" dirty="0"/>
          </a:p>
        </p:txBody>
      </p:sp>
      <p:pic>
        <p:nvPicPr>
          <p:cNvPr id="56322" name="Picture 2" descr="http://kinocosmos.com/images/stories/Actor/stupka%20bulba.jpg"/>
          <p:cNvPicPr>
            <a:picLocks noChangeAspect="1" noChangeArrowheads="1"/>
          </p:cNvPicPr>
          <p:nvPr/>
        </p:nvPicPr>
        <p:blipFill>
          <a:blip r:embed="rId2" cstate="print"/>
          <a:srcRect l="9091"/>
          <a:stretch>
            <a:fillRect/>
          </a:stretch>
        </p:blipFill>
        <p:spPr bwMode="auto">
          <a:xfrm>
            <a:off x="5940152" y="1628800"/>
            <a:ext cx="2880320" cy="4224470"/>
          </a:xfrm>
          <a:prstGeom prst="rect">
            <a:avLst/>
          </a:prstGeom>
          <a:noFill/>
        </p:spPr>
      </p:pic>
      <p:pic>
        <p:nvPicPr>
          <p:cNvPr id="56324" name="Picture 4" descr="http://dataforum.ks.ua/attachments/zvyozdy-shou-biznesa/135574d1342950384-umer-bogdan-stupka-md_portret-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288032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Софія</a:t>
            </a:r>
            <a:r>
              <a:rPr lang="ru-RU" b="1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Михайлівна</a:t>
            </a:r>
            <a:r>
              <a:rPr lang="ru-RU" b="1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Ротару1947</a:t>
            </a:r>
            <a:endParaRPr lang="ru-RU" b="1" dirty="0">
              <a:solidFill>
                <a:srgbClr val="FF7C8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3394720" cy="4525963"/>
          </a:xfrm>
        </p:spPr>
        <p:txBody>
          <a:bodyPr>
            <a:normAutofit lnSpcReduction="10000"/>
          </a:bodyPr>
          <a:lstStyle/>
          <a:p>
            <a:pPr fontAlgn="base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молдавська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співачка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Народна артистка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Народна артистка МРСР.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http://image.tsn.ua/media/images2/original/Aug2013/383829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84784"/>
            <a:ext cx="453650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Каденюк </a:t>
            </a:r>
            <a:r>
              <a:rPr lang="uk-UA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Констянтин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Леонідович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1951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 fontScale="92500" lnSpcReduction="10000"/>
          </a:bodyPr>
          <a:lstStyle/>
          <a:p>
            <a:pPr fontAlgn="base">
              <a:buNone/>
            </a:pPr>
            <a:endParaRPr lang="ru-RU" b="1" dirty="0" smtClean="0"/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Перший космонавт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незалежної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Народний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депутат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4-го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скликання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Народний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Посол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Герой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9160" name="Picture 8" descr="http://bpart.kiev.ua/images/cat/2012/People/Kadenyu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88640"/>
            <a:ext cx="2381250" cy="3486151"/>
          </a:xfrm>
          <a:prstGeom prst="rect">
            <a:avLst/>
          </a:prstGeom>
          <a:noFill/>
        </p:spPr>
      </p:pic>
      <p:pic>
        <p:nvPicPr>
          <p:cNvPr id="49158" name="Picture 6" descr="http://upload.wikimedia.org/wikipedia/commons/thumb/3/3e/Leonid_Kadenyuk.jpg/220px-Leonid_Kadeny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068960"/>
            <a:ext cx="2671564" cy="3339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Зібров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Павло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Миколайович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1957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85184" y="1628800"/>
            <a:ext cx="3935288" cy="4536504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endParaRPr lang="ru-RU" b="1" dirty="0" smtClean="0"/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естрадний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співак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(баритон).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пісень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Народний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артист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3010" name="Picture 2" descr="Зібров Павло Миколай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2"/>
            <a:ext cx="4248472" cy="4248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Ольга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Сумська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1966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93296" y="1628800"/>
            <a:ext cx="2783160" cy="4497363"/>
          </a:xfrm>
        </p:spPr>
        <p:txBody>
          <a:bodyPr>
            <a:normAutofit/>
          </a:bodyPr>
          <a:lstStyle/>
          <a:p>
            <a:pPr fontAlgn="base"/>
            <a:r>
              <a:rPr lang="ru-RU" dirty="0" err="1" smtClean="0"/>
              <a:t>Українська</a:t>
            </a:r>
            <a:r>
              <a:rPr lang="ru-RU" dirty="0" smtClean="0"/>
              <a:t> актриса 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dirty="0" err="1" smtClean="0"/>
              <a:t>телеведуча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smtClean="0"/>
              <a:t>Народна артистка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1986" name="Picture 2" descr="Сумська Ольга В’ячеславі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68552" cy="4968555"/>
          </a:xfrm>
          <a:prstGeom prst="rect">
            <a:avLst/>
          </a:prstGeom>
          <a:noFill/>
        </p:spPr>
      </p:pic>
      <p:pic>
        <p:nvPicPr>
          <p:cNvPr id="6146" name="Picture 2" descr="http://24tv.ua/resources/photos/news/201208/251686_504573.jpg"/>
          <p:cNvPicPr>
            <a:picLocks noChangeAspect="1" noChangeArrowheads="1"/>
          </p:cNvPicPr>
          <p:nvPr/>
        </p:nvPicPr>
        <p:blipFill>
          <a:blip r:embed="rId3" cstate="print"/>
          <a:srcRect l="20081" r="23220"/>
          <a:stretch>
            <a:fillRect/>
          </a:stretch>
        </p:blipFill>
        <p:spPr bwMode="auto">
          <a:xfrm>
            <a:off x="3491880" y="3573016"/>
            <a:ext cx="2304256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Кличко Віталій (нар. 1971) та Володимир (1976)</a:t>
            </a: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340769"/>
            <a:ext cx="7067128" cy="720080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Видатні боксери і чемпіони світу</a:t>
            </a:r>
            <a:endParaRPr lang="ru-RU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4582" r="6074"/>
          <a:stretch>
            <a:fillRect/>
          </a:stretch>
        </p:blipFill>
        <p:spPr bwMode="auto">
          <a:xfrm>
            <a:off x="1691680" y="1988840"/>
            <a:ext cx="6120680" cy="456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Андрій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Шевченко 1976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92080" y="1628800"/>
            <a:ext cx="3851920" cy="5229200"/>
          </a:xfrm>
        </p:spPr>
        <p:txBody>
          <a:bodyPr>
            <a:normAutofit fontScale="92500"/>
          </a:bodyPr>
          <a:lstStyle/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футболіст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виступав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київське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«Динамо»,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Мілан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та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лондонське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Челсі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Заслужений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майстер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спорту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2003 року.</a:t>
            </a:r>
          </a:p>
        </p:txBody>
      </p:sp>
      <p:pic>
        <p:nvPicPr>
          <p:cNvPr id="52226" name="Picture 2" descr="http://image.zn.ua/media/images/original/Jun2012/44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5040560" cy="2835316"/>
          </a:xfrm>
          <a:prstGeom prst="rect">
            <a:avLst/>
          </a:prstGeom>
          <a:noFill/>
        </p:spPr>
      </p:pic>
      <p:pic>
        <p:nvPicPr>
          <p:cNvPr id="52228" name="Picture 4" descr="http://www.ogoniok.com/common/archive/2005/4882/03-14-14/03-14-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3810000" cy="3057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548680"/>
            <a:ext cx="4762872" cy="128215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Серебрянська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Катерина Олегівна1977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3212976"/>
            <a:ext cx="4330824" cy="2908920"/>
          </a:xfrm>
        </p:spPr>
        <p:txBody>
          <a:bodyPr>
            <a:normAutofit fontScale="92500" lnSpcReduction="20000"/>
          </a:bodyPr>
          <a:lstStyle/>
          <a:p>
            <a:pPr fontAlgn="base">
              <a:buNone/>
            </a:pPr>
            <a:endParaRPr lang="ru-RU" b="1" dirty="0" smtClean="0"/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Заслужений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майстер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спорту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художньої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гімнастики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Олімпійська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чемпіонка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Дочка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Серебрянської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http://www.umoloda.kiev.ua/img/content/i14/1453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01008"/>
            <a:ext cx="3888432" cy="2721904"/>
          </a:xfrm>
          <a:prstGeom prst="rect">
            <a:avLst/>
          </a:prstGeom>
          <a:noFill/>
        </p:spPr>
      </p:pic>
      <p:pic>
        <p:nvPicPr>
          <p:cNvPr id="58372" name="Picture 4" descr="http://photo.ukrinform.ua/JPEG/thumbnail/2005/11/180183_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9424"/>
            <a:ext cx="2376264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404664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Подкопаєва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Лілія (нар. 1978)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/>
                <a:ea typeface="Times New Roman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196752"/>
            <a:ext cx="4572000" cy="5472608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Заслужений майстер спорту.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Суддя міжнародної категорії.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Абсолютна чемпіонка світу, Європи, Олімпійських Ігор зі спортивної гімнастики.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 Авторський елемент Лілії </a:t>
            </a:r>
            <a:r>
              <a:rPr lang="uk-UA" dirty="0" err="1" smtClean="0">
                <a:latin typeface="Times New Roman"/>
                <a:ea typeface="Times New Roman"/>
              </a:rPr>
              <a:t>Подкопаєвої</a:t>
            </a:r>
            <a:r>
              <a:rPr lang="uk-UA" dirty="0" smtClean="0">
                <a:latin typeface="Times New Roman"/>
                <a:ea typeface="Times New Roman"/>
              </a:rPr>
              <a:t> – «Подвійне сальто вперед з поворотом на 180 градусів» досі ніхто не повторив.</a:t>
            </a:r>
            <a:endParaRPr lang="ru-RU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  <a:buNone/>
              <a:tabLst>
                <a:tab pos="2505075" algn="l"/>
              </a:tabLst>
            </a:pPr>
            <a:endParaRPr lang="ru-RU" dirty="0" smtClean="0">
              <a:latin typeface="Times New Roman"/>
              <a:ea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189407" cy="52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tsikave.ostriv.in.ua/images/publications/4/13121/content/%D0%BF%D0%BE%D0%B4%D0%BA%D0%BE%D0%BF%D0%B0%D0%B5%D0%B2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077072"/>
            <a:ext cx="1905000" cy="2562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  <a:t>Клочкова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  <a:t> Яна (нар. 1982)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1844824"/>
            <a:ext cx="4762872" cy="4525963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Майстер спорту міжнародного класу з плавання.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Герой України.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«Золота рибка» України, виграла 5 олімпійських медалей, серед яких 4 – золоті; </a:t>
            </a:r>
            <a:endParaRPr lang="ru-RU" dirty="0"/>
          </a:p>
        </p:txBody>
      </p:sp>
      <p:pic>
        <p:nvPicPr>
          <p:cNvPr id="2050" name="Picture 2" descr="http://swim.by/wp-content/uploads/klochkova_2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3024336" cy="3024336"/>
          </a:xfrm>
          <a:prstGeom prst="rect">
            <a:avLst/>
          </a:prstGeom>
          <a:noFill/>
        </p:spPr>
      </p:pic>
      <p:pic>
        <p:nvPicPr>
          <p:cNvPr id="2052" name="Picture 4" descr="http://podrobnosti.ua/upload/news/2009/01/27/578837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01008"/>
            <a:ext cx="3429000" cy="2743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490066"/>
          </a:xfrm>
        </p:spPr>
        <p:txBody>
          <a:bodyPr>
            <a:normAutofit fontScale="90000"/>
          </a:bodyPr>
          <a:lstStyle/>
          <a:p>
            <a:pPr algn="just">
              <a:spcAft>
                <a:spcPts val="0"/>
              </a:spcAft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</a:rPr>
              <a:t>Володимир Великий (958? - 1015)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uk-UA" dirty="0" smtClean="0">
                <a:latin typeface="Times New Roman"/>
                <a:ea typeface="Times New Roman"/>
              </a:rPr>
              <a:t> </a:t>
            </a: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1124744"/>
            <a:ext cx="4402832" cy="5472608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Великий князь Київський, котрий сприяв прийняттю християнства на Русі.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Відомий як Володимир Великий, Володимир Святий, </a:t>
            </a:r>
            <a:r>
              <a:rPr lang="uk-UA" dirty="0" err="1" smtClean="0">
                <a:latin typeface="Times New Roman"/>
                <a:ea typeface="Times New Roman"/>
              </a:rPr>
              <a:t>Святий</a:t>
            </a:r>
            <a:r>
              <a:rPr lang="uk-UA" dirty="0" smtClean="0">
                <a:latin typeface="Times New Roman"/>
                <a:ea typeface="Times New Roman"/>
              </a:rPr>
              <a:t> рівноапостольний князь Володимир, </a:t>
            </a:r>
            <a:r>
              <a:rPr lang="uk-UA" dirty="0" err="1" smtClean="0">
                <a:latin typeface="Times New Roman"/>
                <a:ea typeface="Times New Roman"/>
              </a:rPr>
              <a:t>Володимир</a:t>
            </a:r>
            <a:r>
              <a:rPr lang="uk-UA" dirty="0" smtClean="0">
                <a:latin typeface="Times New Roman"/>
                <a:ea typeface="Times New Roman"/>
              </a:rPr>
              <a:t> Красне Сонечко, Володимир </a:t>
            </a:r>
            <a:r>
              <a:rPr lang="uk-UA" dirty="0" err="1" smtClean="0">
                <a:latin typeface="Times New Roman"/>
                <a:ea typeface="Times New Roman"/>
              </a:rPr>
              <a:t>Святославич</a:t>
            </a:r>
            <a:r>
              <a:rPr lang="uk-UA" dirty="0" smtClean="0">
                <a:latin typeface="Times New Roman"/>
                <a:ea typeface="Times New Roman"/>
              </a:rPr>
              <a:t>.</a:t>
            </a: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 err="1" smtClean="0">
                <a:latin typeface="Times New Roman"/>
                <a:ea typeface="Times New Roman"/>
              </a:rPr>
              <a:t>Збудовав</a:t>
            </a:r>
            <a:r>
              <a:rPr lang="uk-UA" dirty="0" smtClean="0">
                <a:latin typeface="Times New Roman"/>
                <a:ea typeface="Times New Roman"/>
              </a:rPr>
              <a:t> Десятинну церкву, 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першим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руських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князів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розпочав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карбувати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власну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монету.</a:t>
            </a:r>
            <a:endParaRPr lang="ru-RU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8" y="1054248"/>
            <a:ext cx="3945830" cy="525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http://upload.wikimedia.org/wikipedia/commons/a/af/1_Hryvnia_1994_fro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4067944" cy="1983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03848" y="476672"/>
            <a:ext cx="5252120" cy="1512168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</a:rPr>
              <a:t>Кожна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людина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народжується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для </a:t>
            </a:r>
            <a:r>
              <a:rPr lang="ru-RU" sz="3600" b="1" dirty="0" err="1" smtClean="0">
                <a:solidFill>
                  <a:srgbClr val="002060"/>
                </a:solidFill>
              </a:rPr>
              <a:t>якогось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діла</a:t>
            </a:r>
            <a:r>
              <a:rPr lang="ru-RU" sz="3600" b="1" dirty="0" smtClean="0">
                <a:solidFill>
                  <a:srgbClr val="002060"/>
                </a:solidFill>
              </a:rPr>
              <a:t>…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067944" y="2060848"/>
            <a:ext cx="3056384" cy="151216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Ернест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Міллер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ХЕМІНГУЕЙ, </a:t>
            </a:r>
            <a:r>
              <a:rPr lang="ru-RU" b="1" dirty="0" err="1" smtClean="0">
                <a:solidFill>
                  <a:srgbClr val="C00000"/>
                </a:solidFill>
              </a:rPr>
              <a:t>американський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письменник</a:t>
            </a:r>
            <a:r>
              <a:rPr lang="ru-RU" b="1" dirty="0" smtClean="0">
                <a:solidFill>
                  <a:srgbClr val="C00000"/>
                </a:solidFill>
              </a:rPr>
              <a:t> </a:t>
            </a:r>
          </a:p>
          <a:p>
            <a:endParaRPr lang="ru-RU" b="1" dirty="0"/>
          </a:p>
        </p:txBody>
      </p:sp>
      <p:pic>
        <p:nvPicPr>
          <p:cNvPr id="65538" name="Picture 2" descr="http://epwr.ru/quotauthor/412/1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187624" y="332656"/>
            <a:ext cx="2376264" cy="32091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3789040"/>
            <a:ext cx="59766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Людина </a:t>
            </a:r>
            <a:r>
              <a:rPr lang="ru-RU" sz="3200" b="1" dirty="0" err="1" smtClean="0">
                <a:solidFill>
                  <a:srgbClr val="002060"/>
                </a:solidFill>
              </a:rPr>
              <a:t>народжується</a:t>
            </a:r>
            <a:r>
              <a:rPr lang="ru-RU" sz="3200" b="1" dirty="0" smtClean="0">
                <a:solidFill>
                  <a:srgbClr val="002060"/>
                </a:solidFill>
              </a:rPr>
              <a:t> на </a:t>
            </a:r>
            <a:r>
              <a:rPr lang="ru-RU" sz="3200" b="1" dirty="0" err="1" smtClean="0">
                <a:solidFill>
                  <a:srgbClr val="002060"/>
                </a:solidFill>
              </a:rPr>
              <a:t>світ</a:t>
            </a:r>
            <a:r>
              <a:rPr lang="ru-RU" sz="3200" b="1" dirty="0" smtClean="0">
                <a:solidFill>
                  <a:srgbClr val="002060"/>
                </a:solidFill>
              </a:rPr>
              <a:t> не для того, </a:t>
            </a:r>
            <a:r>
              <a:rPr lang="ru-RU" sz="3200" b="1" dirty="0" err="1" smtClean="0">
                <a:solidFill>
                  <a:srgbClr val="002060"/>
                </a:solidFill>
              </a:rPr>
              <a:t>щоб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зникнути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безвісною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пилинкою</a:t>
            </a:r>
            <a:r>
              <a:rPr lang="ru-RU" sz="3200" b="1" dirty="0" smtClean="0">
                <a:solidFill>
                  <a:srgbClr val="002060"/>
                </a:solidFill>
              </a:rPr>
              <a:t>. Людина </a:t>
            </a:r>
            <a:r>
              <a:rPr lang="ru-RU" sz="3200" b="1" dirty="0" err="1" smtClean="0">
                <a:solidFill>
                  <a:srgbClr val="002060"/>
                </a:solidFill>
              </a:rPr>
              <a:t>народжується</a:t>
            </a:r>
            <a:r>
              <a:rPr lang="ru-RU" sz="3200" b="1" dirty="0" smtClean="0">
                <a:solidFill>
                  <a:srgbClr val="002060"/>
                </a:solidFill>
              </a:rPr>
              <a:t>, </a:t>
            </a:r>
            <a:r>
              <a:rPr lang="ru-RU" sz="3200" b="1" dirty="0" err="1" smtClean="0">
                <a:solidFill>
                  <a:srgbClr val="002060"/>
                </a:solidFill>
              </a:rPr>
              <a:t>щоб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лишити</a:t>
            </a:r>
            <a:r>
              <a:rPr lang="ru-RU" sz="3200" b="1" dirty="0" smtClean="0">
                <a:solidFill>
                  <a:srgbClr val="002060"/>
                </a:solidFill>
              </a:rPr>
              <a:t> по </a:t>
            </a:r>
            <a:r>
              <a:rPr lang="ru-RU" sz="3200" b="1" dirty="0" err="1" smtClean="0">
                <a:solidFill>
                  <a:srgbClr val="002060"/>
                </a:solidFill>
              </a:rPr>
              <a:t>собі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слід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вічний</a:t>
            </a:r>
            <a:r>
              <a:rPr lang="ru-RU" sz="3200" b="1" dirty="0" smtClean="0">
                <a:solidFill>
                  <a:srgbClr val="002060"/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</a:t>
            </a:r>
            <a:r>
              <a:rPr lang="ru-RU" sz="2000" b="1" dirty="0" smtClean="0">
                <a:solidFill>
                  <a:srgbClr val="C00000"/>
                </a:solidFill>
              </a:rPr>
              <a:t> </a:t>
            </a:r>
            <a:r>
              <a:rPr lang="ru-RU" sz="2000" b="1" i="1" dirty="0" smtClean="0">
                <a:solidFill>
                  <a:srgbClr val="C00000"/>
                </a:solidFill>
              </a:rPr>
              <a:t>Василь СУХОМЛИНСЬКИЙ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5540" name="Picture 4" descr="https://encrypted-tbn2.gstatic.com/images?q=tbn:ANd9GcR9NMIbSvGJyFGGbc-eJs1NgtCMKuRYUUgqaqxkcaszvUGNDPz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356992"/>
            <a:ext cx="2138164" cy="3129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ljplus.ru/img4/v/a/vaxo/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76672"/>
            <a:ext cx="5386848" cy="5600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Княгиня Ольга ( … - 969)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 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600200"/>
            <a:ext cx="3826768" cy="4525963"/>
          </a:xfr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Велика київська княгиня.</a:t>
            </a:r>
          </a:p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 968 керувала захистом Києва від печенігів.</a:t>
            </a:r>
          </a:p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Канонізована руською </a:t>
            </a:r>
            <a:r>
              <a:rPr lang="uk-UA" dirty="0" smtClean="0">
                <a:latin typeface="Times New Roman"/>
                <a:ea typeface="Times New Roman"/>
              </a:rPr>
              <a:t>церквою. </a:t>
            </a:r>
            <a:r>
              <a:rPr lang="uk-UA" dirty="0" smtClean="0">
                <a:latin typeface="Times New Roman"/>
                <a:ea typeface="Times New Roman"/>
              </a:rPr>
              <a:t> </a:t>
            </a:r>
            <a:endParaRPr lang="ru-RU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30294"/>
            <a:ext cx="3528392" cy="518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Святослав Хоробрий (</a:t>
            </a:r>
            <a:r>
              <a:rPr lang="uk-UA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бл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. 935 - 972)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84784"/>
            <a:ext cx="4258816" cy="4968552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Великий князь Київський.</a:t>
            </a:r>
          </a:p>
          <a:p>
            <a:pPr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Значно розширив територію Київської Русі.</a:t>
            </a:r>
          </a:p>
          <a:p>
            <a:pPr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Провадив активну зовнішню політику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  <a:r>
              <a:rPr lang="uk-UA" dirty="0" smtClean="0">
                <a:latin typeface="Times New Roman"/>
                <a:ea typeface="Times New Roman"/>
              </a:rPr>
              <a:t> </a:t>
            </a: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Державний і військовий </a:t>
            </a:r>
            <a:r>
              <a:rPr lang="uk-UA" dirty="0" smtClean="0">
                <a:latin typeface="Times New Roman"/>
                <a:ea typeface="Times New Roman"/>
              </a:rPr>
              <a:t>діяч.</a:t>
            </a:r>
            <a:endParaRPr lang="ru-RU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t="8789" b="7039"/>
          <a:stretch>
            <a:fillRect/>
          </a:stretch>
        </p:blipFill>
        <p:spPr bwMode="auto">
          <a:xfrm>
            <a:off x="5004048" y="1340768"/>
            <a:ext cx="3744416" cy="500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Ярослав Мудрий (983 - 1054)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3968" y="1041376"/>
            <a:ext cx="4680520" cy="5816624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>
                <a:latin typeface="Times New Roman"/>
                <a:ea typeface="Times New Roman"/>
              </a:rPr>
              <a:t>Великий князь Київський, видатний державний діяч, завдяки якому Київська Русь перетворилася на могутню європейську державу, досягнувши на той час найвищого розвитку.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uk-UA" dirty="0" smtClean="0">
                <a:latin typeface="Times New Roman"/>
                <a:ea typeface="Times New Roman"/>
              </a:rPr>
              <a:t>Почав будувати у 1037р.Софійський собор, створив бібліотеку у Софії Київській.</a:t>
            </a:r>
          </a:p>
          <a:p>
            <a:r>
              <a:rPr lang="uk-UA" dirty="0" smtClean="0">
                <a:latin typeface="Times New Roman"/>
                <a:ea typeface="Times New Roman"/>
              </a:rPr>
              <a:t>Збудував Золоті ворота.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5472"/>
          <a:stretch>
            <a:fillRect/>
          </a:stretch>
        </p:blipFill>
        <p:spPr bwMode="auto">
          <a:xfrm>
            <a:off x="395536" y="836712"/>
            <a:ext cx="3888432" cy="497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http://www.prokarpaty.net/data/media/90/800px-2-grivni-front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5536" y="4509120"/>
            <a:ext cx="3914822" cy="2089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Вишневецький Дмитро</a:t>
            </a:r>
            <a:b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(1516 - 1563)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1600200"/>
            <a:ext cx="4258816" cy="4525963"/>
          </a:xfrm>
        </p:spPr>
        <p:txBody>
          <a:bodyPr>
            <a:normAutofit fontScale="92500"/>
          </a:bodyPr>
          <a:lstStyle/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Перший відомий в історії козацький отаман.</a:t>
            </a:r>
            <a:endParaRPr lang="ru-RU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 З кінця 30-х років </a:t>
            </a:r>
          </a:p>
          <a:p>
            <a:pPr algn="just"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   16 століття Дмитро приєднується до козацьких загонів і бере активну участь у боротьбі з татарами.</a:t>
            </a:r>
            <a:endParaRPr lang="ru-RU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2138" r="10485"/>
          <a:stretch>
            <a:fillRect/>
          </a:stretch>
        </p:blipFill>
        <p:spPr bwMode="auto">
          <a:xfrm>
            <a:off x="611560" y="1484784"/>
            <a:ext cx="3672408" cy="474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1019</Words>
  <Application>Microsoft Office PowerPoint</Application>
  <PresentationFormat>Экран (4:3)</PresentationFormat>
  <Paragraphs>235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Нестор-літописець(бл.1056-бл.1113) </vt:lpstr>
      <vt:lpstr>Кий, Щек, Хорив та сестра їх Либідь (приблизно 5 ст. н.е) </vt:lpstr>
      <vt:lpstr>Князь Олег (… - 912)   </vt:lpstr>
      <vt:lpstr>Володимир Великий (958? - 1015)   </vt:lpstr>
      <vt:lpstr>Княгиня Ольга ( … - 969)   </vt:lpstr>
      <vt:lpstr>Святослав Хоробрий (бл. 935 - 972) </vt:lpstr>
      <vt:lpstr>Ярослав Мудрий (983 - 1054) </vt:lpstr>
      <vt:lpstr>Вишневецький Дмитро  (1516 - 1563) </vt:lpstr>
      <vt:lpstr>Конашевич-Сагайдачний Петро (1570 - 1622)   </vt:lpstr>
      <vt:lpstr>Хмельницький Богдан  (1595 - 1657) </vt:lpstr>
      <vt:lpstr>Іван Мазепа</vt:lpstr>
      <vt:lpstr>Кішка Самійло  (нар. невід. - 1602 (1620))  </vt:lpstr>
      <vt:lpstr>Григорій Сковорода  (1722-1794)</vt:lpstr>
      <vt:lpstr>Пирогов Микола Іванович (1810-1881)</vt:lpstr>
      <vt:lpstr>Тарас Григорович Шевченко (1814 — 1861) </vt:lpstr>
      <vt:lpstr>Микола Васильович Скліфосовський(1836-1904)</vt:lpstr>
      <vt:lpstr>Олена Пчілка (1849-1930)</vt:lpstr>
      <vt:lpstr> Глібов Леонід Іванович (1827-1893) </vt:lpstr>
      <vt:lpstr>Леся Українка (1871—1915) </vt:lpstr>
      <vt:lpstr>Лисенко Микола (1842 - 1912) </vt:lpstr>
      <vt:lpstr>Іван Павлович Пулюй(1845-1918)</vt:lpstr>
      <vt:lpstr>Іван Франко  (1856-1916) </vt:lpstr>
      <vt:lpstr>Патони Євген (1870 - 1953)  та Борис (нар. 1918)  </vt:lpstr>
      <vt:lpstr>Довженко Олександр Петрович(1894-1956)</vt:lpstr>
      <vt:lpstr>Білокур Катерина Василівна  (1900-1961)</vt:lpstr>
      <vt:lpstr>Антонов Олег Костянтинович  (1906 - 1984) </vt:lpstr>
      <vt:lpstr>Корольов Сергій Павлович (1907-1966)</vt:lpstr>
      <vt:lpstr>Амосов Микола (1913 - 2002) </vt:lpstr>
      <vt:lpstr>Яблонська Тетяна Нилівна  (1917 - 2005)   </vt:lpstr>
      <vt:lpstr>Васи́ль Олекса́ндрович Сухомли́нський  (1918- 1970)</vt:lpstr>
      <vt:lpstr>Яцик Петро Дмитрович  (1921-2001)</vt:lpstr>
      <vt:lpstr>Ліна Василівна Костенко 1930</vt:lpstr>
      <vt:lpstr>Григорій Миколайович Чапкіс1930</vt:lpstr>
      <vt:lpstr>Кравчук Леонід Макарович 1934 </vt:lpstr>
      <vt:lpstr>В’ячеслав Максимович Чорновіл (1937-1999)</vt:lpstr>
      <vt:lpstr>Михайло Воронін (1938-2012)</vt:lpstr>
      <vt:lpstr>Павло Платонович Чубинський(1839-1884)</vt:lpstr>
      <vt:lpstr>Валерій Лобановський (1939-2002) </vt:lpstr>
      <vt:lpstr>Богдан Сильвестрович Ступка (1941-2012)</vt:lpstr>
      <vt:lpstr>Софія Михайлівна Ротару1947</vt:lpstr>
      <vt:lpstr>Каденюк Констянтин Леонідович 1951 </vt:lpstr>
      <vt:lpstr>Зібров Павло Миколайович 1957</vt:lpstr>
      <vt:lpstr>Ольга Сумська 1966 </vt:lpstr>
      <vt:lpstr>Кличко Віталій (нар. 1971) та Володимир (1976) </vt:lpstr>
      <vt:lpstr>Андрій Шевченко 1976</vt:lpstr>
      <vt:lpstr>Серебрянська Катерина Олегівна1977</vt:lpstr>
      <vt:lpstr>Подкопаєва Лілія (нар. 1978) </vt:lpstr>
      <vt:lpstr>Клочкова Яна (нар. 1982)</vt:lpstr>
      <vt:lpstr>Кожна людина народжується для якогось діла…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Нестор-літописець(бл.1056-бл.1113) </dc:title>
  <cp:lastModifiedBy>User</cp:lastModifiedBy>
  <cp:revision>42</cp:revision>
  <dcterms:modified xsi:type="dcterms:W3CDTF">2013-11-02T10:58:50Z</dcterms:modified>
</cp:coreProperties>
</file>