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1968" y="10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BA85D1-4100-4E8B-8287-D2806D5496F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071F6A-65BF-46D2-BFB3-BA11BF29408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008000">
            <a:off x="5375559" y="1784322"/>
            <a:ext cx="1538288" cy="15192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366000">
            <a:off x="96821" y="4746597"/>
            <a:ext cx="2501900" cy="24733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08000">
            <a:off x="5213333" y="3486122"/>
            <a:ext cx="1631950" cy="16129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938000">
            <a:off x="77770" y="3665510"/>
            <a:ext cx="1819275" cy="18002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0" name="Picture 6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9120000">
            <a:off x="3113723" y="7406511"/>
            <a:ext cx="1889125" cy="18669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1" name="Picture 7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507999">
            <a:off x="2265345" y="-12922"/>
            <a:ext cx="2562225" cy="253365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2" name="Picture 8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368000">
            <a:off x="4963768" y="4610072"/>
            <a:ext cx="1827212" cy="18065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3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234001">
            <a:off x="73801" y="1683516"/>
            <a:ext cx="1831975" cy="18113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4" name="Picture 10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056000">
            <a:off x="1708012" y="7710685"/>
            <a:ext cx="1443038" cy="14271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5" name="Picture 11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692001">
            <a:off x="4267183" y="-84412"/>
            <a:ext cx="2559050" cy="252888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6" name="Picture 12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647999">
            <a:off x="78564" y="-221484"/>
            <a:ext cx="2190750" cy="21669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7" name="Picture 13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354001">
            <a:off x="4134408" y="6093591"/>
            <a:ext cx="2965450" cy="293211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38" name="Picture 14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348000">
            <a:off x="-167549" y="6815953"/>
            <a:ext cx="2012950" cy="19891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039" name="Rectangle 15"/>
          <p:cNvSpPr>
            <a:spLocks noChangeArrowheads="1" noChangeShapeType="1"/>
          </p:cNvSpPr>
          <p:nvPr/>
        </p:nvSpPr>
        <p:spPr bwMode="auto">
          <a:xfrm>
            <a:off x="954070" y="620685"/>
            <a:ext cx="5205413" cy="7756525"/>
          </a:xfrm>
          <a:prstGeom prst="rect">
            <a:avLst/>
          </a:prstGeom>
          <a:solidFill>
            <a:srgbClr val="E1F5FF"/>
          </a:solidFill>
          <a:ln w="25400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Text Box 16"/>
          <p:cNvSpPr txBox="1">
            <a:spLocks noChangeArrowheads="1" noChangeShapeType="1"/>
          </p:cNvSpPr>
          <p:nvPr/>
        </p:nvSpPr>
        <p:spPr bwMode="auto">
          <a:xfrm>
            <a:off x="2800333" y="2803497"/>
            <a:ext cx="3348037" cy="554196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Випуск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 №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«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Збереж</a:t>
            </a:r>
            <a:r>
              <a:rPr kumimoji="0" lang="uk-UA" sz="30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імо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 першоцвіти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stellar" pitchFamily="18" charset="0"/>
                <a:cs typeface="Arial" pitchFamily="34" charset="0"/>
              </a:rPr>
              <a:t>»</a:t>
            </a:r>
            <a:endParaRPr kumimoji="0" lang="uk-UA" sz="3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Castellar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Garamond" pitchFamily="18" charset="0"/>
                <a:cs typeface="Arial" pitchFamily="34" charset="0"/>
              </a:rPr>
              <a:t>Шкільна дитяча газета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uk-UA" sz="3000" b="0" i="0" u="none" strike="noStrike" cap="none" normalizeH="0" baseline="0" dirty="0" smtClean="0">
              <a:ln>
                <a:noFill/>
              </a:ln>
              <a:solidFill>
                <a:srgbClr val="FF66CC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uk-UA" sz="3000" b="0" i="0" u="none" strike="noStrike" cap="none" normalizeH="0" baseline="0" dirty="0" smtClean="0">
              <a:ln>
                <a:noFill/>
              </a:ln>
              <a:solidFill>
                <a:srgbClr val="FF66CC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uk-UA" sz="3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  <a:cs typeface="Arial" pitchFamily="34" charset="0"/>
              </a:rPr>
              <a:t>Видавець</a:t>
            </a: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  <a:cs typeface="Arial" pitchFamily="34" charset="0"/>
              </a:rPr>
              <a:t>: 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  <a:cs typeface="Arial" pitchFamily="34" charset="0"/>
              </a:rPr>
              <a:t>учні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  <a:cs typeface="Arial" pitchFamily="34" charset="0"/>
              </a:rPr>
              <a:t>2-</a:t>
            </a:r>
            <a:r>
              <a:rPr kumimoji="0" lang="uk-UA" sz="30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  <a:cs typeface="Arial" pitchFamily="34" charset="0"/>
              </a:rPr>
              <a:t>го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  <a:cs typeface="Arial" pitchFamily="34" charset="0"/>
              </a:rPr>
              <a:t> класу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 noChangeShapeType="1"/>
          </p:cNvSpPr>
          <p:nvPr/>
        </p:nvSpPr>
        <p:spPr bwMode="auto">
          <a:xfrm rot="16200000">
            <a:off x="-1915335" y="5428495"/>
            <a:ext cx="7631112" cy="18002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Eras Demi ITC" pitchFamily="34" charset="0"/>
                <a:cs typeface="Arial" pitchFamily="34" charset="0"/>
              </a:rPr>
              <a:t>Юннат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 descr="189632e835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70" y="571472"/>
            <a:ext cx="5256213" cy="3714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811763" y="8572528"/>
            <a:ext cx="5761037" cy="1800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Вул.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Задорожнього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9.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Тел.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9-19-79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14356" y="5643570"/>
            <a:ext cx="5761037" cy="2305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В квітковій країні будь гостем бажаним,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Ти в ній і кохання, і радість знайдеш.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Але ж це тоді, як ти сам бездоганний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Нікому ніколи життя не псуєш!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Картинки по запросу купив пыдсныжники - став браконьеро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2" t="10841" b="24116"/>
          <a:stretch>
            <a:fillRect/>
          </a:stretch>
        </p:blipFill>
        <p:spPr bwMode="auto">
          <a:xfrm>
            <a:off x="571480" y="857224"/>
            <a:ext cx="5786478" cy="479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пролески в снегу"/>
          <p:cNvPicPr>
            <a:picLocks noChangeAspect="1" noChangeArrowheads="1"/>
          </p:cNvPicPr>
          <p:nvPr/>
        </p:nvPicPr>
        <p:blipFill>
          <a:blip r:embed="rId2"/>
          <a:srcRect r="4374"/>
          <a:stretch>
            <a:fillRect/>
          </a:stretch>
        </p:blipFill>
        <p:spPr bwMode="auto">
          <a:xfrm>
            <a:off x="142852" y="4000496"/>
            <a:ext cx="6429420" cy="504264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741539">
            <a:off x="33559" y="-645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00042" y="642910"/>
            <a:ext cx="6172200" cy="603461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Хто морозу не боїться?</a:t>
            </a:r>
          </a:p>
          <a:p>
            <a:pPr>
              <a:buNone/>
            </a:pPr>
            <a:r>
              <a:rPr lang="uk-UA" dirty="0" smtClean="0"/>
              <a:t>            	</a:t>
            </a:r>
          </a:p>
          <a:p>
            <a:pPr algn="just">
              <a:buNone/>
            </a:pPr>
            <a:r>
              <a:rPr lang="uk-UA" dirty="0" smtClean="0"/>
              <a:t>	Рання весна - час пробудження природи від </a:t>
            </a:r>
          </a:p>
          <a:p>
            <a:pPr>
              <a:buNone/>
            </a:pPr>
            <a:r>
              <a:rPr lang="uk-UA" dirty="0" smtClean="0"/>
              <a:t>зимового спокою. Вдень промені сонця </a:t>
            </a:r>
            <a:r>
              <a:rPr lang="uk-UA" dirty="0" err="1" smtClean="0"/>
              <a:t>наби-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рають</a:t>
            </a:r>
            <a:r>
              <a:rPr lang="uk-UA" dirty="0" smtClean="0"/>
              <a:t> все більшої сили. Саме в цю пору року </a:t>
            </a:r>
          </a:p>
          <a:p>
            <a:pPr>
              <a:buNone/>
            </a:pPr>
            <a:r>
              <a:rPr lang="uk-UA" dirty="0" smtClean="0"/>
              <a:t>ми можемо спостерігати та відчувати всю велич </a:t>
            </a:r>
          </a:p>
          <a:p>
            <a:pPr>
              <a:buNone/>
            </a:pPr>
            <a:r>
              <a:rPr lang="uk-UA" dirty="0" smtClean="0"/>
              <a:t>і красу природи рідного краю.</a:t>
            </a:r>
          </a:p>
          <a:p>
            <a:pPr>
              <a:buNone/>
            </a:pPr>
            <a:r>
              <a:rPr lang="uk-UA" dirty="0" smtClean="0"/>
              <a:t>	   У березні, коли в лісах ще лежить сніг,</a:t>
            </a:r>
          </a:p>
          <a:p>
            <a:pPr>
              <a:buNone/>
            </a:pPr>
            <a:r>
              <a:rPr lang="uk-UA" dirty="0" smtClean="0"/>
              <a:t>але сонячні промені вже теплі і ласкаві, </a:t>
            </a:r>
            <a:r>
              <a:rPr lang="uk-UA" dirty="0" err="1" smtClean="0"/>
              <a:t>з'явля-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ються</a:t>
            </a:r>
            <a:r>
              <a:rPr lang="uk-UA" dirty="0" smtClean="0"/>
              <a:t> з-під пухких сніжних кучугур перші квіти </a:t>
            </a:r>
          </a:p>
          <a:p>
            <a:pPr>
              <a:buNone/>
            </a:pPr>
            <a:r>
              <a:rPr lang="uk-UA" dirty="0" smtClean="0"/>
              <a:t>– проліски. Білі, блакитні, бузкові… У різних</a:t>
            </a:r>
          </a:p>
          <a:p>
            <a:pPr>
              <a:buNone/>
            </a:pPr>
            <a:r>
              <a:rPr lang="uk-UA" dirty="0" smtClean="0"/>
              <a:t>місцинах таку назву дають абсолютно різним </a:t>
            </a:r>
          </a:p>
          <a:p>
            <a:pPr>
              <a:buNone/>
            </a:pPr>
            <a:r>
              <a:rPr lang="uk-UA" dirty="0" smtClean="0"/>
              <a:t>квітам, що першими з'являються з-під снігу. 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58461" flipH="1">
            <a:off x="560572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57166" y="714348"/>
            <a:ext cx="6172200" cy="603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err="1" smtClean="0"/>
              <a:t>“Перша</a:t>
            </a:r>
            <a:r>
              <a:rPr lang="uk-UA" dirty="0" smtClean="0"/>
              <a:t> квітка ламає </a:t>
            </a:r>
            <a:r>
              <a:rPr lang="uk-UA" dirty="0" err="1" smtClean="0"/>
              <a:t>кригу”</a:t>
            </a:r>
            <a:r>
              <a:rPr lang="uk-UA" dirty="0" smtClean="0"/>
              <a:t> – кажуть в    </a:t>
            </a:r>
          </a:p>
          <a:p>
            <a:pPr>
              <a:buNone/>
            </a:pPr>
            <a:r>
              <a:rPr lang="uk-UA" dirty="0" smtClean="0"/>
              <a:t> народі. Це правильно, адже росте й </a:t>
            </a:r>
            <a:r>
              <a:rPr lang="uk-UA" dirty="0" err="1" smtClean="0"/>
              <a:t>розвива-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ється</a:t>
            </a:r>
            <a:r>
              <a:rPr lang="uk-UA" dirty="0" smtClean="0"/>
              <a:t> пролісок взимку. Кучугури снігу надійно </a:t>
            </a:r>
            <a:r>
              <a:rPr lang="uk-UA" dirty="0" err="1" smtClean="0"/>
              <a:t>захи-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щають</a:t>
            </a:r>
            <a:r>
              <a:rPr lang="uk-UA" dirty="0" smtClean="0"/>
              <a:t> ніжні паростки від морозів, а після того, як </a:t>
            </a:r>
          </a:p>
          <a:p>
            <a:pPr>
              <a:buNone/>
            </a:pPr>
            <a:r>
              <a:rPr lang="uk-UA" dirty="0" smtClean="0"/>
              <a:t>сніг розтане, квіти й самі зможуть постояти за себе: </a:t>
            </a:r>
          </a:p>
          <a:p>
            <a:pPr>
              <a:buNone/>
            </a:pPr>
            <a:r>
              <a:rPr lang="uk-UA" dirty="0" smtClean="0"/>
              <a:t>варто лише заховатися сонцю за похмурими сірими </a:t>
            </a:r>
          </a:p>
          <a:p>
            <a:pPr>
              <a:buNone/>
            </a:pPr>
            <a:r>
              <a:rPr lang="uk-UA" dirty="0" smtClean="0"/>
              <a:t>хмарами з дощем або снігом, як тут-таки стуляються </a:t>
            </a:r>
          </a:p>
          <a:p>
            <a:pPr>
              <a:buNone/>
            </a:pPr>
            <a:r>
              <a:rPr lang="uk-UA" dirty="0" smtClean="0"/>
              <a:t>пелюстки відважних квіточок, схиляються їхні </a:t>
            </a:r>
            <a:r>
              <a:rPr lang="uk-UA" dirty="0" err="1" smtClean="0"/>
              <a:t>голів-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ки</a:t>
            </a:r>
            <a:r>
              <a:rPr lang="uk-UA" dirty="0" smtClean="0"/>
              <a:t>. Десятиградусний мороз може витримати ніжна </a:t>
            </a:r>
          </a:p>
          <a:p>
            <a:pPr>
              <a:buNone/>
            </a:pPr>
            <a:r>
              <a:rPr lang="uk-UA" dirty="0" err="1" smtClean="0"/>
              <a:t>кві</a:t>
            </a:r>
            <a:r>
              <a:rPr lang="uk-UA" dirty="0" smtClean="0"/>
              <a:t> точка: вкриється кригою вся до коренів,  </a:t>
            </a:r>
            <a:r>
              <a:rPr lang="uk-UA" dirty="0" err="1" smtClean="0"/>
              <a:t>торк-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нешся</a:t>
            </a:r>
            <a:r>
              <a:rPr lang="uk-UA" dirty="0" smtClean="0"/>
              <a:t> – зламається, мов скло. Але,перечекавши </a:t>
            </a:r>
            <a:r>
              <a:rPr lang="uk-UA" dirty="0" err="1" smtClean="0"/>
              <a:t>не-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году</a:t>
            </a:r>
            <a:r>
              <a:rPr lang="uk-UA" dirty="0" smtClean="0"/>
              <a:t>, проліски знову відтануть, розкриються </a:t>
            </a:r>
            <a:r>
              <a:rPr lang="uk-UA" dirty="0" err="1" smtClean="0"/>
              <a:t>назуст-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річ лагідним сонячним променям. Чому ж не гинуть </a:t>
            </a:r>
          </a:p>
          <a:p>
            <a:pPr>
              <a:buNone/>
            </a:pPr>
            <a:r>
              <a:rPr lang="uk-UA" dirty="0" smtClean="0"/>
              <a:t>вони, пронизані крижаними вітрами зими? </a:t>
            </a:r>
            <a:r>
              <a:rPr lang="uk-UA" dirty="0" err="1" smtClean="0"/>
              <a:t>Відпо-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відь</a:t>
            </a:r>
            <a:r>
              <a:rPr lang="uk-UA" dirty="0" smtClean="0"/>
              <a:t> проста. Квітковий сік, що наповнює проліски,</a:t>
            </a:r>
          </a:p>
          <a:p>
            <a:pPr>
              <a:buNone/>
            </a:pPr>
            <a:r>
              <a:rPr lang="uk-UA" dirty="0" smtClean="0"/>
              <a:t>містить багато цукру, а такі цукрові розчини під час </a:t>
            </a:r>
          </a:p>
          <a:p>
            <a:pPr>
              <a:buNone/>
            </a:pPr>
            <a:r>
              <a:rPr lang="uk-UA" dirty="0" smtClean="0"/>
              <a:t>помірних морозів не замерзають.             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4" name="Picture 4" descr="Картинки по запросу первым днем весн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32" y="4927569"/>
            <a:ext cx="5715040" cy="421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57166" y="285720"/>
            <a:ext cx="6172200" cy="750099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uk-UA" sz="1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rgbClr val="7030A0"/>
                </a:solidFill>
              </a:rPr>
              <a:t>Що таке першоцвіти?</a:t>
            </a:r>
            <a:endParaRPr lang="uk-UA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sz="1800" dirty="0" smtClean="0"/>
              <a:t>	Першоцвіти – це екологічна група рослин, яка </a:t>
            </a:r>
          </a:p>
          <a:p>
            <a:pPr>
              <a:buNone/>
            </a:pPr>
            <a:r>
              <a:rPr lang="uk-UA" sz="1800" dirty="0" smtClean="0"/>
              <a:t>нараховує близько 500 видів. Розпускання квітів у </a:t>
            </a:r>
          </a:p>
          <a:p>
            <a:pPr>
              <a:buNone/>
            </a:pPr>
            <a:r>
              <a:rPr lang="uk-UA" sz="1800" dirty="0" smtClean="0"/>
              <a:t>них відбувається ще до появи листків на деревах. </a:t>
            </a:r>
          </a:p>
          <a:p>
            <a:pPr>
              <a:buNone/>
            </a:pPr>
            <a:r>
              <a:rPr lang="uk-UA" sz="1800" dirty="0" smtClean="0"/>
              <a:t>У багатьох першоцвітів забарвлення яскраве, </a:t>
            </a:r>
          </a:p>
          <a:p>
            <a:pPr>
              <a:buNone/>
            </a:pPr>
            <a:r>
              <a:rPr lang="uk-UA" sz="1800" dirty="0" smtClean="0"/>
              <a:t>весняне. Квіти золотисті, блискучі, неначе сонце, </a:t>
            </a:r>
          </a:p>
          <a:p>
            <a:pPr>
              <a:buNone/>
            </a:pPr>
            <a:r>
              <a:rPr lang="uk-UA" sz="1800" dirty="0" smtClean="0"/>
              <a:t>голубі, як весняне небо, бузкові та білосніжні. Проліски, ряст,  примула, сон-трава, шафран, </a:t>
            </a:r>
          </a:p>
          <a:p>
            <a:pPr>
              <a:buNone/>
            </a:pPr>
            <a:r>
              <a:rPr lang="uk-UA" sz="1800" dirty="0" smtClean="0"/>
              <a:t>конвалія – це неповний перелік першоцвітів,      </a:t>
            </a:r>
          </a:p>
          <a:p>
            <a:pPr>
              <a:buNone/>
            </a:pPr>
            <a:r>
              <a:rPr lang="uk-UA" sz="1800" dirty="0" smtClean="0"/>
              <a:t>що зустрічаються на </a:t>
            </a:r>
            <a:r>
              <a:rPr lang="uk-UA" sz="1800" dirty="0" err="1" smtClean="0"/>
              <a:t>Марківщині</a:t>
            </a:r>
            <a:r>
              <a:rPr lang="uk-UA" sz="1800" dirty="0" smtClean="0"/>
              <a:t>. Ці квіти </a:t>
            </a:r>
            <a:r>
              <a:rPr lang="uk-UA" sz="1800" dirty="0" err="1" smtClean="0"/>
              <a:t>по-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своєму прекрасні, хоча б тим, що з'являються </a:t>
            </a:r>
            <a:r>
              <a:rPr lang="uk-UA" sz="1800" dirty="0" err="1" smtClean="0"/>
              <a:t>од-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ними із перших та годують голодних комах, що </a:t>
            </a:r>
          </a:p>
          <a:p>
            <a:pPr>
              <a:buNone/>
            </a:pPr>
            <a:r>
              <a:rPr lang="uk-UA" sz="1800" dirty="0" smtClean="0"/>
              <a:t>прокинулись. </a:t>
            </a:r>
            <a:endParaRPr lang="uk-UA" sz="1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sz="1800" b="1" dirty="0" smtClean="0">
                <a:solidFill>
                  <a:srgbClr val="7030A0"/>
                </a:solidFill>
              </a:rPr>
              <a:t>Охорона першоцвітів</a:t>
            </a:r>
          </a:p>
          <a:p>
            <a:pPr>
              <a:buNone/>
            </a:pPr>
            <a:r>
              <a:rPr lang="uk-UA" sz="1800" b="1" dirty="0" smtClean="0">
                <a:solidFill>
                  <a:srgbClr val="7030A0"/>
                </a:solidFill>
              </a:rPr>
              <a:t>	</a:t>
            </a:r>
            <a:r>
              <a:rPr lang="uk-UA" sz="1800" dirty="0" smtClean="0"/>
              <a:t>Останніми роками кількість першоцвітів в </a:t>
            </a:r>
            <a:r>
              <a:rPr lang="uk-UA" sz="1800" dirty="0" err="1" smtClean="0"/>
              <a:t>Ук-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раїні значно скоротилася. Рослини, які віщують </a:t>
            </a:r>
          </a:p>
          <a:p>
            <a:pPr>
              <a:buNone/>
            </a:pPr>
            <a:r>
              <a:rPr lang="uk-UA" sz="1800" dirty="0" smtClean="0"/>
              <a:t>нам прихід весни, за останні десятиліття </a:t>
            </a:r>
            <a:r>
              <a:rPr lang="uk-UA" sz="1800" dirty="0" err="1" smtClean="0"/>
              <a:t>опини-</a:t>
            </a:r>
            <a:endParaRPr lang="uk-UA" sz="1800" dirty="0" smtClean="0"/>
          </a:p>
          <a:p>
            <a:pPr>
              <a:buNone/>
            </a:pPr>
            <a:r>
              <a:rPr lang="uk-UA" sz="1800" dirty="0" err="1" smtClean="0"/>
              <a:t>лися</a:t>
            </a:r>
            <a:r>
              <a:rPr lang="uk-UA" sz="1800" dirty="0" smtClean="0"/>
              <a:t> на межі зникнення. Це відбувається внаслідок </a:t>
            </a:r>
          </a:p>
          <a:p>
            <a:pPr>
              <a:buNone/>
            </a:pPr>
            <a:r>
              <a:rPr lang="uk-UA" sz="1800" dirty="0" smtClean="0"/>
              <a:t>господарського освоєння місць зростання </a:t>
            </a:r>
            <a:r>
              <a:rPr lang="uk-UA" sz="1800" dirty="0" err="1" smtClean="0"/>
              <a:t>першо-</a:t>
            </a:r>
            <a:endParaRPr lang="uk-UA" sz="1800" dirty="0" smtClean="0"/>
          </a:p>
          <a:p>
            <a:pPr>
              <a:buNone/>
            </a:pPr>
            <a:r>
              <a:rPr lang="uk-UA" sz="1800" dirty="0" err="1" smtClean="0"/>
              <a:t>цвітів</a:t>
            </a:r>
            <a:r>
              <a:rPr lang="uk-UA" sz="1800" dirty="0" smtClean="0"/>
              <a:t>, намагання окремих людей перетворити їх </a:t>
            </a:r>
          </a:p>
          <a:p>
            <a:pPr>
              <a:buNone/>
            </a:pPr>
            <a:r>
              <a:rPr lang="uk-UA" sz="1800" dirty="0" smtClean="0"/>
              <a:t>на засіб заробітку. Рослини,</a:t>
            </a:r>
          </a:p>
          <a:p>
            <a:pPr>
              <a:buNone/>
            </a:pPr>
            <a:r>
              <a:rPr lang="uk-UA" sz="1800" dirty="0" smtClean="0"/>
              <a:t>які так 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6386" name="Picture 2" descr="роз кр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76" y="7072330"/>
            <a:ext cx="3214686" cy="20477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57166" y="285720"/>
            <a:ext cx="6172200" cy="7500990"/>
          </a:xfrm>
        </p:spPr>
        <p:txBody>
          <a:bodyPr>
            <a:no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нелегко виборювали право пестити людей  </a:t>
            </a:r>
            <a:r>
              <a:rPr lang="uk-UA" sz="1800" dirty="0" err="1" smtClean="0"/>
              <a:t>св</a:t>
            </a:r>
            <a:r>
              <a:rPr lang="en-US" sz="1800" dirty="0" err="1" smtClean="0"/>
              <a:t>i</a:t>
            </a:r>
            <a:r>
              <a:rPr lang="uk-UA" sz="1800" dirty="0" smtClean="0"/>
              <a:t>ж</a:t>
            </a:r>
            <a:r>
              <a:rPr lang="en-US" sz="1800" dirty="0" err="1" smtClean="0"/>
              <a:t>i</a:t>
            </a:r>
            <a:r>
              <a:rPr lang="uk-UA" sz="1800" dirty="0" smtClean="0"/>
              <a:t>с-</a:t>
            </a:r>
          </a:p>
          <a:p>
            <a:pPr>
              <a:buNone/>
            </a:pPr>
            <a:r>
              <a:rPr lang="uk-UA" sz="1800" dirty="0" smtClean="0"/>
              <a:t>тю весняного оновлення, раптом опинились в </a:t>
            </a:r>
            <a:r>
              <a:rPr lang="uk-UA" sz="1800" dirty="0" err="1" smtClean="0"/>
              <a:t>те-</a:t>
            </a:r>
            <a:endParaRPr lang="uk-UA" sz="1800" dirty="0" smtClean="0"/>
          </a:p>
          <a:p>
            <a:pPr>
              <a:buNone/>
            </a:pPr>
            <a:r>
              <a:rPr lang="uk-UA" sz="1800" dirty="0" err="1" smtClean="0"/>
              <a:t>нетах</a:t>
            </a:r>
            <a:r>
              <a:rPr lang="uk-UA" sz="1800" dirty="0" smtClean="0"/>
              <a:t> людської жорстокості. І саме з вини людей </a:t>
            </a:r>
          </a:p>
          <a:p>
            <a:pPr>
              <a:buNone/>
            </a:pPr>
            <a:r>
              <a:rPr lang="uk-UA" sz="1800" dirty="0" smtClean="0"/>
              <a:t>зазнають бездушного винищення.</a:t>
            </a:r>
          </a:p>
          <a:p>
            <a:pPr>
              <a:buNone/>
            </a:pPr>
            <a:r>
              <a:rPr lang="uk-UA" sz="1800" dirty="0" smtClean="0"/>
              <a:t>	Хоч у деяких місцях нашого краю першоцвіти є </a:t>
            </a:r>
          </a:p>
          <a:p>
            <a:pPr>
              <a:buNone/>
            </a:pPr>
            <a:r>
              <a:rPr lang="uk-UA" sz="1800" dirty="0" smtClean="0"/>
              <a:t>досить поширеними,та загалом для країни вони є </a:t>
            </a:r>
          </a:p>
          <a:p>
            <a:pPr>
              <a:buNone/>
            </a:pPr>
            <a:r>
              <a:rPr lang="uk-UA" sz="1800" dirty="0" smtClean="0"/>
              <a:t>рідкісними. Більшість з них занесені до Червоної</a:t>
            </a:r>
          </a:p>
          <a:p>
            <a:pPr>
              <a:buNone/>
            </a:pPr>
            <a:r>
              <a:rPr lang="uk-UA" sz="1800" dirty="0" smtClean="0"/>
              <a:t>Книги. Ці рослини підлягають суворій охороні. </a:t>
            </a:r>
          </a:p>
          <a:p>
            <a:pPr>
              <a:buNone/>
            </a:pPr>
            <a:r>
              <a:rPr lang="uk-UA" sz="1800" dirty="0" smtClean="0"/>
              <a:t>	Згідно Положення про Червону книгу України їх </a:t>
            </a:r>
          </a:p>
          <a:p>
            <a:pPr>
              <a:buNone/>
            </a:pPr>
            <a:r>
              <a:rPr lang="uk-UA" sz="1800" dirty="0" smtClean="0"/>
              <a:t>не можна зривати.</a:t>
            </a:r>
          </a:p>
          <a:p>
            <a:pPr>
              <a:buNone/>
            </a:pPr>
            <a:r>
              <a:rPr lang="uk-UA" sz="1800" dirty="0" smtClean="0"/>
              <a:t>     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Ми б завжди були щасливі,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І пахучі, і красиві,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Якби в полі, в лісі, в лузі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Бачили нас тільки друзі,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Ті, які б нас не топтали,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Без потреби не зривали.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А на клумбах вдома, в школі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Висівали б нас доволі,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Доглядали, поливали.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Ми б красу їм дарували!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7410" name="Picture 2" descr="03042009150524_852"/>
          <p:cNvPicPr>
            <a:picLocks noChangeAspect="1" noChangeArrowheads="1"/>
          </p:cNvPicPr>
          <p:nvPr/>
        </p:nvPicPr>
        <p:blipFill>
          <a:blip r:embed="rId3"/>
          <a:srcRect l="31200" t="19200" r="37601"/>
          <a:stretch>
            <a:fillRect/>
          </a:stretch>
        </p:blipFill>
        <p:spPr bwMode="auto">
          <a:xfrm>
            <a:off x="4286256" y="3925998"/>
            <a:ext cx="2428892" cy="47179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57166" y="285720"/>
            <a:ext cx="6172200" cy="7500990"/>
          </a:xfrm>
        </p:spPr>
        <p:txBody>
          <a:bodyPr>
            <a:noAutofit/>
          </a:bodyPr>
          <a:lstStyle/>
          <a:p>
            <a:pPr>
              <a:buNone/>
            </a:pPr>
            <a:endParaRPr lang="uk-UA" sz="1800" dirty="0" smtClean="0"/>
          </a:p>
          <a:p>
            <a:pPr algn="ctr">
              <a:buNone/>
            </a:pPr>
            <a:r>
              <a:rPr lang="uk-UA" sz="1800" b="1" dirty="0" smtClean="0">
                <a:solidFill>
                  <a:srgbClr val="FF0000"/>
                </a:solidFill>
              </a:rPr>
              <a:t>Чому Червона Книга червоного кольору?</a:t>
            </a:r>
            <a:endParaRPr lang="uk-UA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1800" dirty="0" smtClean="0"/>
              <a:t>	Екологи і вчені створили Червону книгу.</a:t>
            </a:r>
          </a:p>
          <a:p>
            <a:pPr>
              <a:buNone/>
            </a:pPr>
            <a:r>
              <a:rPr lang="uk-UA" sz="1800" dirty="0" smtClean="0"/>
              <a:t>	Червона книга - це список рідкісних видів</a:t>
            </a:r>
          </a:p>
          <a:p>
            <a:pPr>
              <a:buNone/>
            </a:pPr>
            <a:r>
              <a:rPr lang="uk-UA" sz="1800" dirty="0" smtClean="0"/>
              <a:t>тварин та рослин, що перебувають під загрозою </a:t>
            </a:r>
          </a:p>
          <a:p>
            <a:pPr>
              <a:buNone/>
            </a:pPr>
            <a:r>
              <a:rPr lang="uk-UA" sz="1800" dirty="0" smtClean="0"/>
              <a:t>зникнення.</a:t>
            </a:r>
          </a:p>
          <a:p>
            <a:pPr>
              <a:buNone/>
            </a:pPr>
            <a:r>
              <a:rPr lang="uk-UA" sz="1800" dirty="0" smtClean="0"/>
              <a:t>	Уперше Червона книга була створена в 1966 </a:t>
            </a:r>
          </a:p>
          <a:p>
            <a:pPr>
              <a:buNone/>
            </a:pPr>
            <a:r>
              <a:rPr lang="uk-UA" sz="1800" dirty="0" smtClean="0"/>
              <a:t>році. У нашій країні видана в 1980 році. Вона </a:t>
            </a:r>
          </a:p>
          <a:p>
            <a:pPr>
              <a:buNone/>
            </a:pPr>
            <a:r>
              <a:rPr lang="uk-UA" sz="1800" dirty="0" smtClean="0"/>
              <a:t>Червона тому, що червоний колір – це сигнал, </a:t>
            </a:r>
          </a:p>
          <a:p>
            <a:pPr>
              <a:buNone/>
            </a:pPr>
            <a:r>
              <a:rPr lang="uk-UA" sz="1800" dirty="0" smtClean="0"/>
              <a:t>який попереджає про небезпеку, що нависла над </a:t>
            </a:r>
          </a:p>
          <a:p>
            <a:pPr>
              <a:buNone/>
            </a:pPr>
            <a:r>
              <a:rPr lang="uk-UA" sz="1800" dirty="0" smtClean="0"/>
              <a:t>великим багатством природи.</a:t>
            </a:r>
          </a:p>
          <a:p>
            <a:pPr>
              <a:buNone/>
            </a:pPr>
            <a:r>
              <a:rPr lang="uk-UA" sz="1800" dirty="0" smtClean="0"/>
              <a:t>	В ній є такі сторінки:</a:t>
            </a:r>
          </a:p>
          <a:p>
            <a:pPr>
              <a:buNone/>
            </a:pPr>
            <a:r>
              <a:rPr lang="uk-UA" sz="1800" dirty="0" smtClean="0"/>
              <a:t>чорні;</a:t>
            </a:r>
          </a:p>
          <a:p>
            <a:pPr>
              <a:buNone/>
            </a:pPr>
            <a:r>
              <a:rPr lang="uk-UA" sz="1800" dirty="0" smtClean="0"/>
              <a:t>червоні;</a:t>
            </a:r>
          </a:p>
          <a:p>
            <a:pPr>
              <a:buNone/>
            </a:pPr>
            <a:r>
              <a:rPr lang="uk-UA" sz="1800" dirty="0" smtClean="0"/>
              <a:t>оранжеві;</a:t>
            </a:r>
          </a:p>
          <a:p>
            <a:pPr>
              <a:buNone/>
            </a:pPr>
            <a:r>
              <a:rPr lang="uk-UA" sz="1800" dirty="0" smtClean="0"/>
              <a:t>	Чорний колір – це колір трауру. На чорних </a:t>
            </a:r>
            <a:r>
              <a:rPr lang="uk-UA" sz="1800" dirty="0" err="1" smtClean="0"/>
              <a:t>сто-</a:t>
            </a:r>
            <a:endParaRPr lang="uk-UA" sz="1800" dirty="0" smtClean="0"/>
          </a:p>
          <a:p>
            <a:pPr>
              <a:buNone/>
            </a:pPr>
            <a:r>
              <a:rPr lang="uk-UA" sz="1800" dirty="0" err="1" smtClean="0"/>
              <a:t>рінках</a:t>
            </a:r>
            <a:r>
              <a:rPr lang="uk-UA" sz="1800" dirty="0" smtClean="0"/>
              <a:t> записані назви тварин і рослин, які вже </a:t>
            </a:r>
          </a:p>
          <a:p>
            <a:pPr>
              <a:buNone/>
            </a:pPr>
            <a:r>
              <a:rPr lang="uk-UA" sz="1800" dirty="0" smtClean="0"/>
              <a:t>зовсім зникли з лиця Землі. 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8435" name="Picture 3" descr="крас пе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3492" y="6000760"/>
            <a:ext cx="3364508" cy="32972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00072" y="714348"/>
            <a:ext cx="6172200" cy="75009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	На </a:t>
            </a:r>
            <a:r>
              <a:rPr lang="ru-RU" sz="1800" dirty="0" err="1" smtClean="0"/>
              <a:t>червоних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сторінках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записані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err="1" smtClean="0"/>
              <a:t>рідкісними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загрозою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зник</a:t>
            </a:r>
            <a:r>
              <a:rPr lang="ru-RU" sz="1800" dirty="0" smtClean="0"/>
              <a:t>-</a:t>
            </a:r>
          </a:p>
          <a:p>
            <a:pPr>
              <a:buNone/>
            </a:pPr>
            <a:r>
              <a:rPr lang="ru-RU" sz="1800" dirty="0" err="1" smtClean="0"/>
              <a:t>нення</a:t>
            </a:r>
            <a:r>
              <a:rPr lang="ru-RU" sz="1800" dirty="0" smtClean="0"/>
              <a:t>. На них </a:t>
            </a:r>
            <a:r>
              <a:rPr lang="ru-RU" sz="1800" dirty="0" err="1" smtClean="0"/>
              <a:t>міститься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200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рос-</a:t>
            </a:r>
          </a:p>
          <a:p>
            <a:pPr>
              <a:buNone/>
            </a:pPr>
            <a:r>
              <a:rPr lang="ru-RU" sz="1800" dirty="0" err="1" smtClean="0"/>
              <a:t>лин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На </a:t>
            </a:r>
            <a:r>
              <a:rPr lang="ru-RU" sz="1800" dirty="0" err="1" smtClean="0"/>
              <a:t>оранжевих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сторінках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відзначено</a:t>
            </a:r>
            <a:r>
              <a:rPr lang="ru-RU" sz="1800" dirty="0" smtClean="0"/>
              <a:t> </a:t>
            </a:r>
            <a:r>
              <a:rPr lang="ru-RU" sz="1800" dirty="0" err="1" smtClean="0"/>
              <a:t>ті</a:t>
            </a:r>
            <a:r>
              <a:rPr lang="ru-RU" sz="1800" dirty="0" smtClean="0"/>
              <a:t> </a:t>
            </a:r>
            <a:r>
              <a:rPr lang="ru-RU" sz="1800" dirty="0" err="1" smtClean="0"/>
              <a:t>рослини</a:t>
            </a:r>
            <a:r>
              <a:rPr lang="ru-RU" sz="1800" dirty="0" smtClean="0"/>
              <a:t>, </a:t>
            </a:r>
          </a:p>
          <a:p>
            <a:pPr>
              <a:buNone/>
            </a:pP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скоро </a:t>
            </a:r>
            <a:r>
              <a:rPr lang="ru-RU" sz="1800" dirty="0" err="1" smtClean="0"/>
              <a:t>зникнути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	На </a:t>
            </a:r>
            <a:r>
              <a:rPr lang="ru-RU" sz="1800" dirty="0" err="1" smtClean="0"/>
              <a:t>зелених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сторінках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записані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назви</a:t>
            </a:r>
            <a:r>
              <a:rPr lang="ru-RU" sz="1800" dirty="0" smtClean="0"/>
              <a:t> </a:t>
            </a:r>
            <a:r>
              <a:rPr lang="ru-RU" sz="1800" dirty="0" err="1" smtClean="0"/>
              <a:t>рослин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err="1" smtClean="0"/>
              <a:t>тварин</a:t>
            </a:r>
            <a:r>
              <a:rPr lang="ru-RU" sz="1800" dirty="0" smtClean="0"/>
              <a:t>,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збільшилась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турботі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людей. 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Ця</a:t>
            </a:r>
            <a:r>
              <a:rPr lang="ru-RU" sz="1800" dirty="0" smtClean="0"/>
              <a:t> книга </a:t>
            </a:r>
            <a:r>
              <a:rPr lang="ru-RU" sz="1800" dirty="0" err="1" smtClean="0"/>
              <a:t>незвичайна</a:t>
            </a:r>
            <a:r>
              <a:rPr lang="ru-RU" sz="1800" dirty="0" smtClean="0"/>
              <a:t>. Вона </a:t>
            </a:r>
            <a:r>
              <a:rPr lang="ru-RU" sz="1800" dirty="0" err="1" smtClean="0"/>
              <a:t>ніби</a:t>
            </a:r>
            <a:r>
              <a:rPr lang="ru-RU" sz="1800" dirty="0" smtClean="0"/>
              <a:t> </a:t>
            </a:r>
            <a:r>
              <a:rPr lang="ru-RU" sz="1800" dirty="0" err="1" smtClean="0"/>
              <a:t>звертається</a:t>
            </a:r>
            <a:r>
              <a:rPr lang="ru-RU" sz="1800" dirty="0" smtClean="0"/>
              <a:t> до </a:t>
            </a:r>
          </a:p>
          <a:p>
            <a:pPr>
              <a:buNone/>
            </a:pPr>
            <a:r>
              <a:rPr lang="ru-RU" sz="1800" dirty="0" smtClean="0"/>
              <a:t>людей </a:t>
            </a:r>
            <a:r>
              <a:rPr lang="ru-RU" sz="1800" dirty="0" err="1" smtClean="0"/>
              <a:t>зі</a:t>
            </a:r>
            <a:r>
              <a:rPr lang="ru-RU" sz="1800" dirty="0" smtClean="0"/>
              <a:t> словами: “</a:t>
            </a:r>
            <a:r>
              <a:rPr lang="ru-RU" sz="1800" dirty="0" err="1" smtClean="0"/>
              <a:t>Зупиніться</a:t>
            </a:r>
            <a:r>
              <a:rPr lang="ru-RU" sz="1800" dirty="0" smtClean="0"/>
              <a:t>! Подумайте,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err="1" smtClean="0"/>
              <a:t>робите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призведе</a:t>
            </a:r>
            <a:r>
              <a:rPr lang="ru-RU" sz="1800" dirty="0" smtClean="0"/>
              <a:t>!” </a:t>
            </a:r>
            <a:r>
              <a:rPr lang="ru-RU" sz="1800" dirty="0" err="1" smtClean="0"/>
              <a:t>Ні</a:t>
            </a:r>
            <a:r>
              <a:rPr lang="ru-RU" sz="1800" dirty="0" smtClean="0"/>
              <a:t>, не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примх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err="1" smtClean="0"/>
              <a:t>зими</a:t>
            </a:r>
            <a:r>
              <a:rPr lang="ru-RU" sz="1800" dirty="0" smtClean="0"/>
              <a:t> гинуть </a:t>
            </a:r>
            <a:r>
              <a:rPr lang="ru-RU" sz="1800" dirty="0" err="1" smtClean="0"/>
              <a:t>проліски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стали не такими </a:t>
            </a:r>
          </a:p>
          <a:p>
            <a:pPr>
              <a:buNone/>
            </a:pPr>
            <a:r>
              <a:rPr lang="ru-RU" sz="1800" dirty="0" err="1" smtClean="0"/>
              <a:t>вже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частими</a:t>
            </a:r>
            <a:r>
              <a:rPr lang="ru-RU" sz="1800" dirty="0" smtClean="0"/>
              <a:t> гостями в наших </a:t>
            </a:r>
            <a:r>
              <a:rPr lang="ru-RU" sz="1800" dirty="0" err="1" smtClean="0"/>
              <a:t>лісах</a:t>
            </a:r>
            <a:r>
              <a:rPr lang="ru-RU" sz="1800" dirty="0" smtClean="0"/>
              <a:t>, а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наших </a:t>
            </a:r>
          </a:p>
          <a:p>
            <a:pPr>
              <a:buNone/>
            </a:pPr>
            <a:r>
              <a:rPr lang="ru-RU" sz="1800" dirty="0" smtClean="0"/>
              <a:t>рук,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жадібного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бажання</a:t>
            </a:r>
            <a:r>
              <a:rPr lang="ru-RU" sz="1800" dirty="0" smtClean="0"/>
              <a:t> принести </a:t>
            </a:r>
          </a:p>
          <a:p>
            <a:pPr>
              <a:buNone/>
            </a:pPr>
            <a:r>
              <a:rPr lang="ru-RU" sz="1800" dirty="0" err="1" smtClean="0"/>
              <a:t>додому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ніжний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весняний</a:t>
            </a:r>
            <a:r>
              <a:rPr lang="ru-RU" sz="1800" dirty="0" smtClean="0"/>
              <a:t> букетик,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зів'яне</a:t>
            </a:r>
            <a:r>
              <a:rPr lang="ru-RU" sz="1800" dirty="0" smtClean="0"/>
              <a:t> за </a:t>
            </a:r>
          </a:p>
          <a:p>
            <a:pPr>
              <a:buNone/>
            </a:pPr>
            <a:r>
              <a:rPr lang="ru-RU" sz="1800" dirty="0" err="1" smtClean="0"/>
              <a:t>кілька</a:t>
            </a:r>
            <a:r>
              <a:rPr lang="ru-RU" sz="1800" dirty="0" smtClean="0"/>
              <a:t> годин. Не </a:t>
            </a:r>
            <a:r>
              <a:rPr lang="ru-RU" sz="1800" dirty="0" err="1" smtClean="0"/>
              <a:t>знищуйте</a:t>
            </a:r>
            <a:r>
              <a:rPr lang="ru-RU" sz="1800" dirty="0" smtClean="0"/>
              <a:t>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зелені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крапельки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err="1" smtClean="0"/>
              <a:t>весни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наступного</a:t>
            </a:r>
            <a:r>
              <a:rPr lang="ru-RU" sz="1800" dirty="0" smtClean="0"/>
              <a:t> року, у </a:t>
            </a:r>
            <a:r>
              <a:rPr lang="ru-RU" sz="1800" dirty="0" err="1" smtClean="0"/>
              <a:t>березні</a:t>
            </a:r>
            <a:r>
              <a:rPr lang="ru-RU" sz="1800" dirty="0" smtClean="0"/>
              <a:t>, вони </a:t>
            </a:r>
          </a:p>
          <a:p>
            <a:pPr>
              <a:buNone/>
            </a:pPr>
            <a:r>
              <a:rPr lang="ru-RU" sz="1800" dirty="0" err="1" smtClean="0"/>
              <a:t>зустрінуть</a:t>
            </a:r>
            <a:r>
              <a:rPr lang="ru-RU" sz="1800" dirty="0" smtClean="0"/>
              <a:t> вас у </a:t>
            </a:r>
            <a:r>
              <a:rPr lang="ru-RU" sz="1800" dirty="0" err="1" smtClean="0"/>
              <a:t>лісі</a:t>
            </a:r>
            <a:r>
              <a:rPr lang="ru-RU" sz="1800" dirty="0" smtClean="0"/>
              <a:t>, </a:t>
            </a:r>
            <a:r>
              <a:rPr lang="ru-RU" sz="1800" dirty="0" err="1" smtClean="0"/>
              <a:t>мов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старих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друзів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9458" name="Picture 2" descr="оставим реп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3571876" y="6903028"/>
            <a:ext cx="3286124" cy="224097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85728" y="285720"/>
            <a:ext cx="6172200" cy="75009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r>
              <a:rPr lang="uk-UA" sz="1800" b="1" dirty="0" smtClean="0">
                <a:solidFill>
                  <a:srgbClr val="00B0F0"/>
                </a:solidFill>
              </a:rPr>
              <a:t>Для тих, хто любить читати </a:t>
            </a:r>
            <a:endParaRPr lang="uk-UA" sz="18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uk-UA" sz="1800" dirty="0" smtClean="0"/>
              <a:t>	</a:t>
            </a:r>
            <a:r>
              <a:rPr lang="uk-UA" sz="1800" b="1" dirty="0" smtClean="0">
                <a:solidFill>
                  <a:srgbClr val="C00000"/>
                </a:solidFill>
              </a:rPr>
              <a:t>Легенда </a:t>
            </a:r>
            <a:r>
              <a:rPr lang="uk-UA" sz="1800" b="1" dirty="0" err="1" smtClean="0">
                <a:solidFill>
                  <a:srgbClr val="C00000"/>
                </a:solidFill>
              </a:rPr>
              <a:t>“Як</a:t>
            </a:r>
            <a:r>
              <a:rPr lang="uk-UA" sz="1800" b="1" dirty="0" smtClean="0">
                <a:solidFill>
                  <a:srgbClr val="C00000"/>
                </a:solidFill>
              </a:rPr>
              <a:t> народився </a:t>
            </a:r>
            <a:r>
              <a:rPr lang="uk-UA" sz="1800" b="1" dirty="0" err="1" smtClean="0">
                <a:solidFill>
                  <a:srgbClr val="C00000"/>
                </a:solidFill>
              </a:rPr>
              <a:t>пролісок”</a:t>
            </a:r>
            <a:endParaRPr lang="uk-UA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1800" dirty="0" smtClean="0"/>
              <a:t>	Вранці весняне Сонце нарядилося у золоті </a:t>
            </a:r>
          </a:p>
          <a:p>
            <a:pPr>
              <a:buNone/>
            </a:pPr>
            <a:r>
              <a:rPr lang="uk-UA" sz="1800" dirty="0" smtClean="0"/>
              <a:t>промінці і пішло гуляти по небу. Воно було дуже </a:t>
            </a:r>
          </a:p>
          <a:p>
            <a:pPr>
              <a:buNone/>
            </a:pPr>
            <a:r>
              <a:rPr lang="uk-UA" sz="1800" dirty="0" smtClean="0"/>
              <a:t>красиве та гарне. Іноді Сонце скоса поглядало на </a:t>
            </a:r>
          </a:p>
          <a:p>
            <a:pPr>
              <a:buNone/>
            </a:pPr>
            <a:r>
              <a:rPr lang="uk-UA" sz="1800" dirty="0" smtClean="0"/>
              <a:t>землю. </a:t>
            </a:r>
          </a:p>
          <a:p>
            <a:pPr>
              <a:buNone/>
            </a:pPr>
            <a:r>
              <a:rPr lang="uk-UA" sz="1800" dirty="0" smtClean="0"/>
              <a:t>	У цей час хазяйнувала на землі Зима. Вона не </a:t>
            </a:r>
          </a:p>
          <a:p>
            <a:pPr>
              <a:buNone/>
            </a:pPr>
            <a:r>
              <a:rPr lang="uk-UA" sz="1800" dirty="0" smtClean="0"/>
              <a:t>могла витримати гарячих поглядів Сонця і танула </a:t>
            </a:r>
          </a:p>
          <a:p>
            <a:pPr>
              <a:buNone/>
            </a:pPr>
            <a:r>
              <a:rPr lang="uk-UA" sz="1800" dirty="0" smtClean="0"/>
              <a:t>просто на очах. Їй дуже хотілося сподобатися </a:t>
            </a:r>
          </a:p>
          <a:p>
            <a:pPr>
              <a:buNone/>
            </a:pPr>
            <a:r>
              <a:rPr lang="uk-UA" sz="1800" dirty="0" smtClean="0"/>
              <a:t>красивому весняному Сонцю. Ось і вирішила вона </a:t>
            </a:r>
          </a:p>
          <a:p>
            <a:pPr>
              <a:buNone/>
            </a:pPr>
            <a:r>
              <a:rPr lang="uk-UA" sz="1800" dirty="0" smtClean="0"/>
              <a:t>прикрасити себе квіткою. Квітка була білою-білою </a:t>
            </a:r>
          </a:p>
          <a:p>
            <a:pPr>
              <a:buNone/>
            </a:pPr>
            <a:r>
              <a:rPr lang="uk-UA" sz="1800" dirty="0" smtClean="0"/>
              <a:t>і дуже тендітною. Сонце замилувалося красивою</a:t>
            </a:r>
          </a:p>
          <a:p>
            <a:pPr>
              <a:buNone/>
            </a:pPr>
            <a:r>
              <a:rPr lang="uk-UA" sz="1800" dirty="0" smtClean="0"/>
              <a:t>квіткою і ласкаво посміхнулося. Зима помітила цю</a:t>
            </a:r>
          </a:p>
          <a:p>
            <a:pPr>
              <a:buNone/>
            </a:pPr>
            <a:r>
              <a:rPr lang="uk-UA" sz="1800" dirty="0" smtClean="0"/>
              <a:t>посмішку і всю землю усипала квітами. Сонце </a:t>
            </a:r>
          </a:p>
          <a:p>
            <a:pPr>
              <a:buNone/>
            </a:pPr>
            <a:r>
              <a:rPr lang="uk-UA" sz="1800" dirty="0" smtClean="0"/>
              <a:t>почало простягати промінчики до квітів, і вони </a:t>
            </a:r>
          </a:p>
          <a:p>
            <a:pPr>
              <a:buNone/>
            </a:pPr>
            <a:r>
              <a:rPr lang="uk-UA" sz="1800" dirty="0" smtClean="0"/>
              <a:t>ставали ще красивішими.</a:t>
            </a:r>
          </a:p>
          <a:p>
            <a:pPr>
              <a:buNone/>
            </a:pPr>
            <a:r>
              <a:rPr lang="uk-UA" sz="1800" dirty="0" smtClean="0"/>
              <a:t>	Відтоді кожного року, коли Зима починає </a:t>
            </a:r>
            <a:r>
              <a:rPr lang="uk-UA" sz="1800" dirty="0" err="1" smtClean="0"/>
              <a:t>пла-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кати, а на небі радісно усміхається Сонечко, </a:t>
            </a:r>
          </a:p>
          <a:p>
            <a:pPr>
              <a:buNone/>
            </a:pPr>
            <a:r>
              <a:rPr lang="uk-UA" sz="1800" dirty="0" smtClean="0"/>
              <a:t>з-під снігу з'являються ніжні білі квіти — </a:t>
            </a:r>
            <a:r>
              <a:rPr lang="uk-UA" sz="1800" dirty="0" err="1" smtClean="0"/>
              <a:t>проліс-</a:t>
            </a:r>
            <a:endParaRPr lang="uk-UA" sz="1800" dirty="0" smtClean="0"/>
          </a:p>
          <a:p>
            <a:pPr>
              <a:buNone/>
            </a:pPr>
            <a:r>
              <a:rPr lang="uk-UA" sz="1800" dirty="0" err="1" smtClean="0"/>
              <a:t>ки</a:t>
            </a:r>
            <a:r>
              <a:rPr lang="uk-UA" sz="1800" dirty="0" smtClean="0"/>
              <a:t>. Це означає, що йде вже Весна.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02" y="6701772"/>
            <a:ext cx="2857520" cy="244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858461" flipH="1">
            <a:off x="5635793" y="-646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4" name="Picture 9" descr="na01141_"/>
          <p:cNvPicPr preferRelativeResize="0">
            <a:picLocks noChangeArrowheads="1" noChangeShapeType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19741539">
            <a:off x="33558" y="-143522"/>
            <a:ext cx="1188648" cy="129270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900138" y="285720"/>
            <a:ext cx="6172200" cy="75009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b="1" u="sng" dirty="0" smtClean="0">
                <a:solidFill>
                  <a:srgbClr val="C00000"/>
                </a:solidFill>
              </a:rPr>
              <a:t>ДЛЯ КМІТЛИВЧИКІВ</a:t>
            </a:r>
          </a:p>
          <a:p>
            <a:pPr>
              <a:buNone/>
            </a:pPr>
            <a:r>
              <a:rPr lang="uk-UA" sz="1800" dirty="0" smtClean="0"/>
              <a:t> </a:t>
            </a:r>
          </a:p>
          <a:p>
            <a:pPr algn="ctr">
              <a:buNone/>
            </a:pPr>
            <a:r>
              <a:rPr lang="uk-UA" sz="1800" dirty="0" smtClean="0"/>
              <a:t>Я весною зацвітаю</a:t>
            </a:r>
          </a:p>
          <a:p>
            <a:pPr algn="ctr">
              <a:buNone/>
            </a:pPr>
            <a:r>
              <a:rPr lang="uk-UA" sz="1800" dirty="0" smtClean="0"/>
              <a:t>Синім цвітом серед гаю.</a:t>
            </a:r>
          </a:p>
          <a:p>
            <a:pPr algn="ctr">
              <a:buNone/>
            </a:pPr>
            <a:r>
              <a:rPr lang="uk-UA" sz="1800" dirty="0" smtClean="0"/>
              <a:t>Відгадайте, що за квітка, </a:t>
            </a:r>
          </a:p>
          <a:p>
            <a:pPr algn="ctr">
              <a:buNone/>
            </a:pPr>
            <a:r>
              <a:rPr lang="uk-UA" sz="1800" dirty="0" smtClean="0"/>
              <a:t>Бо мене не стане влітку.</a:t>
            </a:r>
          </a:p>
          <a:p>
            <a:pPr algn="ctr">
              <a:buNone/>
            </a:pPr>
            <a:r>
              <a:rPr lang="uk-UA" sz="1800" b="1" dirty="0" smtClean="0"/>
              <a:t> </a:t>
            </a:r>
            <a:endParaRPr lang="uk-UA" sz="1800" dirty="0" smtClean="0"/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r>
              <a:rPr lang="uk-UA" sz="1800" dirty="0" smtClean="0"/>
              <a:t>Я на інших геть не схожий,</a:t>
            </a:r>
          </a:p>
          <a:p>
            <a:pPr algn="ctr">
              <a:buNone/>
            </a:pPr>
            <a:r>
              <a:rPr lang="uk-UA" sz="1800" dirty="0" smtClean="0"/>
              <a:t>Кучерявий та пригожий.</a:t>
            </a:r>
          </a:p>
          <a:p>
            <a:pPr algn="ctr">
              <a:buNone/>
            </a:pPr>
            <a:r>
              <a:rPr lang="uk-UA" sz="1800" dirty="0" smtClean="0"/>
              <a:t> Постелю під голе віття</a:t>
            </a:r>
          </a:p>
          <a:p>
            <a:pPr algn="ctr">
              <a:buNone/>
            </a:pPr>
            <a:r>
              <a:rPr lang="uk-UA" sz="1800" dirty="0" smtClean="0"/>
              <a:t>Фіолетові суцвіття.</a:t>
            </a:r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endParaRPr lang="uk-UA" sz="1800" dirty="0" smtClean="0"/>
          </a:p>
          <a:p>
            <a:pPr algn="ctr">
              <a:buNone/>
            </a:pPr>
            <a:r>
              <a:rPr lang="uk-UA" sz="1800" dirty="0" smtClean="0"/>
              <a:t>Ми дзвіночки білосніжні,</a:t>
            </a:r>
          </a:p>
          <a:p>
            <a:pPr algn="ctr">
              <a:buNone/>
            </a:pPr>
            <a:r>
              <a:rPr lang="uk-UA" sz="1800" dirty="0" smtClean="0"/>
              <a:t>Аромат в нас ніжний-ніжний.</a:t>
            </a:r>
          </a:p>
          <a:p>
            <a:pPr algn="ctr">
              <a:buNone/>
            </a:pPr>
            <a:r>
              <a:rPr lang="uk-UA" sz="1800" dirty="0" smtClean="0"/>
              <a:t>Хто це? Знаю, </a:t>
            </a:r>
            <a:r>
              <a:rPr lang="uk-UA" sz="1800" dirty="0" err="1" smtClean="0"/>
              <a:t>знаю</a:t>
            </a:r>
            <a:r>
              <a:rPr lang="uk-UA" sz="1800" dirty="0" smtClean="0"/>
              <a:t> я -</a:t>
            </a:r>
          </a:p>
          <a:p>
            <a:pPr algn="ctr">
              <a:buNone/>
            </a:pPr>
            <a:r>
              <a:rPr lang="uk-UA" sz="1800" dirty="0" smtClean="0"/>
              <a:t>Лісова...</a:t>
            </a:r>
          </a:p>
          <a:p>
            <a:pPr algn="ctr">
              <a:buNone/>
            </a:pPr>
            <a:r>
              <a:rPr lang="uk-UA" sz="1800" dirty="0" smtClean="0"/>
              <a:t> </a:t>
            </a:r>
          </a:p>
          <a:p>
            <a:pPr marL="365125" indent="-255588" algn="ctr">
              <a:buNone/>
              <a:tabLst>
                <a:tab pos="447675" algn="l"/>
              </a:tabLst>
            </a:pPr>
            <a:r>
              <a:rPr lang="uk-UA" sz="1800" dirty="0" smtClean="0"/>
              <a:t> </a:t>
            </a:r>
          </a:p>
          <a:p>
            <a:pPr algn="ctr">
              <a:buNone/>
            </a:pP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uk-UA" sz="1800" dirty="0" smtClean="0"/>
              <a:t> </a:t>
            </a:r>
          </a:p>
          <a:p>
            <a:pPr algn="ctr">
              <a:buNone/>
            </a:pPr>
            <a:r>
              <a:rPr lang="uk-UA" sz="1800" dirty="0" smtClean="0"/>
              <a:t> </a:t>
            </a:r>
          </a:p>
          <a:p>
            <a:pPr algn="ctr">
              <a:buNone/>
            </a:pPr>
            <a:r>
              <a:rPr lang="uk-UA" sz="1800" dirty="0" smtClean="0"/>
              <a:t> </a:t>
            </a:r>
          </a:p>
          <a:p>
            <a:pPr algn="ctr">
              <a:buNone/>
            </a:pPr>
            <a:r>
              <a:rPr lang="uk-UA" sz="1800" dirty="0" smtClean="0"/>
              <a:t> </a:t>
            </a:r>
          </a:p>
          <a:p>
            <a:pPr algn="ctr">
              <a:buNone/>
            </a:pPr>
            <a:endParaRPr lang="ru-RU" sz="1800" dirty="0"/>
          </a:p>
        </p:txBody>
      </p: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 rot="10800000">
            <a:off x="5000636" y="2214546"/>
            <a:ext cx="1423984" cy="196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ПРОЛІСОК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 rot="10800000">
            <a:off x="5143512" y="4786314"/>
            <a:ext cx="928695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РЯСТ</a:t>
            </a:r>
            <a:endParaRPr lang="ru-RU" sz="3600" b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 rot="10800000">
            <a:off x="4572008" y="7143768"/>
            <a:ext cx="135732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КОНВАЛІЯ</a:t>
            </a:r>
            <a:endParaRPr lang="ru-RU" sz="3600" b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21509" name="Picture 5" descr="коня вале"/>
          <p:cNvPicPr>
            <a:picLocks noChangeAspect="1" noChangeArrowheads="1"/>
          </p:cNvPicPr>
          <p:nvPr/>
        </p:nvPicPr>
        <p:blipFill>
          <a:blip r:embed="rId3"/>
          <a:srcRect t="32346"/>
          <a:stretch>
            <a:fillRect/>
          </a:stretch>
        </p:blipFill>
        <p:spPr bwMode="auto">
          <a:xfrm>
            <a:off x="1857364" y="7358082"/>
            <a:ext cx="4071966" cy="1571636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510" name="Picture 6" descr="IMG_ (35)"/>
          <p:cNvPicPr>
            <a:picLocks noChangeAspect="1" noChangeArrowheads="1"/>
          </p:cNvPicPr>
          <p:nvPr/>
        </p:nvPicPr>
        <p:blipFill>
          <a:blip r:embed="rId4"/>
          <a:srcRect t="43401" b="4847"/>
          <a:stretch>
            <a:fillRect/>
          </a:stretch>
        </p:blipFill>
        <p:spPr bwMode="auto">
          <a:xfrm>
            <a:off x="1857364" y="4689731"/>
            <a:ext cx="3929090" cy="1525343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511" name="Picture 7" descr="прол"/>
          <p:cNvPicPr>
            <a:picLocks noChangeAspect="1" noChangeArrowheads="1"/>
          </p:cNvPicPr>
          <p:nvPr/>
        </p:nvPicPr>
        <p:blipFill>
          <a:blip r:embed="rId5"/>
          <a:srcRect b="43245"/>
          <a:stretch>
            <a:fillRect/>
          </a:stretch>
        </p:blipFill>
        <p:spPr bwMode="auto">
          <a:xfrm>
            <a:off x="2071678" y="2135951"/>
            <a:ext cx="3714776" cy="1578793"/>
          </a:xfrm>
          <a:prstGeom prst="ellipse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112</Words>
  <Application>Microsoft Office PowerPoint</Application>
  <PresentationFormat>Екран (4:3)</PresentationFormat>
  <Paragraphs>201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user_10</dc:creator>
  <cp:lastModifiedBy>1</cp:lastModifiedBy>
  <cp:revision>9</cp:revision>
  <dcterms:created xsi:type="dcterms:W3CDTF">2017-02-23T07:33:22Z</dcterms:created>
  <dcterms:modified xsi:type="dcterms:W3CDTF">2017-02-26T09:38:56Z</dcterms:modified>
</cp:coreProperties>
</file>