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6" r:id="rId4"/>
    <p:sldId id="262" r:id="rId5"/>
    <p:sldId id="266" r:id="rId6"/>
    <p:sldId id="268" r:id="rId7"/>
    <p:sldId id="280" r:id="rId8"/>
    <p:sldId id="277" r:id="rId9"/>
    <p:sldId id="260" r:id="rId10"/>
    <p:sldId id="275" r:id="rId11"/>
    <p:sldId id="279" r:id="rId12"/>
    <p:sldId id="278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6529-2F68-4850-9E5D-9EC55BD7A22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17333-3930-4A86-9968-1D7E0941D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D33C-6F9F-4B0A-8950-1126074BA0C1}" type="slidenum">
              <a:rPr lang="ru-RU"/>
              <a:pPr/>
              <a:t>2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r>
              <a:rPr lang="uk-UA" dirty="0" smtClean="0"/>
              <a:t>Вимерлі</a:t>
            </a:r>
            <a:r>
              <a:rPr lang="uk-UA" baseline="0" dirty="0" smtClean="0"/>
              <a:t> плауни були великими деревами до 40 м висотою. Їхні стовбури досягали 1 метра діаметром. Стовбур вимерлого плауна був вкритий вузькими листками. А зараз стовбур сучасного плауна вкритий маленькими листками. Зараз збереглося біля 1000 видів плаунів. Це багаторічні трави.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D33C-6F9F-4B0A-8950-1126074BA0C1}" type="slidenum">
              <a:rPr lang="ru-RU"/>
              <a:pPr/>
              <a:t>3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r>
              <a:rPr lang="uk-UA" dirty="0" smtClean="0"/>
              <a:t>Вимерлі</a:t>
            </a:r>
            <a:r>
              <a:rPr lang="uk-UA" baseline="0" dirty="0" smtClean="0"/>
              <a:t> плауни були великими деревами до 40 м висотою. Їхні стовбури досягали 1 метра діаметром. Стовбур вимерлого плауна був вкритий вузькими листками. А зараз стовбур сучасного плауна вкритий маленькими листками. Зараз збереглося біля 1000 видів плаунів. Це багаторічні трави.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BE84D-1825-4496-B79A-D92FC7423D14}" type="slidenum">
              <a:rPr lang="ru-RU"/>
              <a:pPr/>
              <a:t>4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148BC-DA4B-4FC4-A924-017DC00A2DD1}" type="slidenum">
              <a:rPr lang="ru-RU"/>
              <a:pPr/>
              <a:t>5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/>
              <a:t>Плаун булавовидный</a:t>
            </a:r>
            <a:r>
              <a:rPr lang="el-GR"/>
              <a:t> (</a:t>
            </a:r>
            <a:r>
              <a:rPr lang="el-GR" i="1"/>
              <a:t>Lycopodium clavatum</a:t>
            </a:r>
            <a:r>
              <a:rPr lang="el-GR"/>
              <a:t> L.) </a:t>
            </a:r>
            <a:endParaRPr lang="ru-RU"/>
          </a:p>
          <a:p>
            <a:r>
              <a:rPr lang="el-GR"/>
              <a:t>Научное название рода происходит от слов </a:t>
            </a:r>
            <a:r>
              <a:rPr lang="el-GR" i="1"/>
              <a:t>lycos</a:t>
            </a:r>
            <a:r>
              <a:rPr lang="el-GR"/>
              <a:t> </a:t>
            </a:r>
            <a:r>
              <a:rPr lang="ru-RU"/>
              <a:t>–</a:t>
            </a:r>
            <a:r>
              <a:rPr lang="el-GR"/>
              <a:t> "волк" и </a:t>
            </a:r>
            <a:r>
              <a:rPr lang="el-GR" i="1"/>
              <a:t>podios </a:t>
            </a:r>
            <a:r>
              <a:rPr lang="el-GR"/>
              <a:t>(</a:t>
            </a:r>
            <a:r>
              <a:rPr lang="el-GR" i="1"/>
              <a:t>pus</a:t>
            </a:r>
            <a:r>
              <a:rPr lang="el-GR"/>
              <a:t>) </a:t>
            </a:r>
            <a:r>
              <a:rPr lang="ru-RU"/>
              <a:t>–</a:t>
            </a:r>
            <a:r>
              <a:rPr lang="el-GR"/>
              <a:t> "нога".</a:t>
            </a:r>
            <a:endParaRPr lang="ru-RU"/>
          </a:p>
          <a:p>
            <a:r>
              <a:rPr lang="ru-RU"/>
              <a:t>Спорангии собраны в спороносных колосках – стробилах, располагающихся большей частью по два на верхушках стеблей. Споры созревают в июне - августе. Широко распространен по земному шару, в том числе практически по всей территории России. Растение сухих светлохвойных лесов, преимущественно сосновых, где часто образует сплошной покров. Споры плауна прежде широко употребляли как детскую присыпку. Споры хорошо горят: их использовали при устройстве бенгальских огней и фейерверков, а также для ярких вспышек при фотографировании. Ликоподий высоко ценился в металлургии для обсыпки форм, особенно при фасонном литье. Надземными побегами плауна окрашивали ткани в синий цвет. Длинные побеги плауна булавовидного хороши для изготовления гирлянд и венков, однако массовый сбор их приводит иногда полному уничтожению растений. </a:t>
            </a:r>
            <a:r>
              <a:rPr lang="el-GR"/>
              <a:t>Многолетник. Высота 10 - 30 см. Растет в хвойных и смешанных лесах. Спороношение в июне - августе. Спорангии собраны в колоски на верхушке ветвей по 3 - 5.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E4DCF-BBB8-4D38-BFFE-5DADED56BE92}" type="slidenum">
              <a:rPr lang="ru-RU"/>
              <a:pPr/>
              <a:t>6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D33C-6F9F-4B0A-8950-1126074BA0C1}" type="slidenum">
              <a:rPr lang="ru-RU"/>
              <a:pPr/>
              <a:t>7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118E-094B-4CBC-99FB-F85FAB97E849}" type="slidenum">
              <a:rPr lang="ru-RU"/>
              <a:pPr/>
              <a:t>8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83101-3BE2-44ED-B0F4-96F31AA47229}" type="slidenum">
              <a:rPr lang="ru-RU"/>
              <a:pPr/>
              <a:t>9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nur16/rubric/1919411/" TargetMode="External"/><Relationship Id="rId3" Type="http://schemas.openxmlformats.org/officeDocument/2006/relationships/hyperlink" Target="http://m.lenta.ru/news/2008/09/01/ozon&#1077;" TargetMode="External"/><Relationship Id="rId7" Type="http://schemas.openxmlformats.org/officeDocument/2006/relationships/hyperlink" Target="http://aclinic-med.ru/zdorov~1.ru/lekars~1/xvoshh~1/default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ildgarden.ru/herbal/hupezia_selago.php" TargetMode="External"/><Relationship Id="rId5" Type="http://schemas.openxmlformats.org/officeDocument/2006/relationships/hyperlink" Target="http://www.&#1082;&#1083;&#1072;&#1076;&#1086;&#1074;&#1072;&#1103;-&#1087;&#1088;&#1080;&#1088;&#1086;&#1076;&#1099;.&#1088;&#1092;/plaun.htm" TargetMode="External"/><Relationship Id="rId10" Type="http://schemas.openxmlformats.org/officeDocument/2006/relationships/hyperlink" Target="http://nepropadu.ru/blog/BP_pitanie/3259.html" TargetMode="External"/><Relationship Id="rId4" Type="http://schemas.openxmlformats.org/officeDocument/2006/relationships/hyperlink" Target="http://otbabushek.ru/trava-khvoshch-polevoy/" TargetMode="External"/><Relationship Id="rId9" Type="http://schemas.openxmlformats.org/officeDocument/2006/relationships/hyperlink" Target="http://sniffsjayna.blogspot.com/2012/12/blog-post_401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Плауни   та   хвощі</a:t>
            </a:r>
            <a:endParaRPr lang="ru-RU" sz="72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Озоновый слой древней Земли оставил отпечаток в спора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763135" cy="35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9322" y="5572140"/>
            <a:ext cx="257176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Хвощ   польовий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8" name="Рисунок 7" descr="Хвощ полевой, ботаническое описание и особенности, содержание полезных веществ, сбор и заготов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71612"/>
            <a:ext cx="2487272" cy="40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5643578"/>
            <a:ext cx="478634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Плаун   булавоподібний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Хвощ полевой применение и свойства растения. Фото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Хвощ полевой, ботаническое описание и особенности, содержание полезных веществ, сбор и заготов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9124" y="5715000"/>
            <a:ext cx="4714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Хвощ   польовий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Лечение травами Записи в рубрике Лечение травами Дневник Nur16 : LiveInternet - Российский Сервис Онлайн-Дневников"/>
          <p:cNvPicPr/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9124" y="5715000"/>
            <a:ext cx="4714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Хвощ   луговий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ergyna: болотный хвощ народной медицин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57752" y="2357430"/>
            <a:ext cx="4286248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Хвощ   болотяний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Використані фотографії із сайтів:</a:t>
            </a:r>
            <a:endParaRPr lang="ru-RU" sz="4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500174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u="sng" dirty="0" smtClean="0">
                <a:hlinkClick r:id="rId3"/>
              </a:rPr>
              <a:t>http://m.lenta.ru/news/2008/09/01/ozon</a:t>
            </a:r>
            <a:r>
              <a:rPr lang="ru-RU" dirty="0" smtClean="0">
                <a:hlinkClick r:id="rId3"/>
              </a:rPr>
              <a:t>е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4"/>
              </a:rPr>
              <a:t>http://otbabushek.ru/trava-khvoshch-polevoy/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5"/>
              </a:rPr>
              <a:t>http://www.кладовая-природы.рф/plaun.htm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u="sng" dirty="0" smtClean="0">
                <a:hlinkClick r:id="rId6"/>
              </a:rPr>
              <a:t>http://www.wildgarden.ru/herbal/hupezia_selago.php</a:t>
            </a:r>
            <a:endParaRPr lang="ru-RU" u="sng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7"/>
              </a:rPr>
              <a:t>http://aclinic-med.ru/zdorov~1.ru/lekars~1/xvoshh~1/default.htm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4"/>
              </a:rPr>
              <a:t>http://otbabushek.ru/trava-khvoshch-polevoy/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8"/>
              </a:rPr>
              <a:t>http://www.liveinternet.ru/users/nur16/rubric/1919411/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sniffsjayna.blogspot.com/2012/12/blog-post_4011.html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u="sng" dirty="0" smtClean="0">
                <a:hlinkClick r:id="rId10"/>
              </a:rPr>
              <a:t>http://nepropadu.ru/blog/BP_pitanie/3259.html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u="sng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Урок 23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28669"/>
            <a:ext cx="4214842" cy="508981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Загальна  характеристика  плаунів: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000768"/>
            <a:ext cx="421484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Вимерлі   плауни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285992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Багаторічні  вічнозелені  трави.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Переважає  нестатеве  покоління.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Поширені  на  зволожених  ділянках.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286520"/>
            <a:ext cx="478634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Плаун   булавоподібний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1" name="Picture 4" descr="Плаун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1416050"/>
            <a:ext cx="4295775" cy="4976813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29058" y="5286388"/>
            <a:ext cx="2000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14744" y="4143380"/>
            <a:ext cx="2000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43372" y="6000768"/>
            <a:ext cx="18573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86182" y="1714488"/>
            <a:ext cx="1428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857752" y="1500174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Спорангії   за   спорами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3929066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листки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5072074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стебло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57884" y="5786454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Додаткові   корені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Загальна  характеристика  плаунів: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928670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Будова плаунів: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зарос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998913"/>
            <a:ext cx="2663825" cy="2200275"/>
          </a:xfrm>
          <a:prstGeom prst="rect">
            <a:avLst/>
          </a:prstGeom>
          <a:noFill/>
        </p:spPr>
      </p:pic>
      <p:pic>
        <p:nvPicPr>
          <p:cNvPr id="70660" name="Picture 4" descr="Плаун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1416050"/>
            <a:ext cx="4295775" cy="4976813"/>
          </a:xfrm>
          <a:prstGeom prst="rect">
            <a:avLst/>
          </a:prstGeom>
          <a:noFill/>
        </p:spPr>
      </p:pic>
      <p:pic>
        <p:nvPicPr>
          <p:cNvPr id="70661" name="Picture 5" descr="сп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341438"/>
            <a:ext cx="1982787" cy="210661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Цикл   розвитку   плауна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143644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Нестатеве   покоління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1500174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6143644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статеве   покоління - заросток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лаун булавовидный Лекарственные растения Чуваши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Плаун</a:t>
            </a:r>
            <a:r>
              <a:rPr kumimoji="0" lang="uk-UA" sz="4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булавоподібний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РАНЕЦ ОБЫКНОВЕННЫЙ - ПЛАУН-БАРАНЕЦ - CRATAEGUS DAHURICA PALL - Лекарственные растения - Описание и применение - Фото - Дикий 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28" y="2000240"/>
            <a:ext cx="4143372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Плаун</a:t>
            </a:r>
            <a:r>
              <a:rPr kumimoji="0" lang="uk-UA" sz="4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звичайний, або плаун - баранець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Загальна  характеристика хвощів: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857364"/>
            <a:ext cx="2286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Багаторічні  трави.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Переважає  нестатеве  покоління.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Поширені  всюди, крім  Австралії  та Нової  Зеландії.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" name="Рисунок 9" descr="Съедобные растения. Хвощ полевой. / Полевая кухня / Выживание в Экстремальных Условиях - НеПропад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5940425" cy="446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6000768"/>
            <a:ext cx="478634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Хвощ  польовий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3438" y="1285860"/>
            <a:ext cx="4144963" cy="4967288"/>
            <a:chOff x="3782" y="1051"/>
            <a:chExt cx="2380" cy="2852"/>
          </a:xfrm>
        </p:grpSpPr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3782" y="1051"/>
              <a:ext cx="2380" cy="28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78" name="Picture 6" descr="мутовка-веточек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9" y="1164"/>
              <a:ext cx="2265" cy="2625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28596" y="1285860"/>
            <a:ext cx="1776413" cy="4967287"/>
            <a:chOff x="420" y="1071"/>
            <a:chExt cx="1020" cy="2852"/>
          </a:xfrm>
        </p:grpSpPr>
        <p:sp>
          <p:nvSpPr>
            <p:cNvPr id="54280" name="AutoShape 8"/>
            <p:cNvSpPr>
              <a:spLocks noChangeArrowheads="1"/>
            </p:cNvSpPr>
            <p:nvPr/>
          </p:nvSpPr>
          <p:spPr bwMode="auto">
            <a:xfrm>
              <a:off x="420" y="1071"/>
              <a:ext cx="1020" cy="28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81" name="Picture 9" descr="спороносный-колосок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" y="1185"/>
              <a:ext cx="872" cy="2625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0" y="6286520"/>
            <a:ext cx="250029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Весняний   пагін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6286520"/>
            <a:ext cx="32861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літній   пагін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5286380" y="3714752"/>
            <a:ext cx="500066" cy="500066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14414" y="1714488"/>
            <a:ext cx="135732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367210" y="4000504"/>
            <a:ext cx="776294" cy="809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71538" y="2643182"/>
            <a:ext cx="15716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14744" y="2643182"/>
            <a:ext cx="15716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7686" y="3143248"/>
            <a:ext cx="135732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42976" y="5857892"/>
            <a:ext cx="1571636" cy="1428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28794" y="5429264"/>
            <a:ext cx="114300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428860" y="242886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листки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1802" y="5143512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Додаткові корені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150017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Спорангії  зі  спорами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86116" y="2928934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вузол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85762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міжвузля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5786454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кореневище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4429132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стебло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071934" y="4643446"/>
            <a:ext cx="17859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5" idx="1"/>
          </p:cNvCxnSpPr>
          <p:nvPr/>
        </p:nvCxnSpPr>
        <p:spPr>
          <a:xfrm>
            <a:off x="928662" y="4572008"/>
            <a:ext cx="2000264" cy="571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Загальна  характеристика хвощів: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857232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Будова хвощів: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35" grpId="0"/>
      <p:bldP spid="39" grpId="0"/>
      <p:bldP spid="40" grpId="0"/>
      <p:bldP spid="41" grpId="0"/>
      <p:bldP spid="42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4744" y="3429000"/>
            <a:ext cx="3600450" cy="2852737"/>
            <a:chOff x="2336" y="2251"/>
            <a:chExt cx="2404" cy="1905"/>
          </a:xfrm>
        </p:grpSpPr>
        <p:sp>
          <p:nvSpPr>
            <p:cNvPr id="56323" name="AutoShape 3"/>
            <p:cNvSpPr>
              <a:spLocks noChangeArrowheads="1"/>
            </p:cNvSpPr>
            <p:nvPr/>
          </p:nvSpPr>
          <p:spPr bwMode="auto">
            <a:xfrm>
              <a:off x="2336" y="2251"/>
              <a:ext cx="2404" cy="190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24" name="Picture 4" descr="заросто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2328"/>
              <a:ext cx="2142" cy="1752"/>
            </a:xfrm>
            <a:prstGeom prst="rect">
              <a:avLst/>
            </a:prstGeom>
            <a:noFill/>
          </p:spPr>
        </p:pic>
      </p:grpSp>
      <p:pic>
        <p:nvPicPr>
          <p:cNvPr id="56326" name="Picture 6" descr="спора-развернут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5375" y="4365625"/>
            <a:ext cx="1447800" cy="1257300"/>
          </a:xfrm>
          <a:prstGeom prst="rect">
            <a:avLst/>
          </a:prstGeom>
          <a:noFill/>
        </p:spPr>
      </p:pic>
      <p:pic>
        <p:nvPicPr>
          <p:cNvPr id="56327" name="Picture 7" descr="спора-скрученн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3068638"/>
            <a:ext cx="742950" cy="962025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49775" y="1404938"/>
            <a:ext cx="1997075" cy="1655762"/>
            <a:chOff x="2866" y="885"/>
            <a:chExt cx="1258" cy="1043"/>
          </a:xfrm>
        </p:grpSpPr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2866" y="885"/>
              <a:ext cx="1258" cy="104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30" name="Picture 10" descr="спорангий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5129484">
              <a:off x="3054" y="873"/>
              <a:ext cx="944" cy="1067"/>
            </a:xfrm>
            <a:prstGeom prst="rect">
              <a:avLst/>
            </a:prstGeom>
            <a:noFill/>
          </p:spPr>
        </p:pic>
      </p:grpSp>
      <p:pic>
        <p:nvPicPr>
          <p:cNvPr id="56331" name="Picture 11" descr="спо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2132013"/>
            <a:ext cx="1019175" cy="1009650"/>
          </a:xfrm>
          <a:prstGeom prst="rect">
            <a:avLst/>
          </a:prstGeom>
          <a:noFill/>
        </p:spPr>
      </p:pic>
      <p:pic>
        <p:nvPicPr>
          <p:cNvPr id="56332" name="Picture 12" descr="Хвощ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463" y="2420938"/>
            <a:ext cx="3314700" cy="4005262"/>
          </a:xfrm>
          <a:prstGeom prst="rect">
            <a:avLst/>
          </a:prstGeom>
          <a:noFill/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60700" y="1268413"/>
            <a:ext cx="719138" cy="2698750"/>
            <a:chOff x="1928" y="935"/>
            <a:chExt cx="453" cy="1700"/>
          </a:xfrm>
        </p:grpSpPr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1928" y="935"/>
              <a:ext cx="453" cy="17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35" name="Picture 15" descr="спорангий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52" y="978"/>
              <a:ext cx="405" cy="1613"/>
            </a:xfrm>
            <a:prstGeom prst="rect">
              <a:avLst/>
            </a:prstGeom>
            <a:noFill/>
          </p:spPr>
        </p:pic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Цикл   розвитку   хвощів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15082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Нестатеве   покоління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6286520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статеве   покоління - заросток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928802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11024 -0.00764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2483 -0.04606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444</Words>
  <Application>Microsoft Office PowerPoint</Application>
  <PresentationFormat>Экран (4:3)</PresentationFormat>
  <Paragraphs>73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Загальна  характеристика  плаунів:</vt:lpstr>
      <vt:lpstr>Слайд 3</vt:lpstr>
      <vt:lpstr>Цикл   розвитку   плауна</vt:lpstr>
      <vt:lpstr>Слайд 5</vt:lpstr>
      <vt:lpstr>Слайд 6</vt:lpstr>
      <vt:lpstr>Загальна  характеристика хвощів:</vt:lpstr>
      <vt:lpstr>Загальна  характеристика хвощів: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18</cp:revision>
  <dcterms:created xsi:type="dcterms:W3CDTF">2015-02-22T18:18:22Z</dcterms:created>
  <dcterms:modified xsi:type="dcterms:W3CDTF">2015-02-23T19:46:25Z</dcterms:modified>
</cp:coreProperties>
</file>