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48"/>
  </p:notesMasterIdLst>
  <p:sldIdLst>
    <p:sldId id="331" r:id="rId2"/>
    <p:sldId id="332" r:id="rId3"/>
    <p:sldId id="349" r:id="rId4"/>
    <p:sldId id="296" r:id="rId5"/>
    <p:sldId id="335" r:id="rId6"/>
    <p:sldId id="292" r:id="rId7"/>
    <p:sldId id="305" r:id="rId8"/>
    <p:sldId id="257" r:id="rId9"/>
    <p:sldId id="347" r:id="rId10"/>
    <p:sldId id="339" r:id="rId11"/>
    <p:sldId id="306" r:id="rId12"/>
    <p:sldId id="340" r:id="rId13"/>
    <p:sldId id="309" r:id="rId14"/>
    <p:sldId id="308" r:id="rId15"/>
    <p:sldId id="310" r:id="rId16"/>
    <p:sldId id="311" r:id="rId17"/>
    <p:sldId id="341" r:id="rId18"/>
    <p:sldId id="312" r:id="rId19"/>
    <p:sldId id="313" r:id="rId20"/>
    <p:sldId id="315" r:id="rId21"/>
    <p:sldId id="344" r:id="rId22"/>
    <p:sldId id="316" r:id="rId23"/>
    <p:sldId id="317" r:id="rId24"/>
    <p:sldId id="320" r:id="rId25"/>
    <p:sldId id="321" r:id="rId26"/>
    <p:sldId id="322" r:id="rId27"/>
    <p:sldId id="323" r:id="rId28"/>
    <p:sldId id="324" r:id="rId29"/>
    <p:sldId id="342" r:id="rId30"/>
    <p:sldId id="290" r:id="rId31"/>
    <p:sldId id="262" r:id="rId32"/>
    <p:sldId id="302" r:id="rId33"/>
    <p:sldId id="300" r:id="rId34"/>
    <p:sldId id="291" r:id="rId35"/>
    <p:sldId id="303" r:id="rId36"/>
    <p:sldId id="265" r:id="rId37"/>
    <p:sldId id="333" r:id="rId38"/>
    <p:sldId id="285" r:id="rId39"/>
    <p:sldId id="270" r:id="rId40"/>
    <p:sldId id="271" r:id="rId41"/>
    <p:sldId id="327" r:id="rId42"/>
    <p:sldId id="294" r:id="rId43"/>
    <p:sldId id="272" r:id="rId44"/>
    <p:sldId id="326" r:id="rId45"/>
    <p:sldId id="297" r:id="rId46"/>
    <p:sldId id="338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DD2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>
        <p:scale>
          <a:sx n="69" d="100"/>
          <a:sy n="69" d="100"/>
        </p:scale>
        <p:origin x="-119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D2D13-63FA-448C-9747-A8F0835DF10B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4B8D5-AC5D-4613-B528-57EA7E046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9EB81-94B3-4ADE-8BA3-74E37D5EA258}" type="datetimeFigureOut">
              <a:rPr lang="ru-RU" smtClean="0"/>
              <a:pPr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48A2F-2B31-4FED-8BC3-8D53006231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76;&#1084;&#1080;&#1083;&#1072;\Music\&#1083;&#1102;&#1073;&#1080;&#1084;&#1110;\08%20-%20&#1060;&#1056;&#1045;&#1053;&#1057;&#1048;&#1057;%20&#1043;&#1054;&#1049;&#1071;%20-%20&#1053;&#1054;&#1057;&#1058;&#1040;&#1051;&#1068;&#1043;&#1048;&#1071;.mp3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1051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194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Познай мир! Шиш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85728"/>
            <a:ext cx="885831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502920" y="530352"/>
            <a:ext cx="8183880" cy="5256102"/>
          </a:xfrm>
          <a:prstGeom prst="rect">
            <a:avLst/>
          </a:prstGeom>
        </p:spPr>
        <p:txBody>
          <a:bodyPr vert="horz" lIns="182880" tIns="91440">
            <a:normAutofit lnSpcReduction="10000"/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uk-UA" sz="2800" dirty="0" smtClean="0">
              <a:solidFill>
                <a:srgbClr val="00B0F0"/>
              </a:solidFill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lang="uk-UA" sz="2800" dirty="0" smtClean="0">
              <a:solidFill>
                <a:srgbClr val="00B0F0"/>
              </a:solidFill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 ВСЕ-ТО ТЕ ВСЯ УКРАЇНА,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ПОВИТА КРАСОЮ,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ЗЕЛЕНІЄ,ВМИВАЄТЬСЯ ДРІБНОЮ РОСОЮ.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СПОКОНВІКУ ВМИВАЄТЬСЯ,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СОНЦЕ ЗУСТРІЧАЄ…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 НЕМА ТОМУ ПОЧИНУ,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 КРАЮ НЕМАЄ.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095750" y="3186113"/>
          <a:ext cx="952500" cy="485775"/>
        </p:xfrm>
        <a:graphic>
          <a:graphicData uri="http://schemas.openxmlformats.org/presentationml/2006/ole">
            <p:oleObj spid="_x0000_s1026" name="Пакет" r:id="rId4" imgW="95256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Хвойные растения. Фотохостинг - фотографии, картинки, изображения.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857364"/>
            <a:ext cx="5715008" cy="500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абличка 4"/>
          <p:cNvSpPr/>
          <p:nvPr/>
        </p:nvSpPr>
        <p:spPr>
          <a:xfrm>
            <a:off x="0" y="0"/>
            <a:ext cx="5715008" cy="1914508"/>
          </a:xfrm>
          <a:prstGeom prst="plaqu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chemeClr val="accent4">
                    <a:lumMod val="50000"/>
                  </a:schemeClr>
                </a:solidFill>
              </a:rPr>
              <a:t>ГОЛОНАСІННІ</a:t>
            </a: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715008" y="0"/>
            <a:ext cx="3428992" cy="68580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Загальна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характеристика </a:t>
            </a:r>
            <a:r>
              <a:rPr kumimoji="0" lang="ru-RU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голонасінних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	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Відомо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близько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800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сучасних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видів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голонасінних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	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Життєві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— дерева,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кущі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	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Мають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добре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розвинені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вегетативні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органи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	Кора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деревина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хвойних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має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багато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смоляних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канальців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із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живицею.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	Листки у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вигляді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голок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або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лусок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живуть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кілька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років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	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Розмножуються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насінням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яке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розвивається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шишках.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•	Для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запилення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потрібна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вода,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його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здійснює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вітер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хема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377950"/>
            <a:ext cx="7858153" cy="4572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38" y="428625"/>
            <a:ext cx="7143750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rgbClr val="006600"/>
                </a:solidFill>
                <a:latin typeface="+mn-lt"/>
              </a:rPr>
              <a:t>КЛАСИ   ВІДДІЛУ    ГОЛОНАСІННІ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руглая лента лицом вверх 7"/>
          <p:cNvSpPr/>
          <p:nvPr/>
        </p:nvSpPr>
        <p:spPr>
          <a:xfrm>
            <a:off x="0" y="3643314"/>
            <a:ext cx="4500562" cy="3214686"/>
          </a:xfrm>
          <a:prstGeom prst="ellipseRibbon2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1083" descr="https://encrypted-tbn3.gstatic.com/images?q=tbn:ANd9GcTxBuq-UIN8xl-LatYTjniFLmxrBoAGFNwQKTb2ulKzJgBTIZm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6315" cy="3643314"/>
          </a:xfrm>
          <a:prstGeom prst="rect">
            <a:avLst/>
          </a:prstGeom>
          <a:noFill/>
        </p:spPr>
      </p:pic>
      <p:pic>
        <p:nvPicPr>
          <p:cNvPr id="5" name="Рисунок 1084" descr="https://encrypted-tbn3.gstatic.com/images?q=tbn:ANd9GcTo-7vIijhyg4MFF2AaZ89UmcC-ulMozjrF6rpsXQvUX8dOKgE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86124"/>
            <a:ext cx="4643438" cy="35718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86314" y="0"/>
            <a:ext cx="4357686" cy="329320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u="sng" dirty="0">
                <a:solidFill>
                  <a:srgbClr val="002060"/>
                </a:solidFill>
                <a:latin typeface="+mn-lt"/>
              </a:rPr>
              <a:t>Самостійна робота з </a:t>
            </a:r>
            <a:r>
              <a:rPr lang="uk-UA" sz="1600" b="1" u="sng" dirty="0" err="1">
                <a:solidFill>
                  <a:srgbClr val="002060"/>
                </a:solidFill>
                <a:latin typeface="+mn-lt"/>
              </a:rPr>
              <a:t>роздатковим</a:t>
            </a:r>
            <a:r>
              <a:rPr lang="uk-UA" sz="1600" b="1" u="sng" dirty="0">
                <a:solidFill>
                  <a:srgbClr val="002060"/>
                </a:solidFill>
                <a:latin typeface="+mn-lt"/>
              </a:rPr>
              <a:t> матеріалом та </a:t>
            </a:r>
            <a:r>
              <a:rPr lang="uk-UA" sz="1600" b="1" u="sng" dirty="0" smtClean="0">
                <a:solidFill>
                  <a:srgbClr val="002060"/>
                </a:solidFill>
                <a:latin typeface="+mn-lt"/>
              </a:rPr>
              <a:t>підручником</a:t>
            </a:r>
            <a:endParaRPr lang="uk-UA" sz="3200" b="1" u="sng" dirty="0" smtClean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3200" b="1" u="sng" dirty="0">
              <a:solidFill>
                <a:srgbClr val="00206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u="sng" dirty="0">
                <a:solidFill>
                  <a:srgbClr val="002060"/>
                </a:solidFill>
                <a:latin typeface="+mn-lt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400" b="1" u="sng" dirty="0">
                <a:solidFill>
                  <a:srgbClr val="00B0F0"/>
                </a:solidFill>
                <a:latin typeface="+mn-lt"/>
              </a:rPr>
              <a:t>Вправа   Пізнавальний репортаж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400" b="1" u="sng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“СВІТ ГОЛОНАСІННИХ”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400" b="1" u="sng" dirty="0">
              <a:solidFill>
                <a:srgbClr val="00B0F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1400" b="1" dirty="0" smtClean="0">
                <a:solidFill>
                  <a:srgbClr val="FF0000"/>
                </a:solidFill>
                <a:latin typeface="+mn-lt"/>
              </a:rPr>
              <a:t>Які  </a:t>
            </a:r>
            <a:r>
              <a:rPr lang="uk-UA" sz="1400" b="1" dirty="0">
                <a:solidFill>
                  <a:srgbClr val="FF0000"/>
                </a:solidFill>
                <a:latin typeface="+mn-lt"/>
              </a:rPr>
              <a:t>рослини належать до класу?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uk-UA" sz="1400" b="1" dirty="0" smtClean="0">
              <a:solidFill>
                <a:srgbClr val="0066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uk-UA" sz="1400" b="1" dirty="0" smtClean="0">
              <a:solidFill>
                <a:srgbClr val="006600"/>
              </a:solidFill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uk-UA" sz="1400" b="1" dirty="0" smtClean="0">
              <a:solidFill>
                <a:srgbClr val="0066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uk-UA" sz="1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3841791"/>
            <a:ext cx="2143140" cy="252376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uk-UA" sz="3600" b="1" dirty="0" smtClean="0">
                <a:solidFill>
                  <a:srgbClr val="7030A0"/>
                </a:solidFill>
                <a:latin typeface="+mn-lt"/>
              </a:rPr>
              <a:t>Де </a:t>
            </a:r>
            <a:r>
              <a:rPr lang="uk-UA" sz="3600" b="1" dirty="0">
                <a:solidFill>
                  <a:srgbClr val="7030A0"/>
                </a:solidFill>
                <a:latin typeface="+mn-lt"/>
              </a:rPr>
              <a:t>вони ростуть? Чим вони цікаві? </a:t>
            </a:r>
            <a:endParaRPr lang="uk-UA" sz="1400" b="1" dirty="0" smtClean="0">
              <a:solidFill>
                <a:srgbClr val="0066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uk-UA" sz="14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саговник поникающ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  <p:sp>
        <p:nvSpPr>
          <p:cNvPr id="6" name="Пятно 1 5"/>
          <p:cNvSpPr/>
          <p:nvPr/>
        </p:nvSpPr>
        <p:spPr>
          <a:xfrm>
            <a:off x="357158" y="0"/>
            <a:ext cx="4929222" cy="3429000"/>
          </a:xfrm>
          <a:prstGeom prst="irregularSeal1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714480" y="1071547"/>
            <a:ext cx="2143140" cy="1200329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i="1" dirty="0">
                <a:solidFill>
                  <a:srgbClr val="FFFF00"/>
                </a:solidFill>
                <a:latin typeface="Monotype Corsiva" pitchFamily="66" charset="0"/>
              </a:rPr>
              <a:t>Клас     Саговники 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00034" y="3857628"/>
            <a:ext cx="820896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 smtClean="0">
                <a:solidFill>
                  <a:srgbClr val="00B0F0"/>
                </a:solidFill>
                <a:latin typeface="Calibri" pitchFamily="34" charset="0"/>
              </a:rPr>
              <a:t>Деревовидні рослини, стовбури яких – циліндричні чи </a:t>
            </a:r>
            <a:r>
              <a:rPr lang="uk-UA" sz="3600" b="1" dirty="0" err="1" smtClean="0">
                <a:solidFill>
                  <a:srgbClr val="00B0F0"/>
                </a:solidFill>
                <a:latin typeface="Calibri" pitchFamily="34" charset="0"/>
              </a:rPr>
              <a:t>бульбовидні</a:t>
            </a:r>
            <a:r>
              <a:rPr lang="uk-UA" sz="3600" b="1" dirty="0" smtClean="0">
                <a:solidFill>
                  <a:srgbClr val="00B0F0"/>
                </a:solidFill>
                <a:latin typeface="Calibri" pitchFamily="34" charset="0"/>
              </a:rPr>
              <a:t>. Листки великі, папоротеподібні, розміщені пучком на верхівці стовбура. Відомі мільйони років. </a:t>
            </a:r>
            <a:endParaRPr lang="uk-UA" sz="3600" b="1" dirty="0">
              <a:solidFill>
                <a:srgbClr val="00B0F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50" y="0"/>
            <a:ext cx="6786563" cy="10779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 smtClean="0">
                <a:solidFill>
                  <a:srgbClr val="FFC000"/>
                </a:solidFill>
                <a:latin typeface="+mn-lt"/>
              </a:rPr>
              <a:t>Тропічна </a:t>
            </a:r>
            <a:r>
              <a:rPr lang="uk-UA" sz="3200" b="1" i="1" dirty="0">
                <a:solidFill>
                  <a:srgbClr val="FFC000"/>
                </a:solidFill>
                <a:latin typeface="+mn-lt"/>
              </a:rPr>
              <a:t>зона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>
                <a:solidFill>
                  <a:srgbClr val="006600"/>
                </a:solidFill>
                <a:latin typeface="+mn-lt"/>
              </a:rPr>
              <a:t>Клас  Саговники</a:t>
            </a:r>
          </a:p>
        </p:txBody>
      </p:sp>
      <p:pic>
        <p:nvPicPr>
          <p:cNvPr id="5" name="Рисунок 4" descr="тропіки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1142984"/>
            <a:ext cx="6126197" cy="5929354"/>
          </a:xfrm>
          <a:prstGeom prst="rect">
            <a:avLst/>
          </a:prstGeom>
          <a:noFill/>
        </p:spPr>
      </p:pic>
      <p:pic>
        <p:nvPicPr>
          <p:cNvPr id="6" name="Рисунок 5" descr="тропі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1475" y="1142984"/>
            <a:ext cx="5605499" cy="6000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устел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Дерево 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7388" y="2078038"/>
            <a:ext cx="3436937" cy="4584700"/>
          </a:xfrm>
          <a:prstGeom prst="rect">
            <a:avLst/>
          </a:prstGeom>
          <a:noFill/>
        </p:spPr>
      </p:pic>
      <p:pic>
        <p:nvPicPr>
          <p:cNvPr id="6" name="Рисунок 5" descr="пустеля 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825" y="3005138"/>
            <a:ext cx="3792538" cy="25844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63" y="214313"/>
            <a:ext cx="6143625" cy="10779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 smtClean="0">
                <a:solidFill>
                  <a:srgbClr val="C00000"/>
                </a:solidFill>
                <a:latin typeface="+mn-lt"/>
              </a:rPr>
              <a:t>   </a:t>
            </a:r>
            <a:r>
              <a:rPr lang="uk-UA" sz="3200" b="1" i="1" dirty="0">
                <a:solidFill>
                  <a:srgbClr val="002060"/>
                </a:solidFill>
                <a:latin typeface="+mn-lt"/>
              </a:rPr>
              <a:t>Африка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>
                <a:solidFill>
                  <a:srgbClr val="006600"/>
                </a:solidFill>
                <a:latin typeface="+mn-lt"/>
              </a:rPr>
              <a:t>Клас   </a:t>
            </a:r>
            <a:r>
              <a:rPr lang="uk-UA" sz="3200" b="1" i="1" dirty="0" err="1">
                <a:solidFill>
                  <a:srgbClr val="006600"/>
                </a:solidFill>
                <a:latin typeface="+mn-lt"/>
              </a:rPr>
              <a:t>Гнетові</a:t>
            </a:r>
            <a:endParaRPr lang="uk-UA" sz="3200" b="1" i="1" dirty="0">
              <a:solidFill>
                <a:srgbClr val="0066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786314" y="1142984"/>
            <a:ext cx="5543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 i="1" dirty="0">
                <a:solidFill>
                  <a:srgbClr val="FFFF00"/>
                </a:solidFill>
                <a:latin typeface="Calibri" pitchFamily="34" charset="0"/>
              </a:rPr>
              <a:t>Клас   </a:t>
            </a:r>
            <a:r>
              <a:rPr lang="uk-UA" sz="2800" b="1" i="1" dirty="0" err="1">
                <a:solidFill>
                  <a:srgbClr val="FFFF00"/>
                </a:solidFill>
                <a:latin typeface="Calibri" pitchFamily="34" charset="0"/>
              </a:rPr>
              <a:t>Гнетові</a:t>
            </a:r>
            <a:endParaRPr lang="uk-UA" sz="2800" b="1" i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" y="0"/>
            <a:ext cx="5857883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2000" b="1" dirty="0">
                <a:solidFill>
                  <a:srgbClr val="006600"/>
                </a:solidFill>
                <a:latin typeface="+mn-lt"/>
              </a:rPr>
              <a:t>Це – кущі, ліани, рідко дерева. Листки – супротивні, </a:t>
            </a:r>
            <a:r>
              <a:rPr lang="uk-UA" sz="2000" b="1" dirty="0" err="1">
                <a:solidFill>
                  <a:srgbClr val="006600"/>
                </a:solidFill>
                <a:latin typeface="+mn-lt"/>
              </a:rPr>
              <a:t>цільнокраї</a:t>
            </a:r>
            <a:r>
              <a:rPr lang="uk-UA" sz="2000" b="1" dirty="0">
                <a:solidFill>
                  <a:srgbClr val="006600"/>
                </a:solidFill>
                <a:latin typeface="+mn-lt"/>
              </a:rPr>
              <a:t> . Від стовбура вельвічії (1,5 м) відходить 2 листка. Листя вельвічії росте все життя рослини (100років) </a:t>
            </a:r>
          </a:p>
        </p:txBody>
      </p:sp>
      <p:pic>
        <p:nvPicPr>
          <p:cNvPr id="6" name="Рисунок 5" descr="вельвічі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3163" y="2938463"/>
            <a:ext cx="5791200" cy="401161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357938" y="6072188"/>
            <a:ext cx="2571750" cy="461962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Вельвічія дивна</a:t>
            </a:r>
          </a:p>
        </p:txBody>
      </p:sp>
      <p:pic>
        <p:nvPicPr>
          <p:cNvPr id="8" name="Рисунок 7" descr="вельвічі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47663" y="1347788"/>
            <a:ext cx="5778501" cy="4510087"/>
          </a:xfrm>
          <a:prstGeom prst="rect">
            <a:avLst/>
          </a:prstGeom>
          <a:noFill/>
        </p:spPr>
      </p:pic>
      <p:sp>
        <p:nvSpPr>
          <p:cNvPr id="9" name="Пятно 1 8"/>
          <p:cNvSpPr/>
          <p:nvPr/>
        </p:nvSpPr>
        <p:spPr>
          <a:xfrm>
            <a:off x="5214942" y="0"/>
            <a:ext cx="4143404" cy="3000372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КЛАС ГНЕТОВІ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43570" y="500042"/>
            <a:ext cx="3143272" cy="1357322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7030A0"/>
                </a:solidFill>
              </a:rPr>
              <a:t>РІЗНОМАНІТНІСТЬ ГНЕТОВИХ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4" name="Рисунок 183" descr="040303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6375" y="2910681"/>
            <a:ext cx="6191250" cy="1905000"/>
          </a:xfrm>
          <a:prstGeom prst="rect">
            <a:avLst/>
          </a:prstGeom>
          <a:noFill/>
        </p:spPr>
      </p:pic>
      <p:pic>
        <p:nvPicPr>
          <p:cNvPr id="5" name="Рисунок 183" descr="040303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00768"/>
          </a:xfrm>
          <a:prstGeom prst="rect">
            <a:avLst/>
          </a:prstGeom>
          <a:noFill/>
        </p:spPr>
      </p:pic>
      <p:sp>
        <p:nvSpPr>
          <p:cNvPr id="6" name="7-конечная звезда 5"/>
          <p:cNvSpPr/>
          <p:nvPr/>
        </p:nvSpPr>
        <p:spPr>
          <a:xfrm>
            <a:off x="5214942" y="0"/>
            <a:ext cx="3929058" cy="1928802"/>
          </a:xfrm>
          <a:prstGeom prst="star7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accent2">
                    <a:lumMod val="75000"/>
                  </a:schemeClr>
                </a:solidFill>
              </a:rPr>
              <a:t>ГНЕТОВІ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7" y="6286520"/>
            <a:ext cx="1714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00B0F0"/>
                </a:solidFill>
              </a:rPr>
              <a:t>        ГНЕТУМ</a:t>
            </a:r>
            <a:endParaRPr lang="ru-RU" sz="2000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635795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ХВОЙНИК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16" y="6357958"/>
            <a:ext cx="1752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B050"/>
                </a:solidFill>
              </a:rPr>
              <a:t>ВЕЛЬВІЧІЯ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0"/>
            <a:ext cx="5000628" cy="107791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>   </a:t>
            </a:r>
            <a:r>
              <a:rPr lang="uk-UA" sz="3200" b="1" i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Східна Азія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</a:rPr>
              <a:t>Клас   </a:t>
            </a:r>
            <a:r>
              <a:rPr lang="uk-UA" sz="3200" b="1" i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</a:rPr>
              <a:t>Гінкгові</a:t>
            </a:r>
            <a:endParaRPr lang="uk-UA" sz="3200" b="1" i="1" dirty="0">
              <a:solidFill>
                <a:schemeClr val="accent1">
                  <a:lumMod val="20000"/>
                  <a:lumOff val="80000"/>
                </a:schemeClr>
              </a:solidFill>
              <a:latin typeface="+mn-lt"/>
            </a:endParaRPr>
          </a:p>
        </p:txBody>
      </p:sp>
      <p:pic>
        <p:nvPicPr>
          <p:cNvPr id="3" name="Рисунок 2" descr="китай 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4997450" cy="33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итай 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3450" y="3643313"/>
            <a:ext cx="44005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Японія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183888">
            <a:off x="971461" y="3593685"/>
            <a:ext cx="2967536" cy="373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итай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"/>
            <a:ext cx="4143371" cy="360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 стрелкой 8"/>
          <p:cNvCxnSpPr/>
          <p:nvPr/>
        </p:nvCxnSpPr>
        <p:spPr>
          <a:xfrm rot="16200000" flipH="1">
            <a:off x="6607969" y="1107281"/>
            <a:ext cx="1143000" cy="7143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7036594" y="678657"/>
            <a:ext cx="1285875" cy="9286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Горизонтальный свиток 8"/>
          <p:cNvSpPr/>
          <p:nvPr/>
        </p:nvSpPr>
        <p:spPr>
          <a:xfrm>
            <a:off x="0" y="-428652"/>
            <a:ext cx="6286512" cy="2286016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гинкго двулопастный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гінкго листок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736577">
            <a:off x="3954684" y="1499412"/>
            <a:ext cx="4603750" cy="390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85720" y="0"/>
            <a:ext cx="6000792" cy="1754326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Гінкго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– єдиний представник класу, 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“живий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пам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’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ятник”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.  </a:t>
            </a:r>
          </a:p>
          <a:p>
            <a:pPr algn="just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Росте в Китаї, Японії. В перекладі з японської 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гінкго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– 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“срібний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uk-UA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абрикос</a:t>
            </a:r>
            <a:r>
              <a:rPr lang="uk-UA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”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.</a:t>
            </a:r>
          </a:p>
          <a:p>
            <a:pPr algn="just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Дерево заввишки 30- 40м (росте до 1500років), листки – трикутної форми.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6286512" y="-214338"/>
            <a:ext cx="2857488" cy="178595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572264" y="142852"/>
            <a:ext cx="2571736" cy="107721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3200" b="1" i="1" dirty="0">
                <a:solidFill>
                  <a:srgbClr val="000099"/>
                </a:solidFill>
                <a:latin typeface="+mn-lt"/>
              </a:rPr>
              <a:t>Клас   </a:t>
            </a:r>
            <a:r>
              <a:rPr lang="uk-UA" sz="3200" b="1" i="1" dirty="0" err="1" smtClean="0">
                <a:solidFill>
                  <a:srgbClr val="000099"/>
                </a:solidFill>
                <a:latin typeface="+mn-lt"/>
              </a:rPr>
              <a:t>Гінкгові</a:t>
            </a:r>
            <a:endParaRPr lang="uk-UA" sz="3200" b="1" i="1" dirty="0">
              <a:solidFill>
                <a:srgbClr val="000099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  <p:bldP spid="71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13984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Actualité Thème du mois : des fleurs à la société de surveil…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8572560" cy="4509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абличка 5"/>
          <p:cNvSpPr/>
          <p:nvPr/>
        </p:nvSpPr>
        <p:spPr>
          <a:xfrm>
            <a:off x="214282" y="285728"/>
            <a:ext cx="8786874" cy="1357322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Мислимо   швидко!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Відповідаємо  правильно!</a:t>
            </a:r>
            <a:endParaRPr lang="uk-UA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6215082"/>
            <a:ext cx="3229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КЕДР ЛІВАНСЬКИЙ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араллелограмм 7"/>
          <p:cNvSpPr/>
          <p:nvPr/>
        </p:nvSpPr>
        <p:spPr>
          <a:xfrm>
            <a:off x="2928926" y="142852"/>
            <a:ext cx="6215074" cy="2428868"/>
          </a:xfrm>
          <a:prstGeom prst="parallelogram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C00000"/>
                </a:solidFill>
              </a:rPr>
              <a:t>    </a:t>
            </a:r>
            <a:r>
              <a:rPr lang="uk-UA" b="1" i="1" dirty="0" smtClean="0">
                <a:solidFill>
                  <a:srgbClr val="0070C0"/>
                </a:solidFill>
              </a:rPr>
              <a:t>Хвойні ліси різних країн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006600"/>
                </a:solidFill>
              </a:rPr>
              <a:t>Клас   Хвойні </a:t>
            </a:r>
            <a:endParaRPr lang="uk-UA" b="1" i="1" dirty="0">
              <a:solidFill>
                <a:srgbClr val="006600"/>
              </a:solidFill>
            </a:endParaRPr>
          </a:p>
        </p:txBody>
      </p:sp>
      <p:pic>
        <p:nvPicPr>
          <p:cNvPr id="7" name="Рисунок 6" descr="Img_39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0"/>
            <a:ext cx="3527460" cy="7215214"/>
          </a:xfrm>
          <a:prstGeom prst="rect">
            <a:avLst/>
          </a:prstGeom>
          <a:noFill/>
        </p:spPr>
      </p:pic>
      <p:pic>
        <p:nvPicPr>
          <p:cNvPr id="6" name="Рисунок 5" descr="Img_38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2613" y="2643182"/>
            <a:ext cx="5102225" cy="4429156"/>
          </a:xfrm>
          <a:prstGeom prst="rect">
            <a:avLst/>
          </a:prstGeom>
          <a:noFill/>
        </p:spPr>
      </p:pic>
      <p:pic>
        <p:nvPicPr>
          <p:cNvPr id="5" name="Рисунок 4" descr="ліс зим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8413" y="3714752"/>
            <a:ext cx="4065587" cy="619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1928794" y="1928802"/>
            <a:ext cx="6929486" cy="47089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000" b="1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 sz="2000" b="1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Хвойні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найчисленніші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найпоширеніші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сучасні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голонасінні</a:t>
            </a:r>
            <a:r>
              <a:rPr lang="ru-RU" sz="20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рослини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вони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налічують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560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видів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За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своїм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значенням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природі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людини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вони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посідають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друге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місце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після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покритонасінних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являють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собою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групу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рослин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перебуває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розквіті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За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зовнішнім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виглядом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—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це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дерева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й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кущі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різних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розмірів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від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карликових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сосен (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сосна-пігмей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гірських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субальпійських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торфовищ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заввишки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до 1 м) до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гігантських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дерев (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секвоя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— 100 м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заввишки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та 11 м у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діаметрі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мамонтове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дерево — до 12 м у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діаметрі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).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Трав’янистих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рослин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серед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хвойних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не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виявлено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Назву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рослинам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дали через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голчасті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лускоподібні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) листки — хвою, яка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розміщена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вкорочених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пагонах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поодинці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або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зібрана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в пучки. У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більшості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хвойних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листки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багаторічні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однак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деяких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видів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вони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опадають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щороку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модрина</a:t>
            </a:r>
            <a:r>
              <a:rPr lang="ru-RU" sz="20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).</a:t>
            </a:r>
            <a:endParaRPr lang="ru-RU" sz="2000" dirty="0" smtClean="0">
              <a:latin typeface="Arial" pitchFamily="34" charset="0"/>
            </a:endParaRPr>
          </a:p>
        </p:txBody>
      </p:sp>
      <p:pic>
        <p:nvPicPr>
          <p:cNvPr id="5" name="Рисунок 4" descr="Класс 6. Хвойные - Картинка 5459/88"/>
          <p:cNvPicPr/>
          <p:nvPr/>
        </p:nvPicPr>
        <p:blipFill>
          <a:blip r:embed="rId2" cstate="print"/>
          <a:srcRect t="12651" r="67205" b="23545"/>
          <a:stretch>
            <a:fillRect/>
          </a:stretch>
        </p:blipFill>
        <p:spPr bwMode="auto">
          <a:xfrm>
            <a:off x="0" y="0"/>
            <a:ext cx="191737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-конечная звезда 7"/>
          <p:cNvSpPr/>
          <p:nvPr/>
        </p:nvSpPr>
        <p:spPr>
          <a:xfrm>
            <a:off x="1928794" y="0"/>
            <a:ext cx="4286280" cy="1843070"/>
          </a:xfrm>
          <a:prstGeom prst="star7">
            <a:avLst/>
          </a:prstGeom>
          <a:solidFill>
            <a:srgbClr val="92D050"/>
          </a:solidFill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/>
              <a:t>хвойні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-облако 6"/>
          <p:cNvSpPr/>
          <p:nvPr/>
        </p:nvSpPr>
        <p:spPr>
          <a:xfrm>
            <a:off x="6072198" y="0"/>
            <a:ext cx="3071802" cy="1255566"/>
          </a:xfrm>
          <a:prstGeom prst="cloudCallout">
            <a:avLst/>
          </a:prstGeom>
          <a:solidFill>
            <a:srgbClr val="68D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21" name="TextBox 3"/>
          <p:cNvSpPr txBox="1">
            <a:spLocks noChangeArrowheads="1"/>
          </p:cNvSpPr>
          <p:nvPr/>
        </p:nvSpPr>
        <p:spPr bwMode="auto">
          <a:xfrm>
            <a:off x="6500826" y="285750"/>
            <a:ext cx="2143140" cy="584775"/>
          </a:xfrm>
          <a:prstGeom prst="rect">
            <a:avLst/>
          </a:prstGeom>
          <a:solidFill>
            <a:srgbClr val="68DD2D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rgbClr val="006600"/>
                </a:solidFill>
                <a:latin typeface="Calibri" pitchFamily="34" charset="0"/>
              </a:rPr>
              <a:t>Рід  Ялиця</a:t>
            </a:r>
          </a:p>
        </p:txBody>
      </p:sp>
      <p:pic>
        <p:nvPicPr>
          <p:cNvPr id="3" name="Рисунок 2" descr="ялиця бі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857364"/>
            <a:ext cx="6443677" cy="9048761"/>
          </a:xfrm>
          <a:prstGeom prst="rect">
            <a:avLst/>
          </a:prstGeom>
          <a:noFill/>
        </p:spPr>
      </p:pic>
      <p:pic>
        <p:nvPicPr>
          <p:cNvPr id="5" name="Рисунок 4" descr="ялиця 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6676" y="0"/>
            <a:ext cx="4210047" cy="9777413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00694" y="1214422"/>
            <a:ext cx="3643306" cy="52322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FFFF00"/>
                </a:solidFill>
                <a:latin typeface="Calibri" pitchFamily="34" charset="0"/>
              </a:rPr>
              <a:t>Має м</a:t>
            </a:r>
            <a:r>
              <a:rPr lang="en-US" sz="2800" b="1" dirty="0">
                <a:solidFill>
                  <a:srgbClr val="FFFF00"/>
                </a:solidFill>
                <a:latin typeface="Calibri" pitchFamily="34" charset="0"/>
              </a:rPr>
              <a:t>’</a:t>
            </a:r>
            <a:r>
              <a:rPr lang="uk-UA" sz="2800" b="1" dirty="0">
                <a:solidFill>
                  <a:srgbClr val="FFFF00"/>
                </a:solidFill>
                <a:latin typeface="Calibri" pitchFamily="34" charset="0"/>
              </a:rPr>
              <a:t>яку хвою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решение 7"/>
          <p:cNvSpPr/>
          <p:nvPr/>
        </p:nvSpPr>
        <p:spPr>
          <a:xfrm>
            <a:off x="0" y="0"/>
            <a:ext cx="2714612" cy="1571612"/>
          </a:xfrm>
          <a:prstGeom prst="flowChartDecisio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uk-UA" sz="2000" b="1" dirty="0" smtClean="0">
                <a:solidFill>
                  <a:srgbClr val="FFFF00"/>
                </a:solidFill>
                <a:latin typeface="Calibri" pitchFamily="34" charset="0"/>
              </a:rPr>
              <a:t>Рід   Модрина</a:t>
            </a:r>
            <a:endParaRPr lang="uk-UA" sz="20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1476375" y="620713"/>
            <a:ext cx="68405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pic>
        <p:nvPicPr>
          <p:cNvPr id="10247" name="Picture 7" descr="лиственница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0"/>
            <a:ext cx="6229384" cy="5394325"/>
          </a:xfrm>
          <a:prstGeom prst="rect">
            <a:avLst/>
          </a:prstGeom>
          <a:noFill/>
        </p:spPr>
      </p:pic>
      <p:pic>
        <p:nvPicPr>
          <p:cNvPr id="10248" name="Picture 8" descr="Лиственни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1571612"/>
            <a:ext cx="4338642" cy="585791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071934" y="5214950"/>
            <a:ext cx="5072065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6600"/>
                </a:solidFill>
                <a:latin typeface="+mn-lt"/>
              </a:rPr>
              <a:t>Дерева з опадаючою хвоєю, ростуть 300-400 років. Деревина може зберігатись тисячі років</a:t>
            </a:r>
            <a:r>
              <a:rPr lang="uk-UA" sz="2400" b="1" dirty="0" smtClean="0">
                <a:solidFill>
                  <a:srgbClr val="006600"/>
                </a:solidFill>
                <a:latin typeface="+mn-lt"/>
              </a:rPr>
              <a:t>.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endParaRPr lang="uk-UA" sz="2400" b="1" dirty="0">
              <a:solidFill>
                <a:srgbClr val="0066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Можжевель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-142900"/>
            <a:ext cx="6367469" cy="4200525"/>
          </a:xfrm>
          <a:prstGeom prst="rect">
            <a:avLst/>
          </a:prstGeom>
          <a:noFill/>
        </p:spPr>
      </p:pic>
      <p:pic>
        <p:nvPicPr>
          <p:cNvPr id="13319" name="Picture 7" descr="можжевельник обыкнове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908" y="2928934"/>
            <a:ext cx="5786477" cy="4230688"/>
          </a:xfrm>
          <a:prstGeom prst="rect">
            <a:avLst/>
          </a:prstGeom>
          <a:noFill/>
        </p:spPr>
      </p:pic>
      <p:sp>
        <p:nvSpPr>
          <p:cNvPr id="8" name="Двойная волна 7"/>
          <p:cNvSpPr/>
          <p:nvPr/>
        </p:nvSpPr>
        <p:spPr>
          <a:xfrm>
            <a:off x="5572132" y="3714752"/>
            <a:ext cx="3571868" cy="3414730"/>
          </a:xfrm>
          <a:prstGeom prst="doubleWav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5643570" y="4143380"/>
            <a:ext cx="3500430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6600"/>
                </a:solidFill>
                <a:latin typeface="+mn-lt"/>
              </a:rPr>
              <a:t>Кущі, невеликі дерева. Мають шишкоягоди – шишки, утворені м</a:t>
            </a:r>
            <a:r>
              <a:rPr lang="en-US" sz="2400" b="1" dirty="0">
                <a:solidFill>
                  <a:srgbClr val="006600"/>
                </a:solidFill>
                <a:latin typeface="+mn-lt"/>
              </a:rPr>
              <a:t>’</a:t>
            </a:r>
            <a:r>
              <a:rPr lang="uk-UA" sz="2400" b="1" dirty="0" err="1">
                <a:solidFill>
                  <a:srgbClr val="006600"/>
                </a:solidFill>
                <a:latin typeface="+mn-lt"/>
              </a:rPr>
              <a:t>ясистими</a:t>
            </a:r>
            <a:r>
              <a:rPr lang="uk-UA" sz="2400" b="1" dirty="0">
                <a:solidFill>
                  <a:srgbClr val="006600"/>
                </a:solidFill>
                <a:latin typeface="+mn-lt"/>
              </a:rPr>
              <a:t> лусками. </a:t>
            </a:r>
          </a:p>
        </p:txBody>
      </p:sp>
      <p:sp>
        <p:nvSpPr>
          <p:cNvPr id="9" name="6-конечная звезда 8"/>
          <p:cNvSpPr/>
          <p:nvPr/>
        </p:nvSpPr>
        <p:spPr>
          <a:xfrm>
            <a:off x="0" y="0"/>
            <a:ext cx="3071802" cy="2271698"/>
          </a:xfrm>
          <a:prstGeom prst="star6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 rot="20742736">
            <a:off x="110271" y="1002610"/>
            <a:ext cx="26432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 dirty="0">
                <a:solidFill>
                  <a:srgbClr val="FFFF00"/>
                </a:solidFill>
                <a:latin typeface="Calibri" pitchFamily="34" charset="0"/>
              </a:rPr>
              <a:t>Рід    Ялівець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nimBg="1"/>
      <p:bldP spid="133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Лента лицом вниз 9"/>
          <p:cNvSpPr/>
          <p:nvPr/>
        </p:nvSpPr>
        <p:spPr>
          <a:xfrm>
            <a:off x="0" y="0"/>
            <a:ext cx="3857620" cy="2285992"/>
          </a:xfrm>
          <a:prstGeom prst="ribbon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817" name="Text Box 5"/>
          <p:cNvSpPr txBox="1">
            <a:spLocks noChangeArrowheads="1"/>
          </p:cNvSpPr>
          <p:nvPr/>
        </p:nvSpPr>
        <p:spPr bwMode="auto">
          <a:xfrm>
            <a:off x="1000099" y="428604"/>
            <a:ext cx="185738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 dirty="0">
                <a:solidFill>
                  <a:srgbClr val="FFFF00"/>
                </a:solidFill>
                <a:latin typeface="Calibri" pitchFamily="34" charset="0"/>
              </a:rPr>
              <a:t>Рід   </a:t>
            </a:r>
            <a:r>
              <a:rPr lang="uk-UA" sz="3200" b="1" dirty="0" err="1">
                <a:solidFill>
                  <a:srgbClr val="FFFF00"/>
                </a:solidFill>
                <a:latin typeface="Calibri" pitchFamily="34" charset="0"/>
              </a:rPr>
              <a:t>Секвойя</a:t>
            </a:r>
            <a:endParaRPr lang="uk-UA" sz="32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6" name="Рисунок 5" descr="секвойя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625" y="0"/>
            <a:ext cx="5540375" cy="7046891"/>
          </a:xfrm>
          <a:prstGeom prst="rect">
            <a:avLst/>
          </a:prstGeom>
          <a:noFill/>
        </p:spPr>
      </p:pic>
      <p:pic>
        <p:nvPicPr>
          <p:cNvPr id="7" name="Рисунок 6" descr="секвойя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00305"/>
            <a:ext cx="5297488" cy="2400307"/>
          </a:xfrm>
          <a:prstGeom prst="rect">
            <a:avLst/>
          </a:prstGeom>
          <a:noFill/>
        </p:spPr>
      </p:pic>
      <p:pic>
        <p:nvPicPr>
          <p:cNvPr id="8" name="Рисунок 7" descr="секвойя 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57429"/>
            <a:ext cx="4394200" cy="430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секвойя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5992"/>
            <a:ext cx="585787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магнитный диск 7"/>
          <p:cNvSpPr/>
          <p:nvPr/>
        </p:nvSpPr>
        <p:spPr>
          <a:xfrm>
            <a:off x="5143504" y="0"/>
            <a:ext cx="3771920" cy="1571612"/>
          </a:xfrm>
          <a:prstGeom prst="flowChartMagneticDisk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0" y="0"/>
            <a:ext cx="5248082" cy="1857356"/>
          </a:xfrm>
          <a:prstGeom prst="verticalScrol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865" name="Text Box 5"/>
          <p:cNvSpPr txBox="1">
            <a:spLocks noChangeArrowheads="1"/>
          </p:cNvSpPr>
          <p:nvPr/>
        </p:nvSpPr>
        <p:spPr bwMode="auto">
          <a:xfrm>
            <a:off x="285721" y="285750"/>
            <a:ext cx="464347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 dirty="0">
                <a:solidFill>
                  <a:srgbClr val="FFFF00"/>
                </a:solidFill>
                <a:latin typeface="Calibri" pitchFamily="34" charset="0"/>
              </a:rPr>
              <a:t>Рід    Кипарис</a:t>
            </a:r>
          </a:p>
        </p:txBody>
      </p:sp>
      <p:pic>
        <p:nvPicPr>
          <p:cNvPr id="15366" name="Picture 6" descr="кипарис вечнозеле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3988" y="1500174"/>
            <a:ext cx="6592920" cy="5572164"/>
          </a:xfrm>
          <a:prstGeom prst="rect">
            <a:avLst/>
          </a:prstGeom>
          <a:noFill/>
        </p:spPr>
      </p:pic>
      <p:pic>
        <p:nvPicPr>
          <p:cNvPr id="15367" name="Picture 7" descr="Кипари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1438275"/>
            <a:ext cx="3214710" cy="5705501"/>
          </a:xfrm>
          <a:prstGeom prst="rect">
            <a:avLst/>
          </a:prstGeom>
          <a:noFill/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5000628" y="1"/>
            <a:ext cx="414337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Кипариси – </a:t>
            </a:r>
            <a:r>
              <a:rPr lang="uk-UA" sz="3200" b="1" dirty="0" err="1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“візитівка”</a:t>
            </a:r>
            <a:r>
              <a:rPr lang="uk-UA" sz="32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Криму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1092" descr="https://encrypted-tbn2.gstatic.com/images?q=tbn:ANd9GcRQJaghV8izdyz8P4QNVBoyBg9uGKeBXLZiBPjY55F6YJI7PCU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0"/>
            <a:ext cx="3714744" cy="2905108"/>
          </a:xfrm>
          <a:prstGeom prst="rect">
            <a:avLst/>
          </a:prstGeom>
          <a:noFill/>
        </p:spPr>
      </p:pic>
      <p:sp>
        <p:nvSpPr>
          <p:cNvPr id="6" name="Пятно 1 5"/>
          <p:cNvSpPr/>
          <p:nvPr/>
        </p:nvSpPr>
        <p:spPr>
          <a:xfrm>
            <a:off x="5857884" y="0"/>
            <a:ext cx="3057540" cy="2285992"/>
          </a:xfrm>
          <a:prstGeom prst="irregularSeal1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889" name="TextBox 3"/>
          <p:cNvSpPr txBox="1">
            <a:spLocks noChangeArrowheads="1"/>
          </p:cNvSpPr>
          <p:nvPr/>
        </p:nvSpPr>
        <p:spPr bwMode="auto">
          <a:xfrm rot="10426910" flipV="1">
            <a:off x="6143636" y="727648"/>
            <a:ext cx="21431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rgbClr val="FFFF00"/>
                </a:solidFill>
                <a:latin typeface="Calibri" pitchFamily="34" charset="0"/>
              </a:rPr>
              <a:t>Рід   Тис</a:t>
            </a:r>
          </a:p>
        </p:txBody>
      </p:sp>
      <p:pic>
        <p:nvPicPr>
          <p:cNvPr id="3" name="Рисунок 2" descr="ти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3350" y="-285776"/>
            <a:ext cx="5753100" cy="4645051"/>
          </a:xfrm>
          <a:prstGeom prst="rect">
            <a:avLst/>
          </a:prstGeom>
          <a:noFill/>
        </p:spPr>
      </p:pic>
      <p:pic>
        <p:nvPicPr>
          <p:cNvPr id="5" name="Рисунок 4" descr="тис гострокінечн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6288" y="2651125"/>
            <a:ext cx="6188075" cy="456723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357562"/>
            <a:ext cx="3571868" cy="37240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uk-UA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Тис ягідний – небезпечний представник голонасінних, в усіх її частинах багато отруйних речовин. Природні насадження збереглись у Карпатах. Витримують значне затінення. Не утворює жіночих шишок. Його чорні насінини розвиваються на верхівках коротеньких пагонів, біля основи мають чашоподібний соковитий придаток червоного кольору,  він приваблює птахів,які розносять насіння.</a:t>
            </a:r>
          </a:p>
          <a:p>
            <a:endParaRPr lang="uk-UA" sz="1400" dirty="0" smtClean="0">
              <a:solidFill>
                <a:srgbClr val="FF0000"/>
              </a:solidFill>
            </a:endParaRPr>
          </a:p>
          <a:p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узел 4"/>
          <p:cNvSpPr/>
          <p:nvPr/>
        </p:nvSpPr>
        <p:spPr>
          <a:xfrm>
            <a:off x="0" y="0"/>
            <a:ext cx="3357554" cy="1171556"/>
          </a:xfrm>
          <a:prstGeom prst="flowChartConnector">
            <a:avLst/>
          </a:prstGeom>
          <a:solidFill>
            <a:schemeClr val="accent2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90" name="Picture 6" descr="туя западн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0"/>
            <a:ext cx="5786446" cy="68580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6391" name="Picture 7" descr="пар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2"/>
            <a:ext cx="3500430" cy="5643577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57158" y="285728"/>
            <a:ext cx="1643074" cy="5847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 dirty="0">
                <a:solidFill>
                  <a:srgbClr val="FFFF00"/>
                </a:solidFill>
                <a:latin typeface="Calibri" pitchFamily="34" charset="0"/>
              </a:rPr>
              <a:t>Рід  Туя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Галерея Макроклуба - Профиль участни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8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9"/>
          <p:cNvSpPr>
            <a:spLocks noChangeArrowheads="1" noChangeShapeType="1" noTextEdit="1"/>
          </p:cNvSpPr>
          <p:nvPr/>
        </p:nvSpPr>
        <p:spPr bwMode="auto">
          <a:xfrm>
            <a:off x="428625" y="214313"/>
            <a:ext cx="7626350" cy="3714753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Deflate">
              <a:avLst>
                <a:gd name="adj" fmla="val 23255"/>
              </a:avLst>
            </a:prstTxWarp>
          </a:bodyPr>
          <a:lstStyle/>
          <a:p>
            <a:pPr algn="ctr"/>
            <a:r>
              <a:rPr lang="ru-RU" sz="3600" b="1" kern="1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РЕФЛЕКСІЯ</a:t>
            </a:r>
            <a:endParaRPr lang="ru-RU" sz="3600" b="1" kern="1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3600" b="1" kern="1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Impact"/>
              </a:rPr>
              <a:t>УРОКУ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3851" y="4000504"/>
            <a:ext cx="2570149" cy="268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9000000" rev="0"/>
            </a:camera>
            <a:lightRig rig="threePt" dir="t"/>
          </a:scene3d>
        </p:spPr>
      </p:pic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13500"/>
            <a:ext cx="914400" cy="457200"/>
          </a:xfrm>
        </p:spPr>
        <p:txBody>
          <a:bodyPr/>
          <a:lstStyle/>
          <a:p>
            <a:pPr>
              <a:defRPr/>
            </a:pPr>
            <a:fld id="{3EDBE583-4FCD-455D-B411-C814E686D7F5}" type="slidenum">
              <a:rPr lang="ru-RU" smtClean="0"/>
              <a:pPr>
                <a:defRPr/>
              </a:pPr>
              <a:t>29</a:t>
            </a:fld>
            <a:endParaRPr lang="ru-RU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3999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u="sng" dirty="0" smtClean="0">
                <a:solidFill>
                  <a:srgbClr val="C00000"/>
                </a:solidFill>
              </a:rPr>
              <a:t>Тестові завдання</a:t>
            </a:r>
            <a:r>
              <a:rPr lang="uk-UA" sz="3200" b="1" i="1" u="sng" dirty="0" smtClean="0">
                <a:solidFill>
                  <a:srgbClr val="C00000"/>
                </a:solidFill>
                <a:latin typeface="+mn-lt"/>
              </a:rPr>
              <a:t> </a:t>
            </a:r>
            <a:endParaRPr lang="uk-UA" sz="3200" b="1" i="1" u="sng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487025"/>
            <a:ext cx="7718651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5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Вибрати одну правильну відповідь.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	На нижній поверхні листка папороті є: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спорофіти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спороносні колоски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стробіли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спорангії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	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Гаметофіт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папоротеподібних має: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кореневище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ризоїди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корені	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присоски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	Запліднення у папоротей неможливе без: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води	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повітря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світла	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вітру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	У папороті корені та пагони мають особини: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статевого покоління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нестатевого покоління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	Стебло у папоротей: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велике, довге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Б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маленьке, вкорочене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	Особину статевого покоління папороті називають: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паростком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проростком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15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заростком	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листком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274638"/>
            <a:ext cx="6043626" cy="939784"/>
          </a:xfrm>
        </p:spPr>
        <p:txBody>
          <a:bodyPr/>
          <a:lstStyle/>
          <a:p>
            <a:r>
              <a:rPr lang="uk-UA" dirty="0" smtClean="0"/>
              <a:t>СОСНА СИБІРСЬКА</a:t>
            </a:r>
            <a:endParaRPr lang="ru-RU" dirty="0"/>
          </a:p>
        </p:txBody>
      </p:sp>
      <p:pic>
        <p:nvPicPr>
          <p:cNvPr id="4" name="Содержимое 3" descr="Исследование в 8-м классе по теме &quot;Таёжная зона&quot;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Блок-схема: знак завершения 4"/>
          <p:cNvSpPr/>
          <p:nvPr/>
        </p:nvSpPr>
        <p:spPr>
          <a:xfrm>
            <a:off x="2357422" y="0"/>
            <a:ext cx="6572264" cy="1285860"/>
          </a:xfrm>
          <a:prstGeom prst="flowChartTerminator">
            <a:avLst/>
          </a:prstGeom>
          <a:solidFill>
            <a:srgbClr val="92D05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</a:rPr>
              <a:t>СОСНА СИБІРСЬКА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0" y="142852"/>
            <a:ext cx="5072066" cy="220028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30352"/>
            <a:ext cx="4857784" cy="15413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err="1" smtClean="0"/>
              <a:t>Життєвий</a:t>
            </a:r>
            <a:r>
              <a:rPr lang="ru-RU" sz="2800" b="1" dirty="0" smtClean="0"/>
              <a:t> цикл </a:t>
            </a:r>
            <a:r>
              <a:rPr lang="ru-RU" sz="2800" b="1" dirty="0" err="1" smtClean="0"/>
              <a:t>голонасінних</a:t>
            </a:r>
            <a:r>
              <a:rPr lang="ru-RU" sz="2800" b="1" dirty="0" smtClean="0"/>
              <a:t> на </a:t>
            </a:r>
            <a:r>
              <a:rPr lang="ru-RU" sz="2800" b="1" dirty="0" err="1" smtClean="0"/>
              <a:t>прикладі</a:t>
            </a:r>
            <a:r>
              <a:rPr lang="ru-RU" sz="2800" b="1" dirty="0" smtClean="0"/>
              <a:t> сосни </a:t>
            </a:r>
            <a:r>
              <a:rPr lang="ru-RU" sz="2800" b="1" dirty="0" err="1" smtClean="0"/>
              <a:t>звичайної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5214942" y="396928"/>
            <a:ext cx="3929058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Органи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розмноження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сосни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звичайної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вперше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формуються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15–40-му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році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життя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залежно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від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місця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зростання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). До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цього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часу на деревах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формуються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шишки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двох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видів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дрібні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чоловічі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до 2,5 см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завдовжки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великі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жіночі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деяких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видів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 45 см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завдовжки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Червонуваті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жіночі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шишки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утворюються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верхівках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цьогорічних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пагонів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наприкінці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весни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такої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шишки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розміщено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два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види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лусок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зовнішні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покривні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внутрішні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насінні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).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зовнішньому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боці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насінної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луски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розміщені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два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насінні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зачатки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пилковходами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верхівках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2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786058"/>
            <a:ext cx="5000660" cy="3929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5214942" y="5166178"/>
            <a:ext cx="39290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Отже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голонасінних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рослин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чоловічі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клітини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досягають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жіночих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завдяки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наявності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пилкової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трубки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потребують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для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цього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процесу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води,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важливим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пристосуванням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до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життя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суші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3"/>
          <p:cNvSpPr txBox="1">
            <a:spLocks noChangeArrowheads="1"/>
          </p:cNvSpPr>
          <p:nvPr/>
        </p:nvSpPr>
        <p:spPr bwMode="auto">
          <a:xfrm>
            <a:off x="1357313" y="357188"/>
            <a:ext cx="7072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rgbClr val="FFFF00"/>
                </a:solidFill>
                <a:latin typeface="Calibri" pitchFamily="34" charset="0"/>
              </a:rPr>
              <a:t>Поясніть процес розмноження сосни</a:t>
            </a:r>
          </a:p>
        </p:txBody>
      </p:sp>
      <p:pic>
        <p:nvPicPr>
          <p:cNvPr id="5" name="Рисунок 4" descr="Размножение голосеменных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928688"/>
            <a:ext cx="714375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3"/>
          <p:cNvSpPr txBox="1">
            <a:spLocks noChangeArrowheads="1"/>
          </p:cNvSpPr>
          <p:nvPr/>
        </p:nvSpPr>
        <p:spPr bwMode="auto">
          <a:xfrm>
            <a:off x="1214438" y="285750"/>
            <a:ext cx="7143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rgbClr val="FFFF00"/>
                </a:solidFill>
                <a:latin typeface="Calibri" pitchFamily="34" charset="0"/>
              </a:rPr>
              <a:t>ЩО  ЗОБРАЖЕНО  НА  МАЛЮНКУ?</a:t>
            </a:r>
          </a:p>
        </p:txBody>
      </p:sp>
      <p:pic>
        <p:nvPicPr>
          <p:cNvPr id="5" name="Рисунок 4" descr="Зрелая шишка сосны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928688"/>
            <a:ext cx="4087813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86063" y="3500438"/>
            <a:ext cx="1500187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latin typeface="Calibri" pitchFamily="34" charset="0"/>
              </a:rPr>
              <a:t>     2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63" y="3357563"/>
            <a:ext cx="1071562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latin typeface="Calibri" pitchFamily="34" charset="0"/>
              </a:rPr>
              <a:t>1</a:t>
            </a:r>
          </a:p>
        </p:txBody>
      </p:sp>
      <p:pic>
        <p:nvPicPr>
          <p:cNvPr id="8" name="Рисунок 7" descr="Строение женской и мужской шишек сосны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1785938"/>
            <a:ext cx="3900488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429500" y="1785938"/>
            <a:ext cx="128587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latin typeface="Calibri" pitchFamily="34" charset="0"/>
              </a:rPr>
              <a:t>    1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00625" y="5286375"/>
            <a:ext cx="1285875" cy="8921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latin typeface="Calibri" pitchFamily="34" charset="0"/>
              </a:rPr>
              <a:t>   2</a:t>
            </a:r>
          </a:p>
          <a:p>
            <a:endParaRPr lang="uk-UA" sz="2000" b="1"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000625" y="2000250"/>
            <a:ext cx="1643063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ллекция &quot;Шишки, плоды, семена деревьев и кустарников&quot; Оборудование для кабинета химии Учебное оборудование для кабинета физики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ятно 1 5"/>
          <p:cNvSpPr/>
          <p:nvPr/>
        </p:nvSpPr>
        <p:spPr>
          <a:xfrm>
            <a:off x="5214942" y="0"/>
            <a:ext cx="3929058" cy="3071810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сосна обыкновенна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66675" y="0"/>
            <a:ext cx="5272088" cy="8759825"/>
          </a:xfrm>
        </p:spPr>
      </p:pic>
      <p:pic>
        <p:nvPicPr>
          <p:cNvPr id="5" name="Рисунок 4" descr="ель обыкновенн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5563" y="2865438"/>
            <a:ext cx="5345112" cy="8077200"/>
          </a:xfrm>
          <a:prstGeom prst="rect">
            <a:avLst/>
          </a:prstGeom>
          <a:noFill/>
        </p:spPr>
      </p:pic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5857884" y="928670"/>
            <a:ext cx="257176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rgbClr val="FF0000"/>
                </a:solidFill>
                <a:latin typeface="Calibri" pitchFamily="34" charset="0"/>
              </a:rPr>
              <a:t>НАЗВІТЬ   МЕНЕ!</a:t>
            </a:r>
          </a:p>
        </p:txBody>
      </p:sp>
      <p:pic>
        <p:nvPicPr>
          <p:cNvPr id="7" name="Рисунок 6" descr="Конспекты - более 5 тис. профессиональных консп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4357694"/>
            <a:ext cx="450056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знак завершения 8"/>
          <p:cNvSpPr/>
          <p:nvPr/>
        </p:nvSpPr>
        <p:spPr>
          <a:xfrm>
            <a:off x="0" y="0"/>
            <a:ext cx="9144000" cy="1571612"/>
          </a:xfrm>
          <a:prstGeom prst="flowChartTerminator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Новости дока &quot;Качественные обои на рабочий стол&quot; :: NoNaM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9001156" cy="52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Робота за </a:t>
            </a:r>
            <a:r>
              <a:rPr lang="ru-RU" b="1" dirty="0" err="1" smtClean="0"/>
              <a:t>варіантами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3357586" cy="2857520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92D050"/>
                </a:solidFill>
              </a:rPr>
              <a:t>(</a:t>
            </a:r>
            <a:r>
              <a:rPr lang="ru-RU" sz="1800" dirty="0" err="1" smtClean="0">
                <a:solidFill>
                  <a:srgbClr val="92D050"/>
                </a:solidFill>
              </a:rPr>
              <a:t>Користуючись</a:t>
            </a:r>
            <a:r>
              <a:rPr lang="ru-RU" sz="1800" dirty="0" smtClean="0">
                <a:solidFill>
                  <a:srgbClr val="92D050"/>
                </a:solidFill>
              </a:rPr>
              <a:t> текстом </a:t>
            </a:r>
            <a:r>
              <a:rPr lang="ru-RU" sz="1800" dirty="0" err="1" smtClean="0">
                <a:solidFill>
                  <a:srgbClr val="92D050"/>
                </a:solidFill>
              </a:rPr>
              <a:t>підручника</a:t>
            </a:r>
            <a:r>
              <a:rPr lang="ru-RU" sz="1800" dirty="0">
                <a:solidFill>
                  <a:srgbClr val="92D050"/>
                </a:solidFill>
              </a:rPr>
              <a:t> </a:t>
            </a:r>
            <a:r>
              <a:rPr lang="ru-RU" sz="1800" dirty="0" smtClean="0">
                <a:solidFill>
                  <a:srgbClr val="92D050"/>
                </a:solidFill>
              </a:rPr>
              <a:t>стр.187, </a:t>
            </a:r>
            <a:r>
              <a:rPr lang="ru-RU" sz="1800" dirty="0" err="1" smtClean="0">
                <a:solidFill>
                  <a:srgbClr val="92D050"/>
                </a:solidFill>
              </a:rPr>
              <a:t>визначте</a:t>
            </a:r>
            <a:r>
              <a:rPr lang="ru-RU" sz="1800" dirty="0" smtClean="0">
                <a:solidFill>
                  <a:srgbClr val="92D050"/>
                </a:solidFill>
              </a:rPr>
              <a:t> </a:t>
            </a:r>
            <a:r>
              <a:rPr lang="ru-RU" sz="1800" dirty="0" err="1" smtClean="0">
                <a:solidFill>
                  <a:srgbClr val="92D050"/>
                </a:solidFill>
              </a:rPr>
              <a:t>пристосувальні</a:t>
            </a:r>
            <a:r>
              <a:rPr lang="ru-RU" sz="1800" dirty="0" smtClean="0">
                <a:solidFill>
                  <a:srgbClr val="92D050"/>
                </a:solidFill>
              </a:rPr>
              <a:t> </a:t>
            </a:r>
            <a:r>
              <a:rPr lang="ru-RU" sz="1800" dirty="0" err="1" smtClean="0">
                <a:solidFill>
                  <a:srgbClr val="92D050"/>
                </a:solidFill>
              </a:rPr>
              <a:t>риси</a:t>
            </a:r>
            <a:r>
              <a:rPr lang="ru-RU" sz="1800" dirty="0" smtClean="0">
                <a:solidFill>
                  <a:srgbClr val="92D050"/>
                </a:solidFill>
              </a:rPr>
              <a:t> </a:t>
            </a:r>
            <a:r>
              <a:rPr lang="ru-RU" sz="1800" dirty="0" err="1" smtClean="0">
                <a:solidFill>
                  <a:srgbClr val="92D050"/>
                </a:solidFill>
              </a:rPr>
              <a:t>будови</a:t>
            </a:r>
            <a:r>
              <a:rPr lang="ru-RU" sz="1800" dirty="0" smtClean="0">
                <a:solidFill>
                  <a:srgbClr val="92D050"/>
                </a:solidFill>
              </a:rPr>
              <a:t> </a:t>
            </a:r>
            <a:r>
              <a:rPr lang="ru-RU" sz="1800" dirty="0" err="1" smtClean="0">
                <a:solidFill>
                  <a:srgbClr val="92D050"/>
                </a:solidFill>
              </a:rPr>
              <a:t>й</a:t>
            </a:r>
            <a:r>
              <a:rPr lang="ru-RU" sz="1800" dirty="0" smtClean="0">
                <a:solidFill>
                  <a:srgbClr val="92D050"/>
                </a:solidFill>
              </a:rPr>
              <a:t> </a:t>
            </a:r>
            <a:r>
              <a:rPr lang="ru-RU" sz="1800" dirty="0" err="1" smtClean="0">
                <a:solidFill>
                  <a:srgbClr val="92D050"/>
                </a:solidFill>
              </a:rPr>
              <a:t>життєдіяльності</a:t>
            </a:r>
            <a:r>
              <a:rPr lang="ru-RU" sz="1800" dirty="0" smtClean="0">
                <a:solidFill>
                  <a:srgbClr val="92D050"/>
                </a:solidFill>
              </a:rPr>
              <a:t>:)</a:t>
            </a:r>
          </a:p>
          <a:p>
            <a:pPr>
              <a:buNone/>
            </a:pPr>
            <a:r>
              <a:rPr lang="ru-RU" sz="1800" dirty="0" smtClean="0">
                <a:solidFill>
                  <a:srgbClr val="92D050"/>
                </a:solidFill>
              </a:rPr>
              <a:t>I </a:t>
            </a:r>
            <a:r>
              <a:rPr lang="ru-RU" sz="1800" dirty="0" err="1" smtClean="0">
                <a:solidFill>
                  <a:srgbClr val="92D050"/>
                </a:solidFill>
              </a:rPr>
              <a:t>варіант</a:t>
            </a:r>
            <a:r>
              <a:rPr lang="ru-RU" sz="1800" dirty="0" smtClean="0">
                <a:solidFill>
                  <a:srgbClr val="92D050"/>
                </a:solidFill>
              </a:rPr>
              <a:t> — сосни </a:t>
            </a:r>
            <a:r>
              <a:rPr lang="ru-RU" sz="1800" dirty="0" err="1" smtClean="0">
                <a:solidFill>
                  <a:srgbClr val="92D050"/>
                </a:solidFill>
              </a:rPr>
              <a:t>звичайної</a:t>
            </a:r>
            <a:r>
              <a:rPr lang="ru-RU" sz="1800" dirty="0" smtClean="0">
                <a:solidFill>
                  <a:srgbClr val="92D050"/>
                </a:solidFill>
              </a:rPr>
              <a:t>;</a:t>
            </a:r>
          </a:p>
          <a:p>
            <a:pPr>
              <a:buNone/>
            </a:pPr>
            <a:r>
              <a:rPr lang="ru-RU" sz="1800" dirty="0" smtClean="0">
                <a:solidFill>
                  <a:srgbClr val="92D050"/>
                </a:solidFill>
              </a:rPr>
              <a:t>II </a:t>
            </a:r>
            <a:r>
              <a:rPr lang="ru-RU" sz="1800" dirty="0" err="1" smtClean="0">
                <a:solidFill>
                  <a:srgbClr val="92D050"/>
                </a:solidFill>
              </a:rPr>
              <a:t>варіант</a:t>
            </a:r>
            <a:r>
              <a:rPr lang="ru-RU" sz="1800" dirty="0" smtClean="0">
                <a:solidFill>
                  <a:srgbClr val="92D050"/>
                </a:solidFill>
              </a:rPr>
              <a:t> — </a:t>
            </a:r>
            <a:r>
              <a:rPr lang="ru-RU" sz="1800" dirty="0" err="1" smtClean="0">
                <a:solidFill>
                  <a:srgbClr val="92D050"/>
                </a:solidFill>
              </a:rPr>
              <a:t>ялини</a:t>
            </a:r>
            <a:r>
              <a:rPr lang="ru-RU" sz="1800" dirty="0" smtClean="0">
                <a:solidFill>
                  <a:srgbClr val="92D050"/>
                </a:solidFill>
              </a:rPr>
              <a:t> </a:t>
            </a:r>
            <a:r>
              <a:rPr lang="ru-RU" sz="1800" dirty="0" err="1" smtClean="0">
                <a:solidFill>
                  <a:srgbClr val="92D050"/>
                </a:solidFill>
              </a:rPr>
              <a:t>європейської</a:t>
            </a:r>
            <a:r>
              <a:rPr lang="ru-RU" sz="1800" dirty="0" smtClean="0">
                <a:solidFill>
                  <a:srgbClr val="92D050"/>
                </a:solidFill>
              </a:rPr>
              <a:t>.</a:t>
            </a:r>
            <a:r>
              <a:rPr lang="ru-RU" sz="1800" b="1" dirty="0" smtClean="0">
                <a:solidFill>
                  <a:srgbClr val="92D050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типовой процесс 9"/>
          <p:cNvSpPr/>
          <p:nvPr/>
        </p:nvSpPr>
        <p:spPr>
          <a:xfrm>
            <a:off x="0" y="0"/>
            <a:ext cx="4643438" cy="1827070"/>
          </a:xfrm>
          <a:prstGeom prst="flowChartPredefinedProcess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4329114" cy="857256"/>
          </a:xfrm>
        </p:spPr>
        <p:txBody>
          <a:bodyPr>
            <a:normAutofit fontScale="90000"/>
          </a:bodyPr>
          <a:lstStyle/>
          <a:p>
            <a:r>
              <a:rPr lang="ru-RU" sz="3600" dirty="0" err="1" smtClean="0"/>
              <a:t>Які</a:t>
            </a:r>
            <a:r>
              <a:rPr lang="ru-RU" sz="3600" dirty="0" smtClean="0"/>
              <a:t> </a:t>
            </a:r>
            <a:r>
              <a:rPr lang="ru-RU" sz="3600" dirty="0" err="1" smtClean="0"/>
              <a:t>ліси</a:t>
            </a:r>
            <a:r>
              <a:rPr lang="ru-RU" sz="3600" dirty="0" smtClean="0"/>
              <a:t> </a:t>
            </a:r>
            <a:r>
              <a:rPr lang="ru-RU" sz="3600" dirty="0" err="1" smtClean="0"/>
              <a:t>називають</a:t>
            </a:r>
            <a:r>
              <a:rPr lang="ru-RU" sz="3600" dirty="0" smtClean="0"/>
              <a:t> </a:t>
            </a:r>
            <a:r>
              <a:rPr lang="ru-RU" sz="3600" dirty="0" err="1" smtClean="0"/>
              <a:t>корабельними</a:t>
            </a:r>
            <a:r>
              <a:rPr lang="ru-RU" sz="3600" dirty="0" smtClean="0"/>
              <a:t>? </a:t>
            </a:r>
            <a:r>
              <a:rPr lang="ru-RU" sz="3600" dirty="0" err="1" smtClean="0"/>
              <a:t>Чому</a:t>
            </a:r>
            <a:r>
              <a:rPr lang="ru-RU" sz="3600" dirty="0" smtClean="0"/>
              <a:t>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6" descr="DataLife Engine Версия для печати Утро в лесу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00200"/>
            <a:ext cx="5500694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ataLife Engine Версия для печати Лес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"/>
            <a:ext cx="45005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Исследование в 8-м классе по теме &quot;Таёжная зона&quot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714620"/>
            <a:ext cx="4572000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Горизонтальный свиток 12"/>
          <p:cNvSpPr/>
          <p:nvPr/>
        </p:nvSpPr>
        <p:spPr>
          <a:xfrm>
            <a:off x="1500166" y="0"/>
            <a:ext cx="6286544" cy="1676190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C:\Program Files\Physicon\Open Biology 2.6\content\chapter4\section3\paragraph5\images\04030502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6375" y="1958181"/>
            <a:ext cx="6191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283" y="1142984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СОСНА ЗВИЧАЙНА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3000364" y="1357298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СОСНА ЧОРНА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1214422"/>
            <a:ext cx="21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r>
              <a:rPr lang="uk-UA" dirty="0" smtClean="0"/>
              <a:t>ТСУГА КАНАДСЬКА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58016" y="1214422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r>
              <a:rPr lang="uk-UA" dirty="0" smtClean="0"/>
              <a:t>КЕДР ЛІВАНСЬКИЙ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71604" y="5857892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r>
              <a:rPr lang="uk-UA" dirty="0" smtClean="0"/>
              <a:t>ПІХТА ОДНОКОКЛЬОРОВА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57753" y="6000768"/>
            <a:ext cx="12858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r>
              <a:rPr lang="uk-UA" dirty="0" smtClean="0"/>
              <a:t>ЯЛИНА  ЗВИЧАЙНА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86578" y="5715016"/>
            <a:ext cx="23574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ЯЛИНА КОЛЮЧА ГОЛУБА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14480" y="142852"/>
            <a:ext cx="59293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400" dirty="0" smtClean="0"/>
              <a:t>Яку роль </a:t>
            </a:r>
            <a:r>
              <a:rPr lang="ru-RU" sz="2400" dirty="0" err="1" smtClean="0"/>
              <a:t>відіграють</a:t>
            </a:r>
            <a:r>
              <a:rPr lang="ru-RU" sz="2400" dirty="0" smtClean="0"/>
              <a:t> </a:t>
            </a:r>
            <a:r>
              <a:rPr lang="ru-RU" sz="2400" dirty="0" err="1" smtClean="0"/>
              <a:t>голонасінні</a:t>
            </a:r>
            <a:r>
              <a:rPr lang="ru-RU" sz="2400" dirty="0" smtClean="0"/>
              <a:t> у </a:t>
            </a:r>
            <a:r>
              <a:rPr lang="ru-RU" sz="2400" dirty="0" err="1" smtClean="0"/>
              <a:t>природі</a:t>
            </a:r>
            <a:r>
              <a:rPr lang="ru-RU" sz="2400" dirty="0" smtClean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ачать Full HD обои и картинки отличного исполнения бесплатн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525"/>
            <a:ext cx="91440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"/>
            <a:ext cx="9429784" cy="2571743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smtClean="0">
                <a:solidFill>
                  <a:srgbClr val="68DD2D"/>
                </a:solidFill>
              </a:rPr>
              <a:t>Вони </a:t>
            </a:r>
            <a:r>
              <a:rPr lang="ru-RU" sz="3100" dirty="0" err="1" smtClean="0">
                <a:solidFill>
                  <a:srgbClr val="68DD2D"/>
                </a:solidFill>
              </a:rPr>
              <a:t>збагачують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повітря</a:t>
            </a:r>
            <a:r>
              <a:rPr lang="ru-RU" sz="3100" dirty="0" smtClean="0">
                <a:solidFill>
                  <a:srgbClr val="68DD2D"/>
                </a:solidFill>
              </a:rPr>
              <a:t> киснем, через </a:t>
            </a:r>
            <a:r>
              <a:rPr lang="ru-RU" sz="3100" dirty="0" err="1" smtClean="0">
                <a:solidFill>
                  <a:srgbClr val="68DD2D"/>
                </a:solidFill>
              </a:rPr>
              <a:t>що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їх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називають</a:t>
            </a:r>
            <a:r>
              <a:rPr lang="ru-RU" sz="3100" dirty="0" smtClean="0">
                <a:solidFill>
                  <a:srgbClr val="68DD2D"/>
                </a:solidFill>
              </a:rPr>
              <a:t> «</a:t>
            </a:r>
            <a:r>
              <a:rPr lang="ru-RU" sz="3100" dirty="0" err="1" smtClean="0">
                <a:solidFill>
                  <a:srgbClr val="68DD2D"/>
                </a:solidFill>
              </a:rPr>
              <a:t>легенями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планети</a:t>
            </a:r>
            <a:r>
              <a:rPr lang="ru-RU" sz="3100" dirty="0" smtClean="0">
                <a:solidFill>
                  <a:srgbClr val="68DD2D"/>
                </a:solidFill>
              </a:rPr>
              <a:t>». </a:t>
            </a:r>
            <a:r>
              <a:rPr lang="ru-RU" sz="3100" dirty="0" err="1" smtClean="0">
                <a:solidFill>
                  <a:srgbClr val="68DD2D"/>
                </a:solidFill>
              </a:rPr>
              <a:t>Ліси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регулюють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швидкість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танення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снігу</a:t>
            </a:r>
            <a:r>
              <a:rPr lang="ru-RU" sz="3100" dirty="0" smtClean="0">
                <a:solidFill>
                  <a:srgbClr val="68DD2D"/>
                </a:solidFill>
              </a:rPr>
              <a:t>, </a:t>
            </a:r>
            <a:r>
              <a:rPr lang="ru-RU" sz="3100" dirty="0" err="1" smtClean="0">
                <a:solidFill>
                  <a:srgbClr val="68DD2D"/>
                </a:solidFill>
              </a:rPr>
              <a:t>рівень</a:t>
            </a:r>
            <a:r>
              <a:rPr lang="ru-RU" sz="3100" dirty="0" smtClean="0">
                <a:solidFill>
                  <a:srgbClr val="68DD2D"/>
                </a:solidFill>
              </a:rPr>
              <a:t> води в </a:t>
            </a:r>
            <a:r>
              <a:rPr lang="ru-RU" sz="3100" dirty="0" err="1" smtClean="0">
                <a:solidFill>
                  <a:srgbClr val="68DD2D"/>
                </a:solidFill>
              </a:rPr>
              <a:t>річках</a:t>
            </a:r>
            <a:r>
              <a:rPr lang="ru-RU" sz="3100" dirty="0" smtClean="0">
                <a:solidFill>
                  <a:srgbClr val="68DD2D"/>
                </a:solidFill>
              </a:rPr>
              <a:t>, </a:t>
            </a:r>
            <a:r>
              <a:rPr lang="ru-RU" sz="3100" dirty="0" err="1" smtClean="0">
                <a:solidFill>
                  <a:srgbClr val="68DD2D"/>
                </a:solidFill>
              </a:rPr>
              <a:t>поглинають</a:t>
            </a:r>
            <a:r>
              <a:rPr lang="ru-RU" sz="3100" dirty="0" smtClean="0">
                <a:solidFill>
                  <a:srgbClr val="68DD2D"/>
                </a:solidFill>
              </a:rPr>
              <a:t> шуми та </a:t>
            </a:r>
            <a:r>
              <a:rPr lang="ru-RU" sz="3100" dirty="0" err="1" smtClean="0">
                <a:solidFill>
                  <a:srgbClr val="68DD2D"/>
                </a:solidFill>
              </a:rPr>
              <a:t>послаблюють</a:t>
            </a:r>
            <a:r>
              <a:rPr lang="ru-RU" sz="3100" dirty="0" smtClean="0">
                <a:solidFill>
                  <a:srgbClr val="68DD2D"/>
                </a:solidFill>
              </a:rPr>
              <a:t> силу </a:t>
            </a:r>
            <a:r>
              <a:rPr lang="ru-RU" sz="3100" dirty="0" err="1" smtClean="0">
                <a:solidFill>
                  <a:srgbClr val="68DD2D"/>
                </a:solidFill>
              </a:rPr>
              <a:t>вітрів</a:t>
            </a:r>
            <a:r>
              <a:rPr lang="ru-RU" sz="3100" dirty="0" smtClean="0">
                <a:solidFill>
                  <a:srgbClr val="68DD2D"/>
                </a:solidFill>
              </a:rPr>
              <a:t>. Для того </a:t>
            </a:r>
            <a:r>
              <a:rPr lang="ru-RU" sz="3100" dirty="0" err="1" smtClean="0">
                <a:solidFill>
                  <a:srgbClr val="68DD2D"/>
                </a:solidFill>
              </a:rPr>
              <a:t>щоб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затримати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танення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снігів</a:t>
            </a:r>
            <a:r>
              <a:rPr lang="ru-RU" sz="3100" dirty="0" smtClean="0">
                <a:solidFill>
                  <a:srgbClr val="68DD2D"/>
                </a:solidFill>
              </a:rPr>
              <a:t> на полях, </a:t>
            </a:r>
            <a:r>
              <a:rPr lang="ru-RU" sz="3100" dirty="0" err="1" smtClean="0">
                <a:solidFill>
                  <a:srgbClr val="68DD2D"/>
                </a:solidFill>
              </a:rPr>
              <a:t>навколо</a:t>
            </a:r>
            <a:r>
              <a:rPr lang="ru-RU" sz="3100" dirty="0" smtClean="0">
                <a:solidFill>
                  <a:srgbClr val="68DD2D"/>
                </a:solidFill>
              </a:rPr>
              <a:t> них </a:t>
            </a:r>
            <a:r>
              <a:rPr lang="ru-RU" sz="3100" dirty="0" err="1" smtClean="0">
                <a:solidFill>
                  <a:srgbClr val="68DD2D"/>
                </a:solidFill>
              </a:rPr>
              <a:t>висаджують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полезахисні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лісосмуги</a:t>
            </a:r>
            <a:r>
              <a:rPr lang="ru-RU" sz="3100" dirty="0" smtClean="0">
                <a:solidFill>
                  <a:srgbClr val="68DD2D"/>
                </a:solidFill>
              </a:rPr>
              <a:t>. </a:t>
            </a:r>
            <a:r>
              <a:rPr lang="ru-RU" sz="3100" dirty="0" err="1" smtClean="0">
                <a:solidFill>
                  <a:srgbClr val="68DD2D"/>
                </a:solidFill>
              </a:rPr>
              <a:t>Це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поліпшує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живлення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рослин</a:t>
            </a:r>
            <a:r>
              <a:rPr lang="ru-RU" sz="3100" dirty="0" smtClean="0">
                <a:solidFill>
                  <a:srgbClr val="68DD2D"/>
                </a:solidFill>
              </a:rPr>
              <a:t>, </a:t>
            </a:r>
            <a:r>
              <a:rPr lang="ru-RU" sz="3100" dirty="0" err="1" smtClean="0">
                <a:solidFill>
                  <a:srgbClr val="68DD2D"/>
                </a:solidFill>
              </a:rPr>
              <a:t>насамперед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озимини</a:t>
            </a:r>
            <a:r>
              <a:rPr lang="ru-RU" sz="3100" dirty="0" smtClean="0">
                <a:solidFill>
                  <a:srgbClr val="68DD2D"/>
                </a:solidFill>
              </a:rPr>
              <a:t>, </a:t>
            </a:r>
            <a:r>
              <a:rPr lang="ru-RU" sz="3100" dirty="0" err="1" smtClean="0">
                <a:solidFill>
                  <a:srgbClr val="68DD2D"/>
                </a:solidFill>
              </a:rPr>
              <a:t>й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запобігає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розливанню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річок</a:t>
            </a:r>
            <a:r>
              <a:rPr lang="ru-RU" sz="3100" dirty="0" smtClean="0">
                <a:solidFill>
                  <a:srgbClr val="68DD2D"/>
                </a:solidFill>
              </a:rPr>
              <a:t>. </a:t>
            </a:r>
            <a:r>
              <a:rPr lang="ru-RU" sz="3100" dirty="0" err="1" smtClean="0">
                <a:solidFill>
                  <a:srgbClr val="68DD2D"/>
                </a:solidFill>
              </a:rPr>
              <a:t>Ліс</a:t>
            </a:r>
            <a:r>
              <a:rPr lang="ru-RU" sz="3100" dirty="0" smtClean="0">
                <a:solidFill>
                  <a:srgbClr val="68DD2D"/>
                </a:solidFill>
              </a:rPr>
              <a:t> — </a:t>
            </a:r>
            <a:r>
              <a:rPr lang="ru-RU" sz="3100" dirty="0" err="1" smtClean="0">
                <a:solidFill>
                  <a:srgbClr val="68DD2D"/>
                </a:solidFill>
              </a:rPr>
              <a:t>домівка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багатьох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тварин</a:t>
            </a:r>
            <a:r>
              <a:rPr lang="ru-RU" sz="3100" dirty="0" smtClean="0">
                <a:solidFill>
                  <a:srgbClr val="68DD2D"/>
                </a:solidFill>
              </a:rPr>
              <a:t>. </a:t>
            </a:r>
            <a:r>
              <a:rPr lang="ru-RU" sz="3100" dirty="0" err="1" smtClean="0">
                <a:solidFill>
                  <a:srgbClr val="68DD2D"/>
                </a:solidFill>
              </a:rPr>
              <a:t>Різні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види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тварин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живляться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насінням</a:t>
            </a:r>
            <a:r>
              <a:rPr lang="ru-RU" sz="3100" dirty="0" smtClean="0">
                <a:solidFill>
                  <a:srgbClr val="68DD2D"/>
                </a:solidFill>
              </a:rPr>
              <a:t>, шишками </a:t>
            </a:r>
            <a:r>
              <a:rPr lang="ru-RU" sz="3100" dirty="0" err="1" smtClean="0">
                <a:solidFill>
                  <a:srgbClr val="68DD2D"/>
                </a:solidFill>
              </a:rPr>
              <a:t>хвойних</a:t>
            </a:r>
            <a:r>
              <a:rPr lang="ru-RU" sz="3100" dirty="0" smtClean="0">
                <a:solidFill>
                  <a:srgbClr val="68DD2D"/>
                </a:solidFill>
              </a:rPr>
              <a:t> </a:t>
            </a:r>
            <a:r>
              <a:rPr lang="ru-RU" sz="3100" dirty="0" err="1" smtClean="0">
                <a:solidFill>
                  <a:srgbClr val="68DD2D"/>
                </a:solidFill>
              </a:rPr>
              <a:t>рослин</a:t>
            </a:r>
            <a:r>
              <a:rPr lang="ru-RU" sz="3100" dirty="0" smtClean="0">
                <a:solidFill>
                  <a:srgbClr val="68DD2D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Program Files\Physicon\Open Biology 2.6\content\chapter4\section2\paragraph2\images\0402020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0"/>
            <a:ext cx="55007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Людмила\Desktop\фото\Учителя и ученики ІІ\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500570"/>
            <a:ext cx="364333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-4286312" y="1214422"/>
            <a:ext cx="8183880" cy="21128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Блок-схема: магнитный диск 10"/>
          <p:cNvSpPr/>
          <p:nvPr/>
        </p:nvSpPr>
        <p:spPr>
          <a:xfrm>
            <a:off x="0" y="0"/>
            <a:ext cx="3929058" cy="4572008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800" dirty="0" smtClean="0">
                <a:solidFill>
                  <a:schemeClr val="accent6"/>
                </a:solidFill>
              </a:rPr>
              <a:t>          “КОЛО  ІДЕЙ” </a:t>
            </a:r>
          </a:p>
          <a:p>
            <a:r>
              <a:rPr lang="uk-UA" sz="2800" dirty="0" smtClean="0"/>
              <a:t>Листки більшості папоротей у молодому віці равликоподібно закручені. Поясніть чому.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знак завершения 3"/>
          <p:cNvSpPr/>
          <p:nvPr/>
        </p:nvSpPr>
        <p:spPr>
          <a:xfrm>
            <a:off x="214282" y="0"/>
            <a:ext cx="8929718" cy="1016108"/>
          </a:xfrm>
          <a:prstGeom prst="flowChartTermina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  <a:solidFill>
            <a:srgbClr val="FFC000"/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b="1" i="1" dirty="0" err="1" smtClean="0"/>
              <a:t>Значення</a:t>
            </a:r>
            <a:r>
              <a:rPr lang="ru-RU" b="1" i="1" dirty="0" smtClean="0"/>
              <a:t> </a:t>
            </a:r>
            <a:r>
              <a:rPr lang="ru-RU" b="1" i="1" dirty="0" err="1" smtClean="0"/>
              <a:t>голонасінних</a:t>
            </a:r>
            <a:r>
              <a:rPr lang="ru-RU" b="1" i="1" dirty="0" smtClean="0"/>
              <a:t> у </a:t>
            </a:r>
            <a:r>
              <a:rPr lang="ru-RU" b="1" i="1" dirty="0" err="1" smtClean="0"/>
              <a:t>природі</a:t>
            </a:r>
            <a:r>
              <a:rPr lang="ru-RU" b="1" i="1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8929718" cy="5715040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dirty="0" smtClean="0"/>
              <a:t>•	</a:t>
            </a:r>
            <a:r>
              <a:rPr lang="ru-RU" dirty="0" err="1" smtClean="0"/>
              <a:t>Утворюють</a:t>
            </a:r>
            <a:r>
              <a:rPr lang="ru-RU" dirty="0" smtClean="0"/>
              <a:t> </a:t>
            </a:r>
            <a:r>
              <a:rPr lang="ru-RU" dirty="0" err="1" smtClean="0"/>
              <a:t>величезні</a:t>
            </a:r>
            <a:r>
              <a:rPr lang="ru-RU" dirty="0" smtClean="0"/>
              <a:t> </a:t>
            </a:r>
            <a:r>
              <a:rPr lang="ru-RU" dirty="0" err="1" smtClean="0"/>
              <a:t>площі</a:t>
            </a:r>
            <a:r>
              <a:rPr lang="ru-RU" dirty="0" smtClean="0"/>
              <a:t> </a:t>
            </a:r>
            <a:r>
              <a:rPr lang="ru-RU" dirty="0" err="1" smtClean="0"/>
              <a:t>хвойних</a:t>
            </a:r>
            <a:r>
              <a:rPr lang="ru-RU" dirty="0" smtClean="0"/>
              <a:t> та </a:t>
            </a:r>
            <a:r>
              <a:rPr lang="ru-RU" dirty="0" err="1" smtClean="0"/>
              <a:t>мішаних</a:t>
            </a:r>
            <a:r>
              <a:rPr lang="ru-RU" dirty="0" smtClean="0"/>
              <a:t> </a:t>
            </a:r>
            <a:r>
              <a:rPr lang="ru-RU" dirty="0" err="1" smtClean="0"/>
              <a:t>лісів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•	</a:t>
            </a:r>
            <a:r>
              <a:rPr lang="ru-RU" dirty="0" err="1" smtClean="0"/>
              <a:t>Виділяють</a:t>
            </a:r>
            <a:r>
              <a:rPr lang="ru-RU" dirty="0" smtClean="0"/>
              <a:t> у </a:t>
            </a:r>
            <a:r>
              <a:rPr lang="ru-RU" dirty="0" err="1" smtClean="0"/>
              <a:t>повітря</a:t>
            </a:r>
            <a:r>
              <a:rPr lang="ru-RU" dirty="0" smtClean="0"/>
              <a:t> </a:t>
            </a:r>
            <a:r>
              <a:rPr lang="ru-RU" dirty="0" err="1" smtClean="0"/>
              <a:t>фітонциди</a:t>
            </a:r>
            <a:r>
              <a:rPr lang="ru-RU" dirty="0" smtClean="0"/>
              <a:t> — </a:t>
            </a:r>
            <a:r>
              <a:rPr lang="ru-RU" dirty="0" err="1" smtClean="0"/>
              <a:t>речовини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пригнічують</a:t>
            </a:r>
            <a:r>
              <a:rPr lang="ru-RU" dirty="0" smtClean="0"/>
              <a:t> </a:t>
            </a:r>
            <a:r>
              <a:rPr lang="ru-RU" dirty="0" err="1" smtClean="0"/>
              <a:t>діяльність</a:t>
            </a:r>
            <a:r>
              <a:rPr lang="ru-RU" dirty="0" smtClean="0"/>
              <a:t> </a:t>
            </a:r>
            <a:r>
              <a:rPr lang="ru-RU" dirty="0" err="1" smtClean="0"/>
              <a:t>мікроорганізмів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•	</a:t>
            </a:r>
            <a:r>
              <a:rPr lang="ru-RU" dirty="0" err="1" smtClean="0"/>
              <a:t>Збагачують</a:t>
            </a:r>
            <a:r>
              <a:rPr lang="ru-RU" dirty="0" smtClean="0"/>
              <a:t> </a:t>
            </a:r>
            <a:r>
              <a:rPr lang="ru-RU" dirty="0" err="1" smtClean="0"/>
              <a:t>повітря</a:t>
            </a:r>
            <a:r>
              <a:rPr lang="ru-RU" dirty="0" smtClean="0"/>
              <a:t> киснем.</a:t>
            </a:r>
          </a:p>
          <a:p>
            <a:r>
              <a:rPr lang="ru-RU" dirty="0" smtClean="0"/>
              <a:t>•	</a:t>
            </a:r>
            <a:r>
              <a:rPr lang="ru-RU" dirty="0" err="1" smtClean="0"/>
              <a:t>Хвойні</a:t>
            </a:r>
            <a:r>
              <a:rPr lang="ru-RU" dirty="0" smtClean="0"/>
              <a:t> </a:t>
            </a:r>
            <a:r>
              <a:rPr lang="ru-RU" dirty="0" err="1" smtClean="0"/>
              <a:t>ліси</a:t>
            </a:r>
            <a:r>
              <a:rPr lang="ru-RU" dirty="0" smtClean="0"/>
              <a:t> </a:t>
            </a:r>
            <a:r>
              <a:rPr lang="ru-RU" dirty="0" err="1" smtClean="0"/>
              <a:t>регулюють</a:t>
            </a:r>
            <a:r>
              <a:rPr lang="ru-RU" dirty="0" smtClean="0"/>
              <a:t> </a:t>
            </a:r>
            <a:r>
              <a:rPr lang="ru-RU" dirty="0" err="1" smtClean="0"/>
              <a:t>танення</a:t>
            </a:r>
            <a:r>
              <a:rPr lang="ru-RU" dirty="0" smtClean="0"/>
              <a:t> </a:t>
            </a:r>
            <a:r>
              <a:rPr lang="ru-RU" dirty="0" err="1" smtClean="0"/>
              <a:t>снігу</a:t>
            </a:r>
            <a:r>
              <a:rPr lang="ru-RU" dirty="0" smtClean="0"/>
              <a:t>, </a:t>
            </a:r>
            <a:r>
              <a:rPr lang="ru-RU" dirty="0" err="1" smtClean="0"/>
              <a:t>рівень</a:t>
            </a:r>
            <a:r>
              <a:rPr lang="ru-RU" dirty="0" smtClean="0"/>
              <a:t> води в </a:t>
            </a:r>
            <a:r>
              <a:rPr lang="ru-RU" dirty="0" err="1" smtClean="0"/>
              <a:t>річках</a:t>
            </a:r>
            <a:r>
              <a:rPr lang="ru-RU" dirty="0" smtClean="0"/>
              <a:t>, </a:t>
            </a:r>
            <a:r>
              <a:rPr lang="ru-RU" dirty="0" err="1" smtClean="0"/>
              <a:t>послаблюють</a:t>
            </a:r>
            <a:r>
              <a:rPr lang="ru-RU" dirty="0" smtClean="0"/>
              <a:t> силу </a:t>
            </a:r>
            <a:r>
              <a:rPr lang="ru-RU" dirty="0" err="1" smtClean="0"/>
              <a:t>вітрів</a:t>
            </a:r>
            <a:r>
              <a:rPr lang="ru-RU" dirty="0" smtClean="0"/>
              <a:t>, </a:t>
            </a:r>
            <a:r>
              <a:rPr lang="ru-RU" dirty="0" err="1" smtClean="0"/>
              <a:t>закріплюють</a:t>
            </a:r>
            <a:r>
              <a:rPr lang="ru-RU" dirty="0" smtClean="0"/>
              <a:t> береги </a:t>
            </a:r>
            <a:r>
              <a:rPr lang="ru-RU" dirty="0" err="1" smtClean="0"/>
              <a:t>річок</a:t>
            </a:r>
            <a:r>
              <a:rPr lang="ru-RU" dirty="0" smtClean="0"/>
              <a:t>.</a:t>
            </a:r>
          </a:p>
          <a:p>
            <a:r>
              <a:rPr lang="ru-RU" dirty="0" smtClean="0"/>
              <a:t>•	</a:t>
            </a:r>
            <a:r>
              <a:rPr lang="ru-RU" dirty="0" err="1" smtClean="0"/>
              <a:t>Ліси</a:t>
            </a:r>
            <a:r>
              <a:rPr lang="ru-RU" dirty="0" smtClean="0"/>
              <a:t> — </a:t>
            </a:r>
            <a:r>
              <a:rPr lang="ru-RU" dirty="0" err="1" smtClean="0"/>
              <a:t>домівка</a:t>
            </a:r>
            <a:r>
              <a:rPr lang="ru-RU" dirty="0" smtClean="0"/>
              <a:t> </a:t>
            </a:r>
            <a:r>
              <a:rPr lang="ru-RU" dirty="0" err="1" smtClean="0"/>
              <a:t>багатьох</a:t>
            </a:r>
            <a:r>
              <a:rPr lang="ru-RU" dirty="0" smtClean="0"/>
              <a:t> </a:t>
            </a:r>
            <a:r>
              <a:rPr lang="ru-RU" dirty="0" err="1" smtClean="0"/>
              <a:t>тварин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•	</a:t>
            </a:r>
            <a:r>
              <a:rPr lang="ru-RU" dirty="0" err="1" smtClean="0"/>
              <a:t>Різні</a:t>
            </a:r>
            <a:r>
              <a:rPr lang="ru-RU" dirty="0" smtClean="0"/>
              <a:t> </a:t>
            </a:r>
            <a:r>
              <a:rPr lang="ru-RU" dirty="0" err="1" smtClean="0"/>
              <a:t>види</a:t>
            </a:r>
            <a:r>
              <a:rPr lang="ru-RU" dirty="0" smtClean="0"/>
              <a:t> </a:t>
            </a:r>
            <a:r>
              <a:rPr lang="ru-RU" dirty="0" err="1" smtClean="0"/>
              <a:t>тварин</a:t>
            </a:r>
            <a:r>
              <a:rPr lang="ru-RU" dirty="0" smtClean="0"/>
              <a:t> </a:t>
            </a:r>
            <a:r>
              <a:rPr lang="ru-RU" dirty="0" err="1" smtClean="0"/>
              <a:t>живляться</a:t>
            </a:r>
            <a:r>
              <a:rPr lang="ru-RU" dirty="0" smtClean="0"/>
              <a:t> пагонами, </a:t>
            </a:r>
            <a:r>
              <a:rPr lang="ru-RU" dirty="0" err="1" smtClean="0"/>
              <a:t>насінням</a:t>
            </a:r>
            <a:r>
              <a:rPr lang="ru-RU" dirty="0" smtClean="0"/>
              <a:t>, шишками </a:t>
            </a:r>
            <a:r>
              <a:rPr lang="ru-RU" dirty="0" err="1" smtClean="0"/>
              <a:t>хвойних</a:t>
            </a:r>
            <a:r>
              <a:rPr lang="ru-RU" dirty="0" smtClean="0"/>
              <a:t> </a:t>
            </a:r>
            <a:r>
              <a:rPr lang="ru-RU" dirty="0" err="1" smtClean="0"/>
              <a:t>рослин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357422" y="1857375"/>
            <a:ext cx="4572016" cy="207168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Значення </a:t>
            </a:r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голонасінних</a:t>
            </a:r>
            <a:endParaRPr lang="uk-UA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1500188"/>
            <a:ext cx="2625725" cy="95408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Джерело кисню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63" y="428625"/>
            <a:ext cx="3714750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Ліс – домівка тварин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43313" y="1285875"/>
            <a:ext cx="5072062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Деревина для промисловості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5750" y="4357688"/>
            <a:ext cx="3843338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Хімічна промисловість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42938" y="5500688"/>
            <a:ext cx="2714625" cy="95408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Меблева промисловість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43438" y="4071938"/>
            <a:ext cx="4071937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Музичні інструменти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1438" y="3286125"/>
            <a:ext cx="2214562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Медицина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214813" y="5429265"/>
            <a:ext cx="3786211" cy="95410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uk-UA" sz="28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uk-UA" sz="2800" b="1" dirty="0" smtClean="0">
                <a:solidFill>
                  <a:srgbClr val="002060"/>
                </a:solidFill>
                <a:latin typeface="Calibri" pitchFamily="34" charset="0"/>
              </a:rPr>
              <a:t>Декоративні рослини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857875" y="500063"/>
            <a:ext cx="2000250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Бурштин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58000" y="2786063"/>
            <a:ext cx="2081213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002060"/>
                </a:solidFill>
                <a:latin typeface="Calibri" pitchFamily="34" charset="0"/>
              </a:rPr>
              <a:t>Парфумерія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dirty="0" smtClean="0"/>
              <a:t>БУДІВЕЛЬНИЙ МАТЕРІАЛ</a:t>
            </a:r>
            <a:endParaRPr lang="ru-RU" dirty="0"/>
          </a:p>
        </p:txBody>
      </p:sp>
      <p:pic>
        <p:nvPicPr>
          <p:cNvPr id="4" name="Содержимое 3" descr="Древесина. Энциклопедия кольера. понятие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500174"/>
            <a:ext cx="9144000" cy="53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Закінчити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речення</a:t>
            </a:r>
            <a:r>
              <a:rPr lang="ru-RU" b="1" dirty="0" smtClean="0">
                <a:solidFill>
                  <a:srgbClr val="C00000"/>
                </a:solidFill>
              </a:rPr>
              <a:t>, </a:t>
            </a:r>
            <a:r>
              <a:rPr lang="ru-RU" b="1" dirty="0" err="1" smtClean="0">
                <a:solidFill>
                  <a:srgbClr val="C00000"/>
                </a:solidFill>
              </a:rPr>
              <a:t>вибираючи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правильну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відповідь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із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двох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запропонованих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64"/>
            <a:ext cx="9144000" cy="500063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1.	Коренева система сосни ____________ (</a:t>
            </a:r>
            <a:r>
              <a:rPr lang="ru-RU" dirty="0" err="1" smtClean="0"/>
              <a:t>стрижнева</a:t>
            </a:r>
            <a:r>
              <a:rPr lang="ru-RU" dirty="0" smtClean="0"/>
              <a:t>, </a:t>
            </a:r>
            <a:r>
              <a:rPr lang="ru-RU" dirty="0" err="1" smtClean="0"/>
              <a:t>мичкувата</a:t>
            </a:r>
            <a:r>
              <a:rPr lang="ru-RU" dirty="0" smtClean="0"/>
              <a:t>).</a:t>
            </a:r>
          </a:p>
          <a:p>
            <a:r>
              <a:rPr lang="ru-RU" dirty="0" smtClean="0"/>
              <a:t>2.	Листки у _________ (сосни, </a:t>
            </a:r>
            <a:r>
              <a:rPr lang="ru-RU" dirty="0" err="1" smtClean="0"/>
              <a:t>ялини</a:t>
            </a:r>
            <a:r>
              <a:rPr lang="ru-RU" dirty="0" smtClean="0"/>
              <a:t>) — сизо-зелена хвоя, </a:t>
            </a:r>
            <a:r>
              <a:rPr lang="ru-RU" dirty="0" err="1" smtClean="0"/>
              <a:t>розміщена</a:t>
            </a:r>
            <a:r>
              <a:rPr lang="ru-RU" dirty="0" smtClean="0"/>
              <a:t> попарно, </a:t>
            </a:r>
            <a:r>
              <a:rPr lang="ru-RU" dirty="0" err="1" smtClean="0"/>
              <a:t>завтовшки</a:t>
            </a:r>
            <a:r>
              <a:rPr lang="ru-RU" dirty="0" smtClean="0"/>
              <a:t> 3–5 см.</a:t>
            </a:r>
          </a:p>
          <a:p>
            <a:r>
              <a:rPr lang="ru-RU" dirty="0" smtClean="0"/>
              <a:t>3.	</a:t>
            </a:r>
            <a:r>
              <a:rPr lang="ru-RU" dirty="0" err="1" smtClean="0"/>
              <a:t>Насіння</a:t>
            </a:r>
            <a:r>
              <a:rPr lang="ru-RU" dirty="0" smtClean="0"/>
              <a:t> ________ (сосни, </a:t>
            </a:r>
            <a:r>
              <a:rPr lang="ru-RU" dirty="0" err="1" smtClean="0"/>
              <a:t>ялини</a:t>
            </a:r>
            <a:r>
              <a:rPr lang="ru-RU" dirty="0" smtClean="0"/>
              <a:t>) </a:t>
            </a:r>
            <a:r>
              <a:rPr lang="ru-RU" dirty="0" err="1" smtClean="0"/>
              <a:t>дозріває</a:t>
            </a:r>
            <a:r>
              <a:rPr lang="ru-RU" dirty="0" smtClean="0"/>
              <a:t> </a:t>
            </a:r>
            <a:r>
              <a:rPr lang="ru-RU" dirty="0" err="1" smtClean="0"/>
              <a:t>восени</a:t>
            </a:r>
            <a:r>
              <a:rPr lang="ru-RU" dirty="0" smtClean="0"/>
              <a:t> того ж року, коли </a:t>
            </a:r>
            <a:r>
              <a:rPr lang="ru-RU" dirty="0" err="1" smtClean="0"/>
              <a:t>відбулося</a:t>
            </a:r>
            <a:r>
              <a:rPr lang="ru-RU" dirty="0" smtClean="0"/>
              <a:t> </a:t>
            </a:r>
            <a:r>
              <a:rPr lang="ru-RU" dirty="0" err="1" smtClean="0"/>
              <a:t>запилення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4.	</a:t>
            </a:r>
            <a:r>
              <a:rPr lang="ru-RU" dirty="0" err="1" smtClean="0"/>
              <a:t>Насіння</a:t>
            </a:r>
            <a:r>
              <a:rPr lang="ru-RU" dirty="0" smtClean="0"/>
              <a:t> _________ (сосни, </a:t>
            </a:r>
            <a:r>
              <a:rPr lang="ru-RU" dirty="0" err="1" smtClean="0"/>
              <a:t>ялини</a:t>
            </a:r>
            <a:r>
              <a:rPr lang="ru-RU" dirty="0" smtClean="0"/>
              <a:t>) </a:t>
            </a:r>
            <a:r>
              <a:rPr lang="ru-RU" dirty="0" err="1" smtClean="0"/>
              <a:t>проростає</a:t>
            </a:r>
            <a:r>
              <a:rPr lang="ru-RU" dirty="0" smtClean="0"/>
              <a:t> в </a:t>
            </a:r>
            <a:r>
              <a:rPr lang="ru-RU" dirty="0" err="1" smtClean="0"/>
              <a:t>будь-якому</a:t>
            </a:r>
            <a:r>
              <a:rPr lang="ru-RU" dirty="0" smtClean="0"/>
              <a:t> </a:t>
            </a:r>
            <a:r>
              <a:rPr lang="ru-RU" dirty="0" err="1" smtClean="0"/>
              <a:t>ґрунті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гине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</a:t>
            </a:r>
            <a:r>
              <a:rPr lang="ru-RU" dirty="0" err="1" smtClean="0"/>
              <a:t>тіні</a:t>
            </a:r>
            <a:r>
              <a:rPr lang="ru-RU" dirty="0" smtClean="0"/>
              <a:t>.</a:t>
            </a:r>
          </a:p>
          <a:p>
            <a:r>
              <a:rPr lang="ru-RU" dirty="0" smtClean="0"/>
              <a:t>5.	</a:t>
            </a:r>
            <a:r>
              <a:rPr lang="ru-RU" dirty="0" err="1" smtClean="0"/>
              <a:t>Чоловічі</a:t>
            </a:r>
            <a:r>
              <a:rPr lang="ru-RU" dirty="0" smtClean="0"/>
              <a:t> шишки сосни </a:t>
            </a:r>
            <a:r>
              <a:rPr lang="ru-RU" dirty="0" err="1" smtClean="0"/>
              <a:t>дрібні</a:t>
            </a:r>
            <a:r>
              <a:rPr lang="ru-RU" dirty="0" smtClean="0"/>
              <a:t> — до 2,5 см </a:t>
            </a:r>
            <a:r>
              <a:rPr lang="ru-RU" dirty="0" err="1" smtClean="0"/>
              <a:t>завдовжки</a:t>
            </a:r>
            <a:r>
              <a:rPr lang="ru-RU" dirty="0" smtClean="0"/>
              <a:t>,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дозрівання</a:t>
            </a:r>
            <a:r>
              <a:rPr lang="ru-RU" dirty="0" smtClean="0"/>
              <a:t> пилку </a:t>
            </a:r>
            <a:r>
              <a:rPr lang="ru-RU" dirty="0" err="1" smtClean="0"/>
              <a:t>стають</a:t>
            </a:r>
            <a:r>
              <a:rPr lang="ru-RU" dirty="0" smtClean="0"/>
              <a:t> _____ (</a:t>
            </a:r>
            <a:r>
              <a:rPr lang="ru-RU" dirty="0" err="1" smtClean="0"/>
              <a:t>жовтими</a:t>
            </a:r>
            <a:r>
              <a:rPr lang="ru-RU" dirty="0" smtClean="0"/>
              <a:t>, </a:t>
            </a:r>
            <a:r>
              <a:rPr lang="ru-RU" dirty="0" err="1" smtClean="0"/>
              <a:t>червоними</a:t>
            </a:r>
            <a:r>
              <a:rPr lang="ru-RU" dirty="0" smtClean="0"/>
              <a:t>).</a:t>
            </a:r>
          </a:p>
          <a:p>
            <a:r>
              <a:rPr lang="ru-RU" dirty="0" smtClean="0"/>
              <a:t>6.	________ (сосна, </a:t>
            </a:r>
            <a:r>
              <a:rPr lang="ru-RU" dirty="0" err="1" smtClean="0"/>
              <a:t>ялина</a:t>
            </a:r>
            <a:r>
              <a:rPr lang="ru-RU" dirty="0" smtClean="0"/>
              <a:t>) — </a:t>
            </a:r>
            <a:r>
              <a:rPr lang="ru-RU" dirty="0" err="1" smtClean="0"/>
              <a:t>світлолюбне</a:t>
            </a:r>
            <a:r>
              <a:rPr lang="ru-RU" dirty="0" smtClean="0"/>
              <a:t> дерево.</a:t>
            </a:r>
          </a:p>
          <a:p>
            <a:r>
              <a:rPr lang="ru-RU" dirty="0" smtClean="0"/>
              <a:t>7.	У __________ (сосни, </a:t>
            </a:r>
            <a:r>
              <a:rPr lang="ru-RU" dirty="0" err="1" smtClean="0"/>
              <a:t>ялини</a:t>
            </a:r>
            <a:r>
              <a:rPr lang="ru-RU" dirty="0" smtClean="0"/>
              <a:t>) шишки </a:t>
            </a:r>
            <a:r>
              <a:rPr lang="ru-RU" dirty="0" err="1" smtClean="0"/>
              <a:t>великі</a:t>
            </a:r>
            <a:r>
              <a:rPr lang="ru-RU" dirty="0" smtClean="0"/>
              <a:t>, </a:t>
            </a:r>
            <a:r>
              <a:rPr lang="ru-RU" dirty="0" err="1" smtClean="0"/>
              <a:t>довгі</a:t>
            </a:r>
            <a:r>
              <a:rPr lang="ru-RU" dirty="0" smtClean="0"/>
              <a:t>, </a:t>
            </a:r>
            <a:r>
              <a:rPr lang="ru-RU" dirty="0" err="1" smtClean="0"/>
              <a:t>повислі</a:t>
            </a:r>
            <a:r>
              <a:rPr lang="ru-RU" dirty="0" smtClean="0"/>
              <a:t>;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дозрівання</a:t>
            </a:r>
            <a:r>
              <a:rPr lang="ru-RU" dirty="0" smtClean="0"/>
              <a:t> </a:t>
            </a:r>
            <a:r>
              <a:rPr lang="ru-RU" dirty="0" err="1" smtClean="0"/>
              <a:t>насіння</a:t>
            </a:r>
            <a:r>
              <a:rPr lang="ru-RU" dirty="0" smtClean="0"/>
              <a:t> </a:t>
            </a:r>
            <a:r>
              <a:rPr lang="ru-RU" dirty="0" err="1" smtClean="0"/>
              <a:t>відпадають</a:t>
            </a:r>
            <a:r>
              <a:rPr lang="ru-RU" dirty="0" smtClean="0"/>
              <a:t> </a:t>
            </a:r>
            <a:r>
              <a:rPr lang="ru-RU" dirty="0" err="1" smtClean="0"/>
              <a:t>цілком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8.	</a:t>
            </a:r>
            <a:r>
              <a:rPr lang="ru-RU" dirty="0" err="1" smtClean="0"/>
              <a:t>Насіння</a:t>
            </a:r>
            <a:r>
              <a:rPr lang="ru-RU" dirty="0" smtClean="0"/>
              <a:t> ________ (сосни, </a:t>
            </a:r>
            <a:r>
              <a:rPr lang="ru-RU" dirty="0" err="1" smtClean="0"/>
              <a:t>ялини</a:t>
            </a:r>
            <a:r>
              <a:rPr lang="ru-RU" dirty="0" smtClean="0"/>
              <a:t>) </a:t>
            </a:r>
            <a:r>
              <a:rPr lang="ru-RU" dirty="0" err="1" smtClean="0"/>
              <a:t>проростає</a:t>
            </a:r>
            <a:r>
              <a:rPr lang="ru-RU" dirty="0" smtClean="0"/>
              <a:t> </a:t>
            </a:r>
            <a:r>
              <a:rPr lang="ru-RU" dirty="0" err="1" smtClean="0"/>
              <a:t>навесні</a:t>
            </a:r>
            <a:r>
              <a:rPr lang="ru-RU" dirty="0" smtClean="0"/>
              <a:t> </a:t>
            </a:r>
            <a:r>
              <a:rPr lang="ru-RU" dirty="0" err="1" smtClean="0"/>
              <a:t>наступного</a:t>
            </a:r>
            <a:r>
              <a:rPr lang="ru-RU" dirty="0" smtClean="0"/>
              <a:t> року на </a:t>
            </a:r>
            <a:r>
              <a:rPr lang="ru-RU" dirty="0" err="1" smtClean="0"/>
              <a:t>вологому</a:t>
            </a:r>
            <a:r>
              <a:rPr lang="ru-RU" dirty="0" smtClean="0"/>
              <a:t> </a:t>
            </a:r>
            <a:r>
              <a:rPr lang="ru-RU" dirty="0" err="1" smtClean="0"/>
              <a:t>поживному</a:t>
            </a:r>
            <a:r>
              <a:rPr lang="ru-RU" dirty="0" smtClean="0"/>
              <a:t> </a:t>
            </a:r>
            <a:r>
              <a:rPr lang="ru-RU" dirty="0" err="1" smtClean="0"/>
              <a:t>ґрунті</a:t>
            </a:r>
            <a:r>
              <a:rPr lang="ru-RU" dirty="0" smtClean="0"/>
              <a:t> в </a:t>
            </a:r>
            <a:r>
              <a:rPr lang="ru-RU" dirty="0" err="1" smtClean="0"/>
              <a:t>тіні</a:t>
            </a:r>
            <a:r>
              <a:rPr lang="ru-RU" dirty="0" smtClean="0"/>
              <a:t> </a:t>
            </a:r>
            <a:r>
              <a:rPr lang="ru-RU" dirty="0" err="1" smtClean="0"/>
              <a:t>інших</a:t>
            </a:r>
            <a:r>
              <a:rPr lang="ru-RU" dirty="0" smtClean="0"/>
              <a:t> дерев.</a:t>
            </a:r>
          </a:p>
          <a:p>
            <a:r>
              <a:rPr lang="ru-RU" dirty="0" smtClean="0"/>
              <a:t>9.	</a:t>
            </a:r>
            <a:r>
              <a:rPr lang="ru-RU" dirty="0" err="1" smtClean="0"/>
              <a:t>Нижні</a:t>
            </a:r>
            <a:r>
              <a:rPr lang="ru-RU" dirty="0" smtClean="0"/>
              <a:t> </a:t>
            </a:r>
            <a:r>
              <a:rPr lang="ru-RU" dirty="0" err="1" smtClean="0"/>
              <a:t>гілки</a:t>
            </a:r>
            <a:r>
              <a:rPr lang="ru-RU" dirty="0" smtClean="0"/>
              <a:t> сосни __________ (</a:t>
            </a:r>
            <a:r>
              <a:rPr lang="ru-RU" dirty="0" err="1" smtClean="0"/>
              <a:t>відпадають</a:t>
            </a:r>
            <a:r>
              <a:rPr lang="ru-RU" dirty="0" smtClean="0"/>
              <a:t>, не </a:t>
            </a:r>
            <a:r>
              <a:rPr lang="ru-RU" dirty="0" err="1" smtClean="0"/>
              <a:t>відпадають</a:t>
            </a:r>
            <a:r>
              <a:rPr lang="ru-RU" dirty="0" smtClean="0"/>
              <a:t>).</a:t>
            </a:r>
          </a:p>
          <a:p>
            <a:r>
              <a:rPr lang="ru-RU" dirty="0" smtClean="0"/>
              <a:t>10.	Коренева система </a:t>
            </a:r>
            <a:r>
              <a:rPr lang="ru-RU" dirty="0" err="1" smtClean="0"/>
              <a:t>ялини</a:t>
            </a:r>
            <a:r>
              <a:rPr lang="ru-RU" dirty="0" smtClean="0"/>
              <a:t> </a:t>
            </a:r>
            <a:r>
              <a:rPr lang="ru-RU" dirty="0" err="1" smtClean="0"/>
              <a:t>розміщена</a:t>
            </a:r>
            <a:r>
              <a:rPr lang="ru-RU" dirty="0" smtClean="0"/>
              <a:t> в </a:t>
            </a:r>
            <a:r>
              <a:rPr lang="ru-RU" dirty="0" err="1" smtClean="0"/>
              <a:t>ґрунті</a:t>
            </a:r>
            <a:r>
              <a:rPr lang="ru-RU" dirty="0" smtClean="0"/>
              <a:t> (</a:t>
            </a:r>
            <a:r>
              <a:rPr lang="ru-RU" dirty="0" err="1" smtClean="0"/>
              <a:t>поверхнево</a:t>
            </a:r>
            <a:r>
              <a:rPr lang="ru-RU" dirty="0" smtClean="0"/>
              <a:t>, </a:t>
            </a:r>
            <a:r>
              <a:rPr lang="ru-RU" dirty="0" err="1" smtClean="0"/>
              <a:t>глибоко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1643042" y="1571612"/>
            <a:ext cx="6858048" cy="2033404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85926"/>
            <a:ext cx="7143800" cy="1643074"/>
          </a:xfrm>
          <a:prstGeom prst="rect">
            <a:avLst/>
          </a:prstGeom>
          <a:noFill/>
        </p:spPr>
      </p:pic>
      <p:pic>
        <p:nvPicPr>
          <p:cNvPr id="4098" name="Picture 2" descr="C:\Users\Людмила\Desktop\фото\учитель и ученики\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1"/>
            <a:ext cx="200980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Людмила\Desktop\фото\Учителя и ученики ІІ\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72388" y="4000500"/>
            <a:ext cx="1471612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7186634" cy="2697163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/>
              <a:t>	Завдання для всього класу.</a:t>
            </a:r>
            <a:endParaRPr lang="ru-RU" dirty="0" smtClean="0"/>
          </a:p>
          <a:p>
            <a:r>
              <a:rPr lang="uk-UA" dirty="0" smtClean="0"/>
              <a:t>Підручник в пар.42 </a:t>
            </a:r>
            <a:r>
              <a:rPr lang="uk-UA" dirty="0" err="1" smtClean="0"/>
              <a:t>стр</a:t>
            </a:r>
            <a:r>
              <a:rPr lang="uk-UA" dirty="0" smtClean="0"/>
              <a:t>. 187 </a:t>
            </a:r>
            <a:endParaRPr lang="ru-RU" dirty="0" smtClean="0"/>
          </a:p>
          <a:p>
            <a:r>
              <a:rPr lang="uk-UA" dirty="0" smtClean="0"/>
              <a:t>Зошит  </a:t>
            </a:r>
            <a:r>
              <a:rPr lang="uk-UA" dirty="0" err="1" smtClean="0"/>
              <a:t>вивч</a:t>
            </a:r>
            <a:r>
              <a:rPr lang="uk-UA" dirty="0" smtClean="0"/>
              <a:t>. опор. схеми	</a:t>
            </a:r>
            <a:endParaRPr lang="ru-RU" dirty="0" smtClean="0"/>
          </a:p>
          <a:p>
            <a:r>
              <a:rPr lang="uk-UA" dirty="0" smtClean="0"/>
              <a:t>Індивідуальні та творчі завдання.</a:t>
            </a:r>
            <a:endParaRPr lang="ru-RU" dirty="0" smtClean="0"/>
          </a:p>
          <a:p>
            <a:r>
              <a:rPr lang="uk-UA" dirty="0" smtClean="0"/>
              <a:t>Складіть казку про подорож соснової </a:t>
            </a:r>
            <a:r>
              <a:rPr lang="uk-UA" dirty="0" err="1" smtClean="0"/>
              <a:t>насінинки</a:t>
            </a:r>
            <a:r>
              <a:rPr lang="uk-UA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312"/>
            <a:ext cx="9144000" cy="62478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u="sng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Вправа </a:t>
            </a:r>
            <a:r>
              <a:rPr lang="uk-UA" sz="3200" b="1" i="1" u="sng" dirty="0" err="1">
                <a:solidFill>
                  <a:schemeClr val="accent4">
                    <a:lumMod val="50000"/>
                  </a:schemeClr>
                </a:solidFill>
                <a:latin typeface="+mn-lt"/>
              </a:rPr>
              <a:t>“Вибери</a:t>
            </a:r>
            <a:r>
              <a:rPr lang="uk-UA" sz="3200" b="1" i="1" u="sng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 ознаки відділу </a:t>
            </a:r>
            <a:r>
              <a:rPr lang="uk-UA" sz="3200" b="1" i="1" u="sng" dirty="0" err="1">
                <a:solidFill>
                  <a:schemeClr val="accent4">
                    <a:lumMod val="50000"/>
                  </a:schemeClr>
                </a:solidFill>
                <a:latin typeface="+mn-lt"/>
              </a:rPr>
              <a:t>Голонасінні”</a:t>
            </a:r>
            <a:endParaRPr lang="uk-UA" sz="3200" b="1" i="1" u="sng" dirty="0">
              <a:solidFill>
                <a:schemeClr val="accent4">
                  <a:lumMod val="50000"/>
                </a:schemeClr>
              </a:solidFill>
              <a:latin typeface="+mn-lt"/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Сучасні представники відділу переважно трав</a:t>
            </a:r>
            <a:r>
              <a:rPr lang="en-US" sz="2800" b="1" i="1" dirty="0">
                <a:solidFill>
                  <a:srgbClr val="006600"/>
                </a:solidFill>
                <a:latin typeface="+mn-lt"/>
              </a:rPr>
              <a:t>’</a:t>
            </a:r>
            <a:r>
              <a:rPr lang="uk-UA" sz="2800" b="1" i="1" dirty="0" err="1">
                <a:solidFill>
                  <a:srgbClr val="006600"/>
                </a:solidFill>
                <a:latin typeface="+mn-lt"/>
              </a:rPr>
              <a:t>янисті</a:t>
            </a: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 рослини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Представники відділу – переважно дерева, іноді – кущі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Листки – </a:t>
            </a:r>
            <a:r>
              <a:rPr lang="uk-UA" sz="2800" b="1" i="1" dirty="0" err="1">
                <a:solidFill>
                  <a:srgbClr val="006600"/>
                </a:solidFill>
                <a:latin typeface="+mn-lt"/>
              </a:rPr>
              <a:t>вайї</a:t>
            </a: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, закручені в равлик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Для запліднення потрібна вода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Листки у вигляді голок , </a:t>
            </a:r>
            <a:r>
              <a:rPr lang="uk-UA" sz="2800" b="1" i="1" dirty="0" err="1">
                <a:solidFill>
                  <a:srgbClr val="006600"/>
                </a:solidFill>
                <a:latin typeface="+mn-lt"/>
              </a:rPr>
              <a:t>лусок</a:t>
            </a:r>
            <a:endParaRPr lang="uk-UA" sz="2800" b="1" i="1" dirty="0">
              <a:solidFill>
                <a:srgbClr val="006600"/>
              </a:solidFill>
              <a:latin typeface="+mn-lt"/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Рослини розмножуються насінням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Мають добре розвинений головний корінь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Зі спори розвивається </a:t>
            </a:r>
            <a:r>
              <a:rPr lang="uk-UA" sz="2800" b="1" i="1" dirty="0" err="1">
                <a:solidFill>
                  <a:srgbClr val="006600"/>
                </a:solidFill>
                <a:latin typeface="+mn-lt"/>
              </a:rPr>
              <a:t>гаметофіт</a:t>
            </a:r>
            <a:endParaRPr lang="uk-UA" sz="2800" b="1" i="1" dirty="0">
              <a:solidFill>
                <a:srgbClr val="006600"/>
              </a:solidFill>
              <a:latin typeface="+mn-lt"/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Насіння утворюється в шишках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solidFill>
                  <a:srgbClr val="006600"/>
                </a:solidFill>
                <a:latin typeface="+mn-lt"/>
              </a:rPr>
              <a:t>Насіння захищене</a:t>
            </a:r>
            <a:endParaRPr lang="uk-UA" sz="3200" b="1" i="1" dirty="0">
              <a:solidFill>
                <a:srgbClr val="0066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8053C-4A0A-4DAD-BCD2-886929CFDFCA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  <p:graphicFrame>
        <p:nvGraphicFramePr>
          <p:cNvPr id="3" name="Содержимое 4"/>
          <p:cNvGraphicFramePr>
            <a:graphicFrameLocks/>
          </p:cNvGraphicFramePr>
          <p:nvPr/>
        </p:nvGraphicFramePr>
        <p:xfrm>
          <a:off x="785813" y="571500"/>
          <a:ext cx="7772401" cy="7667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0343"/>
                <a:gridCol w="1110343"/>
                <a:gridCol w="1110343"/>
                <a:gridCol w="1110343"/>
                <a:gridCol w="1110343"/>
                <a:gridCol w="1110343"/>
                <a:gridCol w="1110343"/>
              </a:tblGrid>
              <a:tr h="766754"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Arial Black" pitchFamily="34" charset="0"/>
                        </a:rPr>
                        <a:t>м</a:t>
                      </a:r>
                      <a:endParaRPr lang="ru-RU" sz="4400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Arial Black" pitchFamily="34" charset="0"/>
                        </a:rPr>
                        <a:t>о</a:t>
                      </a:r>
                      <a:endParaRPr lang="ru-RU" sz="44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93E01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Arial Black" pitchFamily="34" charset="0"/>
                        </a:rPr>
                        <a:t>л</a:t>
                      </a:r>
                      <a:endParaRPr lang="ru-RU" sz="44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Arial Black" pitchFamily="34" charset="0"/>
                        </a:rPr>
                        <a:t>о</a:t>
                      </a:r>
                      <a:endParaRPr lang="ru-RU" sz="44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Arial Black" pitchFamily="34" charset="0"/>
                        </a:rPr>
                        <a:t>д</a:t>
                      </a:r>
                      <a:endParaRPr lang="ru-RU" sz="44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Arial Black" pitchFamily="34" charset="0"/>
                        </a:rPr>
                        <a:t>ц</a:t>
                      </a:r>
                      <a:endParaRPr lang="ru-RU" sz="44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400" dirty="0" smtClean="0">
                          <a:latin typeface="Arial Black" pitchFamily="34" charset="0"/>
                        </a:rPr>
                        <a:t>і</a:t>
                      </a:r>
                      <a:endParaRPr lang="ru-RU" sz="4400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4" name="Улыбающееся лицо 3"/>
          <p:cNvSpPr/>
          <p:nvPr/>
        </p:nvSpPr>
        <p:spPr>
          <a:xfrm>
            <a:off x="500063" y="1857375"/>
            <a:ext cx="1285875" cy="1357313"/>
          </a:xfrm>
          <a:prstGeom prst="smileyFace">
            <a:avLst>
              <a:gd name="adj" fmla="val 4653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люс 4"/>
          <p:cNvSpPr/>
          <p:nvPr/>
        </p:nvSpPr>
        <p:spPr>
          <a:xfrm>
            <a:off x="1857375" y="2143125"/>
            <a:ext cx="1000125" cy="928688"/>
          </a:xfrm>
          <a:prstGeom prst="mathPlus">
            <a:avLst>
              <a:gd name="adj1" fmla="val 168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2928938" y="1928813"/>
            <a:ext cx="1285875" cy="1357312"/>
          </a:xfrm>
          <a:prstGeom prst="smileyFace">
            <a:avLst>
              <a:gd name="adj" fmla="val 4653"/>
            </a:avLst>
          </a:prstGeom>
          <a:solidFill>
            <a:srgbClr val="93E0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люс 6"/>
          <p:cNvSpPr/>
          <p:nvPr/>
        </p:nvSpPr>
        <p:spPr>
          <a:xfrm>
            <a:off x="4214813" y="2143125"/>
            <a:ext cx="1000125" cy="928688"/>
          </a:xfrm>
          <a:prstGeom prst="mathPlus">
            <a:avLst>
              <a:gd name="adj1" fmla="val 168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5357813" y="1857375"/>
            <a:ext cx="1285875" cy="1357313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Равно 8"/>
          <p:cNvSpPr/>
          <p:nvPr/>
        </p:nvSpPr>
        <p:spPr>
          <a:xfrm>
            <a:off x="6929438" y="2500313"/>
            <a:ext cx="1071562" cy="50006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3138" y="3586163"/>
            <a:ext cx="66706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4000" b="1" kern="2500" spc="680" dirty="0">
                <a:solidFill>
                  <a:srgbClr val="00B050"/>
                </a:solidFill>
                <a:latin typeface="Arial" charset="0"/>
              </a:rPr>
              <a:t>С П І В П Р А Ц Я</a:t>
            </a:r>
            <a:endParaRPr lang="ru-RU" sz="4000" b="1" kern="2500" spc="680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 rot="5400000">
            <a:off x="3500438" y="857250"/>
            <a:ext cx="428625" cy="6715125"/>
          </a:xfrm>
          <a:prstGeom prst="rightBrace">
            <a:avLst>
              <a:gd name="adj1" fmla="val 17679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Рамка 11"/>
          <p:cNvSpPr/>
          <p:nvPr/>
        </p:nvSpPr>
        <p:spPr>
          <a:xfrm>
            <a:off x="571500" y="4500563"/>
            <a:ext cx="7643813" cy="1285875"/>
          </a:xfrm>
          <a:prstGeom prst="frame">
            <a:avLst>
              <a:gd name="adj1" fmla="val 33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9966" name="TextBox 12"/>
          <p:cNvSpPr txBox="1">
            <a:spLocks noChangeArrowheads="1"/>
          </p:cNvSpPr>
          <p:nvPr/>
        </p:nvSpPr>
        <p:spPr bwMode="auto">
          <a:xfrm>
            <a:off x="1000125" y="4786313"/>
            <a:ext cx="7143750" cy="76993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 b="1">
                <a:solidFill>
                  <a:srgbClr val="FFC000"/>
                </a:solidFill>
                <a:latin typeface="Arial Black" pitchFamily="34" charset="0"/>
              </a:rPr>
              <a:t>Т  В  О  Р  Ч  І  С  Т  Ь</a:t>
            </a:r>
            <a:endParaRPr lang="ru-RU" sz="4400" b="1">
              <a:solidFill>
                <a:srgbClr val="FFC000"/>
              </a:solidFill>
              <a:latin typeface="Arial Black" pitchFamily="34" charset="0"/>
            </a:endParaRPr>
          </a:p>
        </p:txBody>
      </p:sp>
      <p:pic>
        <p:nvPicPr>
          <p:cNvPr id="14" name="Picture 8" descr="J033688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2071688"/>
            <a:ext cx="85725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dirty="0" smtClean="0">
                <a:solidFill>
                  <a:srgbClr val="FFFF00"/>
                </a:solidFill>
              </a:rPr>
              <a:t>ЛЕГЕНДА</a:t>
            </a:r>
            <a:endParaRPr lang="ru-RU" sz="8000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http://greensad.com.ua/published/publicdata/GREENSAD12/attachments/SC/products_pictures/ginkgo%20biloba_enl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3583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1643050"/>
            <a:ext cx="90011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За стародавньою легендою, китайський імператор Шен </a:t>
            </a:r>
            <a:r>
              <a:rPr lang="uk-UA" sz="2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Нунг</a:t>
            </a:r>
            <a:r>
              <a:rPr lang="uk-UA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, який правив у 2800 р. до н. е., помітив, що його придворні у певному віці стають забудькуватими, у них погіршується пам’ять і розумові здібності. Одного разу, стоячи біля відчиненого вікна, імператор почув голос: «Дерево, на яке ти зараз дивишся, відновить розум, пам’ять твоїх близьких і друзів». Імператор покликав прислугу і наказав зібрати листя з </a:t>
            </a:r>
            <a:r>
              <a:rPr lang="uk-UA" sz="2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гінкго</a:t>
            </a:r>
            <a:r>
              <a:rPr lang="uk-UA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і приготувати з нього настій. Цей напій щоденно давали всім, хто скаржився на забудькуватість. Уже через декілька тижнів Шен </a:t>
            </a:r>
            <a:r>
              <a:rPr lang="uk-UA" sz="2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Нунг</a:t>
            </a:r>
            <a:r>
              <a:rPr lang="uk-UA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помітив, що пам’ять повернулась до його підлеглих. З того часу в Китаї дерево </a:t>
            </a:r>
            <a:r>
              <a:rPr lang="uk-UA" sz="2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гінкго</a:t>
            </a:r>
            <a:r>
              <a:rPr lang="uk-UA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є священним.</a:t>
            </a:r>
            <a:endParaRPr lang="ru-RU" sz="24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r>
              <a:rPr lang="uk-UA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Але мало хто знає, що </a:t>
            </a:r>
            <a:r>
              <a:rPr lang="uk-UA" sz="2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гінкго</a:t>
            </a:r>
            <a:r>
              <a:rPr lang="uk-UA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дволопатеве, про яке йшла мова в легенді, та добре відомі нам сосна і ялина є своєрідними «родичами» і належать до відділу Голонасінні.</a:t>
            </a:r>
            <a:endParaRPr lang="ru-RU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Двойная волна 10"/>
          <p:cNvSpPr/>
          <p:nvPr/>
        </p:nvSpPr>
        <p:spPr>
          <a:xfrm>
            <a:off x="1714480" y="0"/>
            <a:ext cx="5000660" cy="1700194"/>
          </a:xfrm>
          <a:prstGeom prst="doubleWav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dirty="0" smtClean="0"/>
              <a:t>ЛЕГЕНДА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lavikap: Шишечки blogs-news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1051560"/>
          </a:xfrm>
        </p:spPr>
        <p:txBody>
          <a:bodyPr/>
          <a:lstStyle/>
          <a:p>
            <a:r>
              <a:rPr lang="uk-UA" dirty="0" smtClean="0"/>
              <a:t>  </a:t>
            </a: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0" y="0"/>
            <a:ext cx="9144000" cy="148588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C00000"/>
                </a:solidFill>
              </a:rPr>
              <a:t>ЯКІ АСОЦІАЦІЇ ВИКЛИКАЄ У ВАС ПОНЯТТЯ </a:t>
            </a:r>
            <a:r>
              <a:rPr lang="uk-UA" sz="3200" dirty="0" smtClean="0">
                <a:solidFill>
                  <a:srgbClr val="7030A0"/>
                </a:solidFill>
              </a:rPr>
              <a:t>“ГОЛОНАСІННІ”</a:t>
            </a:r>
            <a:r>
              <a:rPr lang="uk-UA" sz="3200" dirty="0" smtClean="0">
                <a:solidFill>
                  <a:srgbClr val="C00000"/>
                </a:solidFill>
              </a:rPr>
              <a:t>?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ИСТВЕННИЦА ГОЛОСЕМЕННЫ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4298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1428736"/>
            <a:ext cx="79764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rgbClr val="FF0000"/>
                </a:solidFill>
              </a:rPr>
              <a:t>ГОЛОНАСІННІ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croID.RU - Cryptogamae et Conifera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786058"/>
            <a:ext cx="8429652" cy="407194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uk-UA" b="1" dirty="0" smtClean="0"/>
          </a:p>
          <a:p>
            <a:pPr>
              <a:buNone/>
            </a:pPr>
            <a:r>
              <a:rPr lang="uk-UA" sz="3900" dirty="0" smtClean="0"/>
              <a:t> 	</a:t>
            </a:r>
            <a:r>
              <a:rPr lang="uk-UA" sz="3900" dirty="0" smtClean="0">
                <a:solidFill>
                  <a:srgbClr val="FFC000"/>
                </a:solidFill>
              </a:rPr>
              <a:t>ознайомити учнів із загальною характеристикою голонасінних рослин, сформувати знання про основні ознаки будови та розмноження голонасінних, їхню різноманітність; розвивати вміння працювати з підручником, додатковою літературою; удосконалювати індивідуальну самостійну роботу учнів; формувати ціннісні орієнтації на збереження природи та естетичні смаки учнів.</a:t>
            </a:r>
            <a:endParaRPr lang="ru-RU" sz="3900" dirty="0" smtClean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43240" y="0"/>
            <a:ext cx="3071834" cy="114298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357158" y="2214554"/>
            <a:ext cx="285752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428992" y="0"/>
            <a:ext cx="3357586" cy="1071546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МЕТА: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0"/>
            <a:ext cx="7572403" cy="10772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Кожна людина народжується мрійником </a:t>
            </a:r>
            <a:r>
              <a:rPr lang="uk-UA" sz="3200" b="1" dirty="0">
                <a:solidFill>
                  <a:srgbClr val="00B050"/>
                </a:solidFill>
                <a:latin typeface="+mn-lt"/>
              </a:rPr>
              <a:t>…</a:t>
            </a:r>
          </a:p>
        </p:txBody>
      </p:sp>
      <p:pic>
        <p:nvPicPr>
          <p:cNvPr id="5" name="Рисунок 4" descr="хмари 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00563"/>
            <a:ext cx="671514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Баньян 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9750" y="1428750"/>
            <a:ext cx="35242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ічка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1428736"/>
            <a:ext cx="4430729" cy="4060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Дерево 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285875"/>
            <a:ext cx="221456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Дерево 1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3910013"/>
            <a:ext cx="2500298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3" y="1755775"/>
            <a:ext cx="9156700" cy="2309813"/>
          </a:xfrm>
          <a:prstGeom prst="rect">
            <a:avLst/>
          </a:prstGeom>
          <a:noFill/>
        </p:spPr>
      </p:pic>
      <p:pic>
        <p:nvPicPr>
          <p:cNvPr id="12" name="08 - ФРЕНСИС ГОЙЯ - НОСТАЛЬГ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58188" y="357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0"/>
                            </p:stCondLst>
                            <p:childTnLst>
                              <p:par>
                                <p:cTn id="3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771</TotalTime>
  <Words>808</Words>
  <Application>Microsoft Office PowerPoint</Application>
  <PresentationFormat>Экран (4:3)</PresentationFormat>
  <Paragraphs>198</Paragraphs>
  <Slides>46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Тема Office</vt:lpstr>
      <vt:lpstr>Пакет</vt:lpstr>
      <vt:lpstr>Слайд 1</vt:lpstr>
      <vt:lpstr>Слайд 2</vt:lpstr>
      <vt:lpstr>Слайд 3</vt:lpstr>
      <vt:lpstr>Слайд 4</vt:lpstr>
      <vt:lpstr>ЛЕГЕНДА</vt:lpstr>
      <vt:lpstr>  </vt:lpstr>
      <vt:lpstr>Слайд 7</vt:lpstr>
      <vt:lpstr>МЕТА: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РІЗНОМАНІТНІСТЬ ГНЕТОВИХ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СОСНА СИБІРСЬКА</vt:lpstr>
      <vt:lpstr>Слайд 31</vt:lpstr>
      <vt:lpstr>Слайд 32</vt:lpstr>
      <vt:lpstr>Слайд 33</vt:lpstr>
      <vt:lpstr>Слайд 34</vt:lpstr>
      <vt:lpstr>Слайд 35</vt:lpstr>
      <vt:lpstr>Робота за варіантами </vt:lpstr>
      <vt:lpstr>Які ліси називають корабельними? Чому?   </vt:lpstr>
      <vt:lpstr>Слайд 38</vt:lpstr>
      <vt:lpstr>Слайд 39</vt:lpstr>
      <vt:lpstr>Значення голонасінних у природі: </vt:lpstr>
      <vt:lpstr>Слайд 41</vt:lpstr>
      <vt:lpstr>БУДІВЕЛЬНИЙ МАТЕРІАЛ</vt:lpstr>
      <vt:lpstr>Закінчити речення, вибираючи правильну відповідь із двох запропонованих.</vt:lpstr>
      <vt:lpstr>Слайд 44</vt:lpstr>
      <vt:lpstr>Слайд 45</vt:lpstr>
      <vt:lpstr>Слайд 46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11</cp:lastModifiedBy>
  <cp:revision>25</cp:revision>
  <dcterms:created xsi:type="dcterms:W3CDTF">2014-11-12T16:39:06Z</dcterms:created>
  <dcterms:modified xsi:type="dcterms:W3CDTF">2017-02-22T17:48:58Z</dcterms:modified>
</cp:coreProperties>
</file>