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0" r:id="rId7"/>
    <p:sldId id="262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66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D:\&#1044;&#1080;&#1089;&#1082;_D\INFORMATIKA\&#1090;&#1080;&#1078;&#1076;&#1077;&#1085;&#1100;%20&#1080;&#1085;&#1092;&#1086;&#1088;&#1084;&#1072;&#1090;&#1080;&#1082;&#1080;\&#1090;&#1080;&#1078;&#1076;&#1077;&#1085;&#1100;%202015-2016\&#1092;&#1086;&#1088;&#1091;&#1084;-&#1090;&#1077;&#1072;&#1090;&#1088;\&#1079;&#1072;&#1083;&#1077;&#1078;&#1085;&#1110;&#1089;&#1090;&#1100;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D:\&#1044;&#1080;&#1089;&#1082;_D\INFORMATIKA\&#1090;&#1080;&#1078;&#1076;&#1077;&#1085;&#1100;%20&#1080;&#1085;&#1092;&#1086;&#1088;&#1084;&#1072;&#1090;&#1080;&#1082;&#1080;\&#1090;&#1080;&#1078;&#1076;&#1077;&#1085;&#1100;%202015-2016\&#1092;&#1086;&#1088;&#1091;&#1084;-&#1090;&#1077;&#1072;&#1090;&#1088;\&#1079;&#1072;&#1083;&#1077;&#1078;&#1085;&#1110;&#1089;&#1090;&#1100;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D:\&#1044;&#1080;&#1089;&#1082;_D\INFORMATIKA\&#1090;&#1080;&#1078;&#1076;&#1077;&#1085;&#1100;%20&#1080;&#1085;&#1092;&#1086;&#1088;&#1084;&#1072;&#1090;&#1080;&#1082;&#1080;\&#1090;&#1080;&#1078;&#1076;&#1077;&#1085;&#1100;%202015-2016\&#1092;&#1086;&#1088;&#1091;&#1084;-&#1090;&#1077;&#1072;&#1090;&#1088;\&#1079;&#1072;&#1083;&#1077;&#1078;&#1085;&#1110;&#1089;&#1090;&#1100;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D:\&#1044;&#1080;&#1089;&#1082;_D\INFORMATIKA\&#1090;&#1080;&#1078;&#1076;&#1077;&#1085;&#1100;%20&#1080;&#1085;&#1092;&#1086;&#1088;&#1084;&#1072;&#1090;&#1080;&#1082;&#1080;\&#1090;&#1080;&#1078;&#1076;&#1077;&#1085;&#1100;%202015-2016\&#1092;&#1086;&#1088;&#1091;&#1084;-&#1090;&#1077;&#1072;&#1090;&#1088;\&#1079;&#1072;&#1083;&#1077;&#1078;&#1085;&#1110;&#1089;&#1090;&#1100;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D:\&#1044;&#1080;&#1089;&#1082;_D\INFORMATIKA\&#1090;&#1080;&#1078;&#1076;&#1077;&#1085;&#1100;%20&#1080;&#1085;&#1092;&#1086;&#1088;&#1084;&#1072;&#1090;&#1080;&#1082;&#1080;\&#1090;&#1080;&#1078;&#1076;&#1077;&#1085;&#1100;%202015-2016\&#1092;&#1086;&#1088;&#1091;&#1084;-&#1090;&#1077;&#1072;&#1090;&#1088;\&#1079;&#1072;&#1083;&#1077;&#1078;&#1085;&#1110;&#1089;&#1090;&#1100;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D:\&#1044;&#1080;&#1089;&#1082;_D\INFORMATIKA\&#1090;&#1080;&#1078;&#1076;&#1077;&#1085;&#1100;%20&#1080;&#1085;&#1092;&#1086;&#1088;&#1084;&#1072;&#1090;&#1080;&#1082;&#1080;\&#1090;&#1080;&#1078;&#1076;&#1077;&#1085;&#1100;%202015-2016\&#1092;&#1086;&#1088;&#1091;&#1084;-&#1090;&#1077;&#1072;&#1090;&#1088;\&#1079;&#1072;&#1083;&#1077;&#1078;&#1085;&#1110;&#1089;&#1090;&#1100;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roundedCorners val="1"/>
  <c:style val="26"/>
  <c:chart>
    <c:view3D>
      <c:rotX val="75"/>
      <c:perspective val="30"/>
    </c:view3D>
    <c:plotArea>
      <c:layout/>
      <c:pie3DChart>
        <c:varyColors val="1"/>
        <c:ser>
          <c:idx val="0"/>
          <c:order val="0"/>
          <c:explosion val="25"/>
          <c:dPt>
            <c:idx val="0"/>
            <c:spPr>
              <a:solidFill>
                <a:srgbClr val="00B050"/>
              </a:solidFill>
            </c:spPr>
          </c:dPt>
          <c:dPt>
            <c:idx val="1"/>
            <c:spPr>
              <a:solidFill>
                <a:srgbClr val="7030A0"/>
              </a:solidFill>
            </c:spPr>
          </c:dPt>
          <c:dPt>
            <c:idx val="2"/>
            <c:spPr>
              <a:solidFill>
                <a:srgbClr val="FF0000"/>
              </a:solidFill>
            </c:spPr>
          </c:dPt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dLblPos val="outEnd"/>
            <c:showVal val="1"/>
            <c:showLeaderLines val="1"/>
          </c:dLbls>
          <c:cat>
            <c:strRef>
              <c:f>Лист1!$A$2:$A$4</c:f>
              <c:strCache>
                <c:ptCount val="3"/>
                <c:pt idx="0">
                  <c:v>20-49</c:v>
                </c:pt>
                <c:pt idx="1">
                  <c:v>50-79</c:v>
                </c:pt>
                <c:pt idx="2">
                  <c:v>80-100</c:v>
                </c:pt>
              </c:strCache>
            </c:strRef>
          </c:cat>
          <c:val>
            <c:numRef>
              <c:f>Лист1!$H$2:$H$4</c:f>
              <c:numCache>
                <c:formatCode>0</c:formatCode>
                <c:ptCount val="3"/>
                <c:pt idx="0">
                  <c:v>90</c:v>
                </c:pt>
                <c:pt idx="1">
                  <c:v>9.2307692307692317</c:v>
                </c:pt>
                <c:pt idx="2">
                  <c:v>0.76923076923076927</c:v>
                </c:pt>
              </c:numCache>
            </c:numRef>
          </c:val>
        </c:ser>
        <c:dLbls>
          <c:showVal val="1"/>
        </c:dLbls>
      </c:pie3DChart>
      <c:spPr>
        <a:solidFill>
          <a:srgbClr val="FFFFFF"/>
        </a:solidFill>
      </c:spPr>
    </c:plotArea>
    <c:legend>
      <c:legendPos val="r"/>
      <c:layout>
        <c:manualLayout>
          <c:xMode val="edge"/>
          <c:yMode val="edge"/>
          <c:x val="0.77369355552646202"/>
          <c:y val="0.41947384866805526"/>
          <c:w val="0.13405232189113628"/>
          <c:h val="0.18817075913670211"/>
        </c:manualLayout>
      </c:layout>
      <c:txPr>
        <a:bodyPr/>
        <a:lstStyle/>
        <a:p>
          <a:pPr>
            <a:defRPr sz="1800" b="1"/>
          </a:pPr>
          <a:endParaRPr lang="ru-RU"/>
        </a:p>
      </c:txPr>
    </c:legend>
    <c:plotVisOnly val="1"/>
  </c:chart>
  <c:spPr>
    <a:solidFill>
      <a:srgbClr val="FFFFFF"/>
    </a:solidFill>
    <a:ln w="12700"/>
  </c:sp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/>
      <c:barChart>
        <c:barDir val="col"/>
        <c:grouping val="clustered"/>
        <c:ser>
          <c:idx val="0"/>
          <c:order val="0"/>
          <c:tx>
            <c:strRef>
              <c:f>Лист1!$A$15</c:f>
              <c:strCache>
                <c:ptCount val="1"/>
                <c:pt idx="0">
                  <c:v>20-49</c:v>
                </c:pt>
              </c:strCache>
            </c:strRef>
          </c:tx>
          <c:spPr>
            <a:solidFill>
              <a:srgbClr val="00B05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Лист1!$B$14:$G$14</c:f>
              <c:strCache>
                <c:ptCount val="6"/>
                <c:pt idx="0">
                  <c:v>12 років</c:v>
                </c:pt>
                <c:pt idx="1">
                  <c:v>13 років</c:v>
                </c:pt>
                <c:pt idx="2">
                  <c:v>14 років</c:v>
                </c:pt>
                <c:pt idx="3">
                  <c:v>15 років</c:v>
                </c:pt>
                <c:pt idx="4">
                  <c:v>16 років</c:v>
                </c:pt>
                <c:pt idx="5">
                  <c:v>17 років</c:v>
                </c:pt>
              </c:strCache>
            </c:strRef>
          </c:cat>
          <c:val>
            <c:numRef>
              <c:f>Лист1!$B$15:$G$15</c:f>
              <c:numCache>
                <c:formatCode>0</c:formatCode>
                <c:ptCount val="6"/>
                <c:pt idx="0">
                  <c:v>26.153846153846157</c:v>
                </c:pt>
                <c:pt idx="1">
                  <c:v>4.615384615384615</c:v>
                </c:pt>
                <c:pt idx="2">
                  <c:v>7.6923076923076925</c:v>
                </c:pt>
                <c:pt idx="3">
                  <c:v>16.923076923076923</c:v>
                </c:pt>
                <c:pt idx="4">
                  <c:v>23.076923076923073</c:v>
                </c:pt>
                <c:pt idx="5">
                  <c:v>9.2307692307692317</c:v>
                </c:pt>
              </c:numCache>
            </c:numRef>
          </c:val>
        </c:ser>
        <c:ser>
          <c:idx val="1"/>
          <c:order val="1"/>
          <c:tx>
            <c:strRef>
              <c:f>Лист1!$A$16</c:f>
              <c:strCache>
                <c:ptCount val="1"/>
                <c:pt idx="0">
                  <c:v>50-79</c:v>
                </c:pt>
              </c:strCache>
            </c:strRef>
          </c:tx>
          <c:spPr>
            <a:solidFill>
              <a:srgbClr val="7030A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Лист1!$B$14:$G$14</c:f>
              <c:strCache>
                <c:ptCount val="6"/>
                <c:pt idx="0">
                  <c:v>12 років</c:v>
                </c:pt>
                <c:pt idx="1">
                  <c:v>13 років</c:v>
                </c:pt>
                <c:pt idx="2">
                  <c:v>14 років</c:v>
                </c:pt>
                <c:pt idx="3">
                  <c:v>15 років</c:v>
                </c:pt>
                <c:pt idx="4">
                  <c:v>16 років</c:v>
                </c:pt>
                <c:pt idx="5">
                  <c:v>17 років</c:v>
                </c:pt>
              </c:strCache>
            </c:strRef>
          </c:cat>
          <c:val>
            <c:numRef>
              <c:f>Лист1!$B$16:$G$16</c:f>
              <c:numCache>
                <c:formatCode>0</c:formatCode>
                <c:ptCount val="6"/>
                <c:pt idx="0">
                  <c:v>3.0769230769230771</c:v>
                </c:pt>
                <c:pt idx="1">
                  <c:v>1.5384615384615385</c:v>
                </c:pt>
                <c:pt idx="3">
                  <c:v>6.1538461538461542</c:v>
                </c:pt>
              </c:numCache>
            </c:numRef>
          </c:val>
        </c:ser>
        <c:ser>
          <c:idx val="2"/>
          <c:order val="2"/>
          <c:tx>
            <c:strRef>
              <c:f>Лист1!$A$17</c:f>
              <c:strCache>
                <c:ptCount val="1"/>
                <c:pt idx="0">
                  <c:v>80-100</c:v>
                </c:pt>
              </c:strCache>
            </c:strRef>
          </c:tx>
          <c:spPr>
            <a:solidFill>
              <a:srgbClr val="FF000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Лист1!$B$14:$G$14</c:f>
              <c:strCache>
                <c:ptCount val="6"/>
                <c:pt idx="0">
                  <c:v>12 років</c:v>
                </c:pt>
                <c:pt idx="1">
                  <c:v>13 років</c:v>
                </c:pt>
                <c:pt idx="2">
                  <c:v>14 років</c:v>
                </c:pt>
                <c:pt idx="3">
                  <c:v>15 років</c:v>
                </c:pt>
                <c:pt idx="4">
                  <c:v>16 років</c:v>
                </c:pt>
                <c:pt idx="5">
                  <c:v>17 років</c:v>
                </c:pt>
              </c:strCache>
            </c:strRef>
          </c:cat>
          <c:val>
            <c:numRef>
              <c:f>Лист1!$B$17:$G$17</c:f>
              <c:numCache>
                <c:formatCode>General</c:formatCode>
                <c:ptCount val="6"/>
                <c:pt idx="4" formatCode="0">
                  <c:v>1.5384615384615385</c:v>
                </c:pt>
              </c:numCache>
            </c:numRef>
          </c:val>
        </c:ser>
        <c:dLbls>
          <c:showVal val="1"/>
        </c:dLbls>
        <c:axId val="48300416"/>
        <c:axId val="48301952"/>
      </c:barChart>
      <c:catAx>
        <c:axId val="48300416"/>
        <c:scaling>
          <c:orientation val="minMax"/>
        </c:scaling>
        <c:axPos val="b"/>
        <c:tickLblPos val="nextTo"/>
        <c:txPr>
          <a:bodyPr/>
          <a:lstStyle/>
          <a:p>
            <a:pPr>
              <a:defRPr sz="1800" b="1"/>
            </a:pPr>
            <a:endParaRPr lang="ru-RU"/>
          </a:p>
        </c:txPr>
        <c:crossAx val="48301952"/>
        <c:crosses val="autoZero"/>
        <c:auto val="1"/>
        <c:lblAlgn val="ctr"/>
        <c:lblOffset val="100"/>
      </c:catAx>
      <c:valAx>
        <c:axId val="48301952"/>
        <c:scaling>
          <c:orientation val="minMax"/>
        </c:scaling>
        <c:axPos val="l"/>
        <c:majorGridlines/>
        <c:numFmt formatCode="0" sourceLinked="1"/>
        <c:tickLblPos val="nextTo"/>
        <c:crossAx val="48300416"/>
        <c:crosses val="autoZero"/>
        <c:crossBetween val="between"/>
      </c:valAx>
      <c:spPr>
        <a:solidFill>
          <a:srgbClr val="FFFFFF"/>
        </a:solidFill>
      </c:spPr>
    </c:plotArea>
    <c:legend>
      <c:legendPos val="b"/>
      <c:layout/>
      <c:txPr>
        <a:bodyPr/>
        <a:lstStyle/>
        <a:p>
          <a:pPr>
            <a:defRPr sz="2000" b="1"/>
          </a:pPr>
          <a:endParaRPr lang="ru-RU"/>
        </a:p>
      </c:txPr>
    </c:legend>
    <c:plotVisOnly val="1"/>
  </c:chart>
  <c:spPr>
    <a:solidFill>
      <a:srgbClr val="FFFFFF"/>
    </a:solidFill>
  </c:sp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/>
      <c:barChart>
        <c:barDir val="col"/>
        <c:grouping val="clustered"/>
        <c:ser>
          <c:idx val="0"/>
          <c:order val="0"/>
          <c:tx>
            <c:strRef>
              <c:f>Лист1!$A$21</c:f>
              <c:strCache>
                <c:ptCount val="1"/>
                <c:pt idx="0">
                  <c:v>20-49</c:v>
                </c:pt>
              </c:strCache>
            </c:strRef>
          </c:tx>
          <c:spPr>
            <a:solidFill>
              <a:srgbClr val="00B05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Лист1!$B$20:$G$20</c:f>
              <c:strCache>
                <c:ptCount val="6"/>
                <c:pt idx="0">
                  <c:v>12 років</c:v>
                </c:pt>
                <c:pt idx="1">
                  <c:v>13 років</c:v>
                </c:pt>
                <c:pt idx="2">
                  <c:v>14 років</c:v>
                </c:pt>
                <c:pt idx="3">
                  <c:v>15 років</c:v>
                </c:pt>
                <c:pt idx="4">
                  <c:v>16 років</c:v>
                </c:pt>
                <c:pt idx="5">
                  <c:v>17 років</c:v>
                </c:pt>
              </c:strCache>
            </c:strRef>
          </c:cat>
          <c:val>
            <c:numRef>
              <c:f>Лист1!$B$21:$G$21</c:f>
              <c:numCache>
                <c:formatCode>0</c:formatCode>
                <c:ptCount val="6"/>
                <c:pt idx="0">
                  <c:v>30.76923076923077</c:v>
                </c:pt>
                <c:pt idx="1">
                  <c:v>12.30769230769231</c:v>
                </c:pt>
                <c:pt idx="2">
                  <c:v>16.923076923076923</c:v>
                </c:pt>
                <c:pt idx="3">
                  <c:v>15.384615384615385</c:v>
                </c:pt>
                <c:pt idx="4">
                  <c:v>7.6923076923076925</c:v>
                </c:pt>
                <c:pt idx="5">
                  <c:v>9.2307692307692317</c:v>
                </c:pt>
              </c:numCache>
            </c:numRef>
          </c:val>
        </c:ser>
        <c:ser>
          <c:idx val="1"/>
          <c:order val="1"/>
          <c:tx>
            <c:strRef>
              <c:f>Лист1!$A$22</c:f>
              <c:strCache>
                <c:ptCount val="1"/>
                <c:pt idx="0">
                  <c:v>50-79</c:v>
                </c:pt>
              </c:strCache>
            </c:strRef>
          </c:tx>
          <c:spPr>
            <a:solidFill>
              <a:srgbClr val="7030A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Лист1!$B$20:$G$20</c:f>
              <c:strCache>
                <c:ptCount val="6"/>
                <c:pt idx="0">
                  <c:v>12 років</c:v>
                </c:pt>
                <c:pt idx="1">
                  <c:v>13 років</c:v>
                </c:pt>
                <c:pt idx="2">
                  <c:v>14 років</c:v>
                </c:pt>
                <c:pt idx="3">
                  <c:v>15 років</c:v>
                </c:pt>
                <c:pt idx="4">
                  <c:v>16 років</c:v>
                </c:pt>
                <c:pt idx="5">
                  <c:v>17 років</c:v>
                </c:pt>
              </c:strCache>
            </c:strRef>
          </c:cat>
          <c:val>
            <c:numRef>
              <c:f>Лист1!$B$22:$G$22</c:f>
              <c:numCache>
                <c:formatCode>0</c:formatCode>
                <c:ptCount val="6"/>
                <c:pt idx="1">
                  <c:v>3.0769230769230771</c:v>
                </c:pt>
                <c:pt idx="2">
                  <c:v>3.0769230769230771</c:v>
                </c:pt>
                <c:pt idx="3">
                  <c:v>1.5384615384615385</c:v>
                </c:pt>
              </c:numCache>
            </c:numRef>
          </c:val>
        </c:ser>
        <c:ser>
          <c:idx val="2"/>
          <c:order val="2"/>
          <c:tx>
            <c:strRef>
              <c:f>Лист1!$A$23</c:f>
              <c:strCache>
                <c:ptCount val="1"/>
                <c:pt idx="0">
                  <c:v>80-100</c:v>
                </c:pt>
              </c:strCache>
            </c:strRef>
          </c:tx>
          <c:spPr>
            <a:solidFill>
              <a:srgbClr val="FF0000"/>
            </a:solidFill>
          </c:spPr>
          <c:cat>
            <c:strRef>
              <c:f>Лист1!$B$20:$G$20</c:f>
              <c:strCache>
                <c:ptCount val="6"/>
                <c:pt idx="0">
                  <c:v>12 років</c:v>
                </c:pt>
                <c:pt idx="1">
                  <c:v>13 років</c:v>
                </c:pt>
                <c:pt idx="2">
                  <c:v>14 років</c:v>
                </c:pt>
                <c:pt idx="3">
                  <c:v>15 років</c:v>
                </c:pt>
                <c:pt idx="4">
                  <c:v>16 років</c:v>
                </c:pt>
                <c:pt idx="5">
                  <c:v>17 років</c:v>
                </c:pt>
              </c:strCache>
            </c:strRef>
          </c:cat>
          <c:val>
            <c:numRef>
              <c:f>Лист1!$B$23:$G$23</c:f>
              <c:numCache>
                <c:formatCode>General</c:formatCode>
                <c:ptCount val="6"/>
              </c:numCache>
            </c:numRef>
          </c:val>
        </c:ser>
        <c:dLbls>
          <c:showVal val="1"/>
        </c:dLbls>
        <c:axId val="48357760"/>
        <c:axId val="48359296"/>
      </c:barChart>
      <c:catAx>
        <c:axId val="48357760"/>
        <c:scaling>
          <c:orientation val="minMax"/>
        </c:scaling>
        <c:axPos val="b"/>
        <c:tickLblPos val="nextTo"/>
        <c:txPr>
          <a:bodyPr/>
          <a:lstStyle/>
          <a:p>
            <a:pPr>
              <a:defRPr sz="1800" b="1"/>
            </a:pPr>
            <a:endParaRPr lang="ru-RU"/>
          </a:p>
        </c:txPr>
        <c:crossAx val="48359296"/>
        <c:crosses val="autoZero"/>
        <c:auto val="1"/>
        <c:lblAlgn val="ctr"/>
        <c:lblOffset val="100"/>
      </c:catAx>
      <c:valAx>
        <c:axId val="48359296"/>
        <c:scaling>
          <c:orientation val="minMax"/>
        </c:scaling>
        <c:axPos val="l"/>
        <c:majorGridlines/>
        <c:numFmt formatCode="0" sourceLinked="1"/>
        <c:tickLblPos val="nextTo"/>
        <c:crossAx val="48357760"/>
        <c:crosses val="autoZero"/>
        <c:crossBetween val="between"/>
      </c:valAx>
      <c:spPr>
        <a:solidFill>
          <a:srgbClr val="FFFFFF"/>
        </a:solidFill>
      </c:spPr>
    </c:plotArea>
    <c:legend>
      <c:legendPos val="b"/>
      <c:layout/>
      <c:txPr>
        <a:bodyPr/>
        <a:lstStyle/>
        <a:p>
          <a:pPr>
            <a:defRPr sz="2000" b="1"/>
          </a:pPr>
          <a:endParaRPr lang="ru-RU"/>
        </a:p>
      </c:txPr>
    </c:legend>
    <c:plotVisOnly val="1"/>
  </c:chart>
  <c:spPr>
    <a:solidFill>
      <a:srgbClr val="FFFFFF"/>
    </a:solidFill>
  </c:sp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rotX val="75"/>
      <c:perspective val="30"/>
    </c:view3D>
    <c:plotArea>
      <c:layout/>
      <c:pie3DChart>
        <c:varyColors val="1"/>
        <c:ser>
          <c:idx val="0"/>
          <c:order val="0"/>
          <c:explosion val="25"/>
          <c:dPt>
            <c:idx val="0"/>
            <c:spPr>
              <a:solidFill>
                <a:srgbClr val="00B050"/>
              </a:solidFill>
            </c:spPr>
          </c:dPt>
          <c:dPt>
            <c:idx val="1"/>
            <c:spPr>
              <a:solidFill>
                <a:srgbClr val="0070C0"/>
              </a:solidFill>
            </c:spPr>
          </c:dPt>
          <c:dPt>
            <c:idx val="2"/>
            <c:spPr>
              <a:solidFill>
                <a:srgbClr val="7030A0"/>
              </a:solidFill>
            </c:spPr>
          </c:dPt>
          <c:dPt>
            <c:idx val="3"/>
            <c:spPr>
              <a:solidFill>
                <a:srgbClr val="FF0000"/>
              </a:solidFill>
            </c:spPr>
          </c:dPt>
          <c:dLbls>
            <c:txPr>
              <a:bodyPr/>
              <a:lstStyle/>
              <a:p>
                <a:pPr>
                  <a:defRPr sz="3600" b="1"/>
                </a:pPr>
                <a:endParaRPr lang="ru-RU"/>
              </a:p>
            </c:txPr>
            <c:dLblPos val="outEnd"/>
            <c:showPercent val="1"/>
            <c:showLeaderLines val="1"/>
          </c:dLbls>
          <c:cat>
            <c:strRef>
              <c:f>Лист1!$A$42:$A$45</c:f>
              <c:strCache>
                <c:ptCount val="4"/>
                <c:pt idx="0">
                  <c:v>А</c:v>
                </c:pt>
                <c:pt idx="1">
                  <c:v>Б</c:v>
                </c:pt>
                <c:pt idx="2">
                  <c:v>В</c:v>
                </c:pt>
                <c:pt idx="3">
                  <c:v>Г</c:v>
                </c:pt>
              </c:strCache>
            </c:strRef>
          </c:cat>
          <c:val>
            <c:numRef>
              <c:f>Лист1!$F$42:$F$45</c:f>
              <c:numCache>
                <c:formatCode>0</c:formatCode>
                <c:ptCount val="4"/>
                <c:pt idx="0">
                  <c:v>15.384615384615385</c:v>
                </c:pt>
                <c:pt idx="1">
                  <c:v>38.461538461538453</c:v>
                </c:pt>
                <c:pt idx="2">
                  <c:v>41.758241758241752</c:v>
                </c:pt>
                <c:pt idx="3">
                  <c:v>4.3956043956043969</c:v>
                </c:pt>
              </c:numCache>
            </c:numRef>
          </c:val>
        </c:ser>
        <c:dLbls>
          <c:showVal val="1"/>
        </c:dLbls>
      </c:pie3DChart>
    </c:plotArea>
    <c:legend>
      <c:legendPos val="r"/>
      <c:layout/>
      <c:txPr>
        <a:bodyPr/>
        <a:lstStyle/>
        <a:p>
          <a:pPr>
            <a:defRPr sz="2800" b="1"/>
          </a:pPr>
          <a:endParaRPr lang="ru-RU"/>
        </a:p>
      </c:txPr>
    </c:legend>
    <c:plotVisOnly val="1"/>
  </c:chart>
  <c:spPr>
    <a:solidFill>
      <a:srgbClr val="FFFFFF"/>
    </a:solidFill>
  </c:sp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/>
      <c:barChart>
        <c:barDir val="col"/>
        <c:grouping val="clustered"/>
        <c:ser>
          <c:idx val="0"/>
          <c:order val="0"/>
          <c:tx>
            <c:strRef>
              <c:f>Лист1!$A$49</c:f>
              <c:strCache>
                <c:ptCount val="1"/>
                <c:pt idx="0">
                  <c:v>А</c:v>
                </c:pt>
              </c:strCache>
            </c:strRef>
          </c:tx>
          <c:spPr>
            <a:solidFill>
              <a:srgbClr val="00B05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Лист1!$B$48:$E$48</c:f>
              <c:strCache>
                <c:ptCount val="4"/>
                <c:pt idx="0">
                  <c:v>14 років</c:v>
                </c:pt>
                <c:pt idx="1">
                  <c:v>15 років</c:v>
                </c:pt>
                <c:pt idx="2">
                  <c:v>16 років</c:v>
                </c:pt>
                <c:pt idx="3">
                  <c:v>17 років</c:v>
                </c:pt>
              </c:strCache>
            </c:strRef>
          </c:cat>
          <c:val>
            <c:numRef>
              <c:f>Лист1!$B$49:$E$49</c:f>
              <c:numCache>
                <c:formatCode>General</c:formatCode>
                <c:ptCount val="4"/>
                <c:pt idx="0" formatCode="0">
                  <c:v>2.3809523809523809</c:v>
                </c:pt>
                <c:pt idx="3" formatCode="0">
                  <c:v>2.3809523809523809</c:v>
                </c:pt>
              </c:numCache>
            </c:numRef>
          </c:val>
        </c:ser>
        <c:ser>
          <c:idx val="1"/>
          <c:order val="1"/>
          <c:tx>
            <c:strRef>
              <c:f>Лист1!$A$50</c:f>
              <c:strCache>
                <c:ptCount val="1"/>
                <c:pt idx="0">
                  <c:v>Б</c:v>
                </c:pt>
              </c:strCache>
            </c:strRef>
          </c:tx>
          <c:spPr>
            <a:solidFill>
              <a:srgbClr val="0070C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Лист1!$B$48:$E$48</c:f>
              <c:strCache>
                <c:ptCount val="4"/>
                <c:pt idx="0">
                  <c:v>14 років</c:v>
                </c:pt>
                <c:pt idx="1">
                  <c:v>15 років</c:v>
                </c:pt>
                <c:pt idx="2">
                  <c:v>16 років</c:v>
                </c:pt>
                <c:pt idx="3">
                  <c:v>17 років</c:v>
                </c:pt>
              </c:strCache>
            </c:strRef>
          </c:cat>
          <c:val>
            <c:numRef>
              <c:f>Лист1!$B$50:$E$50</c:f>
              <c:numCache>
                <c:formatCode>0</c:formatCode>
                <c:ptCount val="4"/>
                <c:pt idx="0">
                  <c:v>9.5238095238095237</c:v>
                </c:pt>
                <c:pt idx="1">
                  <c:v>7.1428571428571423</c:v>
                </c:pt>
                <c:pt idx="2">
                  <c:v>14.285714285714286</c:v>
                </c:pt>
              </c:numCache>
            </c:numRef>
          </c:val>
        </c:ser>
        <c:ser>
          <c:idx val="2"/>
          <c:order val="2"/>
          <c:tx>
            <c:strRef>
              <c:f>Лист1!$A$51</c:f>
              <c:strCache>
                <c:ptCount val="1"/>
                <c:pt idx="0">
                  <c:v>В</c:v>
                </c:pt>
              </c:strCache>
            </c:strRef>
          </c:tx>
          <c:spPr>
            <a:solidFill>
              <a:srgbClr val="7030A0"/>
            </a:solidFill>
          </c:spPr>
          <c:dLbls>
            <c:dLbl>
              <c:idx val="0"/>
              <c:layout>
                <c:manualLayout>
                  <c:x val="7.473275097493879E-3"/>
                  <c:y val="2.2611447730879332E-3"/>
                </c:manualLayout>
              </c:layout>
              <c:showVal val="1"/>
            </c:dLbl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Лист1!$B$48:$E$48</c:f>
              <c:strCache>
                <c:ptCount val="4"/>
                <c:pt idx="0">
                  <c:v>14 років</c:v>
                </c:pt>
                <c:pt idx="1">
                  <c:v>15 років</c:v>
                </c:pt>
                <c:pt idx="2">
                  <c:v>16 років</c:v>
                </c:pt>
                <c:pt idx="3">
                  <c:v>17 років</c:v>
                </c:pt>
              </c:strCache>
            </c:strRef>
          </c:cat>
          <c:val>
            <c:numRef>
              <c:f>Лист1!$B$51:$E$51</c:f>
              <c:numCache>
                <c:formatCode>0</c:formatCode>
                <c:ptCount val="4"/>
                <c:pt idx="0">
                  <c:v>9.5238095238095237</c:v>
                </c:pt>
                <c:pt idx="1">
                  <c:v>19.047619047619044</c:v>
                </c:pt>
                <c:pt idx="2">
                  <c:v>16.666666666666668</c:v>
                </c:pt>
                <c:pt idx="3">
                  <c:v>9.5238095238095237</c:v>
                </c:pt>
              </c:numCache>
            </c:numRef>
          </c:val>
        </c:ser>
        <c:ser>
          <c:idx val="3"/>
          <c:order val="3"/>
          <c:tx>
            <c:strRef>
              <c:f>Лист1!$A$52</c:f>
              <c:strCache>
                <c:ptCount val="1"/>
                <c:pt idx="0">
                  <c:v>Г</c:v>
                </c:pt>
              </c:strCache>
            </c:strRef>
          </c:tx>
          <c:spPr>
            <a:solidFill>
              <a:srgbClr val="FF000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Лист1!$B$48:$E$48</c:f>
              <c:strCache>
                <c:ptCount val="4"/>
                <c:pt idx="0">
                  <c:v>14 років</c:v>
                </c:pt>
                <c:pt idx="1">
                  <c:v>15 років</c:v>
                </c:pt>
                <c:pt idx="2">
                  <c:v>16 років</c:v>
                </c:pt>
                <c:pt idx="3">
                  <c:v>17 років</c:v>
                </c:pt>
              </c:strCache>
            </c:strRef>
          </c:cat>
          <c:val>
            <c:numRef>
              <c:f>Лист1!$B$52:$E$52</c:f>
              <c:numCache>
                <c:formatCode>General</c:formatCode>
                <c:ptCount val="4"/>
                <c:pt idx="0" formatCode="0">
                  <c:v>2.3809523809523809</c:v>
                </c:pt>
                <c:pt idx="2" formatCode="0">
                  <c:v>7.1428571428571423</c:v>
                </c:pt>
              </c:numCache>
            </c:numRef>
          </c:val>
        </c:ser>
        <c:dLbls>
          <c:showVal val="1"/>
        </c:dLbls>
        <c:axId val="49169920"/>
        <c:axId val="49171456"/>
      </c:barChart>
      <c:catAx>
        <c:axId val="49169920"/>
        <c:scaling>
          <c:orientation val="minMax"/>
        </c:scaling>
        <c:axPos val="b"/>
        <c:tickLblPos val="nextTo"/>
        <c:txPr>
          <a:bodyPr/>
          <a:lstStyle/>
          <a:p>
            <a:pPr>
              <a:defRPr sz="1800" b="1"/>
            </a:pPr>
            <a:endParaRPr lang="ru-RU"/>
          </a:p>
        </c:txPr>
        <c:crossAx val="49171456"/>
        <c:crosses val="autoZero"/>
        <c:auto val="1"/>
        <c:lblAlgn val="ctr"/>
        <c:lblOffset val="100"/>
      </c:catAx>
      <c:valAx>
        <c:axId val="49171456"/>
        <c:scaling>
          <c:orientation val="minMax"/>
        </c:scaling>
        <c:axPos val="l"/>
        <c:majorGridlines/>
        <c:numFmt formatCode="0" sourceLinked="1"/>
        <c:tickLblPos val="nextTo"/>
        <c:spPr>
          <a:solidFill>
            <a:srgbClr val="FFFFFF"/>
          </a:solidFill>
        </c:spPr>
        <c:crossAx val="49169920"/>
        <c:crosses val="autoZero"/>
        <c:crossBetween val="between"/>
      </c:valAx>
      <c:spPr>
        <a:solidFill>
          <a:srgbClr val="FFFFFF"/>
        </a:solidFill>
      </c:spPr>
    </c:plotArea>
    <c:legend>
      <c:legendPos val="b"/>
      <c:layout/>
      <c:txPr>
        <a:bodyPr/>
        <a:lstStyle/>
        <a:p>
          <a:pPr>
            <a:defRPr sz="2000" b="1"/>
          </a:pPr>
          <a:endParaRPr lang="ru-RU"/>
        </a:p>
      </c:txPr>
    </c:legend>
    <c:plotVisOnly val="1"/>
  </c:chart>
  <c:spPr>
    <a:solidFill>
      <a:srgbClr val="FFFFFF"/>
    </a:solidFill>
  </c:sp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/>
      <c:barChart>
        <c:barDir val="col"/>
        <c:grouping val="clustered"/>
        <c:ser>
          <c:idx val="0"/>
          <c:order val="0"/>
          <c:tx>
            <c:strRef>
              <c:f>Лист1!$A$56</c:f>
              <c:strCache>
                <c:ptCount val="1"/>
                <c:pt idx="0">
                  <c:v>А</c:v>
                </c:pt>
              </c:strCache>
            </c:strRef>
          </c:tx>
          <c:spPr>
            <a:solidFill>
              <a:srgbClr val="00B05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Лист1!$B$55:$E$55</c:f>
              <c:strCache>
                <c:ptCount val="4"/>
                <c:pt idx="0">
                  <c:v>14 років</c:v>
                </c:pt>
                <c:pt idx="1">
                  <c:v>15 років</c:v>
                </c:pt>
                <c:pt idx="2">
                  <c:v>16 років</c:v>
                </c:pt>
                <c:pt idx="3">
                  <c:v>17 років</c:v>
                </c:pt>
              </c:strCache>
            </c:strRef>
          </c:cat>
          <c:val>
            <c:numRef>
              <c:f>Лист1!$B$56:$E$56</c:f>
              <c:numCache>
                <c:formatCode>0</c:formatCode>
                <c:ptCount val="4"/>
                <c:pt idx="0">
                  <c:v>6.1224489795918355</c:v>
                </c:pt>
                <c:pt idx="1">
                  <c:v>12.244897959183673</c:v>
                </c:pt>
                <c:pt idx="3">
                  <c:v>6.1224489795918355</c:v>
                </c:pt>
              </c:numCache>
            </c:numRef>
          </c:val>
        </c:ser>
        <c:ser>
          <c:idx val="1"/>
          <c:order val="1"/>
          <c:tx>
            <c:strRef>
              <c:f>Лист1!$A$57</c:f>
              <c:strCache>
                <c:ptCount val="1"/>
                <c:pt idx="0">
                  <c:v>Б</c:v>
                </c:pt>
              </c:strCache>
            </c:strRef>
          </c:tx>
          <c:spPr>
            <a:solidFill>
              <a:srgbClr val="0070C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Лист1!$B$55:$E$55</c:f>
              <c:strCache>
                <c:ptCount val="4"/>
                <c:pt idx="0">
                  <c:v>14 років</c:v>
                </c:pt>
                <c:pt idx="1">
                  <c:v>15 років</c:v>
                </c:pt>
                <c:pt idx="2">
                  <c:v>16 років</c:v>
                </c:pt>
                <c:pt idx="3">
                  <c:v>17 років</c:v>
                </c:pt>
              </c:strCache>
            </c:strRef>
          </c:cat>
          <c:val>
            <c:numRef>
              <c:f>Лист1!$B$57:$E$57</c:f>
              <c:numCache>
                <c:formatCode>0</c:formatCode>
                <c:ptCount val="4"/>
                <c:pt idx="0">
                  <c:v>20.408163265306122</c:v>
                </c:pt>
                <c:pt idx="1">
                  <c:v>12.244897959183673</c:v>
                </c:pt>
                <c:pt idx="2">
                  <c:v>8.1632653061224492</c:v>
                </c:pt>
                <c:pt idx="3">
                  <c:v>4.0816326530612264</c:v>
                </c:pt>
              </c:numCache>
            </c:numRef>
          </c:val>
        </c:ser>
        <c:ser>
          <c:idx val="2"/>
          <c:order val="2"/>
          <c:tx>
            <c:strRef>
              <c:f>Лист1!$A$58</c:f>
              <c:strCache>
                <c:ptCount val="1"/>
                <c:pt idx="0">
                  <c:v>В</c:v>
                </c:pt>
              </c:strCache>
            </c:strRef>
          </c:tx>
          <c:spPr>
            <a:solidFill>
              <a:srgbClr val="7030A0"/>
            </a:solidFill>
          </c:spPr>
          <c:dLbls>
            <c:txPr>
              <a:bodyPr/>
              <a:lstStyle/>
              <a:p>
                <a:pPr>
                  <a:defRPr sz="2800" b="1"/>
                </a:pPr>
                <a:endParaRPr lang="ru-RU"/>
              </a:p>
            </c:txPr>
            <c:showVal val="1"/>
          </c:dLbls>
          <c:cat>
            <c:strRef>
              <c:f>Лист1!$B$55:$E$55</c:f>
              <c:strCache>
                <c:ptCount val="4"/>
                <c:pt idx="0">
                  <c:v>14 років</c:v>
                </c:pt>
                <c:pt idx="1">
                  <c:v>15 років</c:v>
                </c:pt>
                <c:pt idx="2">
                  <c:v>16 років</c:v>
                </c:pt>
                <c:pt idx="3">
                  <c:v>17 років</c:v>
                </c:pt>
              </c:strCache>
            </c:strRef>
          </c:cat>
          <c:val>
            <c:numRef>
              <c:f>Лист1!$B$58:$E$58</c:f>
              <c:numCache>
                <c:formatCode>0</c:formatCode>
                <c:ptCount val="4"/>
                <c:pt idx="0">
                  <c:v>12.244897959183673</c:v>
                </c:pt>
                <c:pt idx="1">
                  <c:v>6.1224489795918355</c:v>
                </c:pt>
                <c:pt idx="2">
                  <c:v>8.1632653061224492</c:v>
                </c:pt>
                <c:pt idx="3">
                  <c:v>4.0816326530612264</c:v>
                </c:pt>
              </c:numCache>
            </c:numRef>
          </c:val>
        </c:ser>
        <c:ser>
          <c:idx val="3"/>
          <c:order val="3"/>
          <c:tx>
            <c:strRef>
              <c:f>Лист1!$A$59</c:f>
              <c:strCache>
                <c:ptCount val="1"/>
                <c:pt idx="0">
                  <c:v>Г</c:v>
                </c:pt>
              </c:strCache>
            </c:strRef>
          </c:tx>
          <c:spPr>
            <a:solidFill>
              <a:srgbClr val="FF0000"/>
            </a:solidFill>
          </c:spPr>
          <c:cat>
            <c:strRef>
              <c:f>Лист1!$B$55:$E$55</c:f>
              <c:strCache>
                <c:ptCount val="4"/>
                <c:pt idx="0">
                  <c:v>14 років</c:v>
                </c:pt>
                <c:pt idx="1">
                  <c:v>15 років</c:v>
                </c:pt>
                <c:pt idx="2">
                  <c:v>16 років</c:v>
                </c:pt>
                <c:pt idx="3">
                  <c:v>17 років</c:v>
                </c:pt>
              </c:strCache>
            </c:strRef>
          </c:cat>
          <c:val>
            <c:numRef>
              <c:f>Лист1!$B$59:$E$59</c:f>
              <c:numCache>
                <c:formatCode>General</c:formatCode>
                <c:ptCount val="4"/>
              </c:numCache>
            </c:numRef>
          </c:val>
        </c:ser>
        <c:dLbls>
          <c:showVal val="1"/>
        </c:dLbls>
        <c:axId val="49224320"/>
        <c:axId val="49230208"/>
      </c:barChart>
      <c:catAx>
        <c:axId val="49224320"/>
        <c:scaling>
          <c:orientation val="minMax"/>
        </c:scaling>
        <c:axPos val="b"/>
        <c:tickLblPos val="nextTo"/>
        <c:txPr>
          <a:bodyPr/>
          <a:lstStyle/>
          <a:p>
            <a:pPr>
              <a:defRPr sz="1800" b="1"/>
            </a:pPr>
            <a:endParaRPr lang="ru-RU"/>
          </a:p>
        </c:txPr>
        <c:crossAx val="49230208"/>
        <c:crosses val="autoZero"/>
        <c:auto val="1"/>
        <c:lblAlgn val="ctr"/>
        <c:lblOffset val="100"/>
      </c:catAx>
      <c:valAx>
        <c:axId val="49230208"/>
        <c:scaling>
          <c:orientation val="minMax"/>
        </c:scaling>
        <c:axPos val="l"/>
        <c:majorGridlines/>
        <c:numFmt formatCode="0" sourceLinked="1"/>
        <c:tickLblPos val="nextTo"/>
        <c:crossAx val="49224320"/>
        <c:crosses val="autoZero"/>
        <c:crossBetween val="between"/>
      </c:valAx>
      <c:spPr>
        <a:solidFill>
          <a:srgbClr val="FFFFFF"/>
        </a:solidFill>
      </c:spPr>
    </c:plotArea>
    <c:legend>
      <c:legendPos val="b"/>
      <c:layout/>
      <c:txPr>
        <a:bodyPr/>
        <a:lstStyle/>
        <a:p>
          <a:pPr>
            <a:defRPr sz="2000" b="1"/>
          </a:pPr>
          <a:endParaRPr lang="ru-RU"/>
        </a:p>
      </c:txPr>
    </c:legend>
    <c:plotVisOnly val="1"/>
  </c:chart>
  <c:spPr>
    <a:solidFill>
      <a:srgbClr val="FFFFFF"/>
    </a:solidFill>
  </c:sp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1E3C45-810A-495A-AE99-B1B2783CFA81}" type="datetimeFigureOut">
              <a:rPr lang="ru-RU" smtClean="0"/>
              <a:pPr/>
              <a:t>11.12.2015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093876-3D00-41BF-B0EE-C11972FE2426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79512" y="476672"/>
            <a:ext cx="8712968" cy="5616624"/>
          </a:xfrm>
        </p:spPr>
        <p:txBody>
          <a:bodyPr>
            <a:noAutofit/>
          </a:bodyPr>
          <a:lstStyle/>
          <a:p>
            <a:r>
              <a:rPr lang="uk-UA" sz="6600" b="1" dirty="0" smtClean="0"/>
              <a:t>Дослідження залежності від Інтернету та </a:t>
            </a:r>
            <a:r>
              <a:rPr lang="uk-UA" sz="6600" b="1" dirty="0" err="1" smtClean="0"/>
              <a:t>смартфону</a:t>
            </a:r>
            <a:r>
              <a:rPr lang="uk-UA" sz="6600" b="1" dirty="0" smtClean="0"/>
              <a:t> </a:t>
            </a:r>
            <a:r>
              <a:rPr lang="uk-UA" sz="6600" b="1" dirty="0" smtClean="0"/>
              <a:t>серед учнів </a:t>
            </a:r>
            <a:br>
              <a:rPr lang="uk-UA" sz="6600" b="1" dirty="0" smtClean="0"/>
            </a:br>
            <a:r>
              <a:rPr lang="uk-UA" sz="6600" b="1" dirty="0" smtClean="0"/>
              <a:t>7, 9, 10, 11 класів</a:t>
            </a:r>
            <a:endParaRPr lang="ru-RU" sz="6600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/>
          <a:lstStyle/>
          <a:p>
            <a:r>
              <a:rPr lang="uk-UA" b="1" dirty="0" smtClean="0"/>
              <a:t>Інтернет залежність</a:t>
            </a:r>
            <a:endParaRPr lang="ru-RU" b="1" dirty="0"/>
          </a:p>
        </p:txBody>
      </p:sp>
      <p:graphicFrame>
        <p:nvGraphicFramePr>
          <p:cNvPr id="6" name="Диаграмма 5"/>
          <p:cNvGraphicFramePr/>
          <p:nvPr/>
        </p:nvGraphicFramePr>
        <p:xfrm>
          <a:off x="1043608" y="1238248"/>
          <a:ext cx="7286625" cy="56197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/>
          <a:lstStyle/>
          <a:p>
            <a:r>
              <a:rPr lang="uk-UA" b="1" dirty="0" smtClean="0"/>
              <a:t>Інтернет залежність серед дівчат</a:t>
            </a:r>
            <a:endParaRPr lang="ru-RU" b="1" dirty="0"/>
          </a:p>
        </p:txBody>
      </p:sp>
      <p:graphicFrame>
        <p:nvGraphicFramePr>
          <p:cNvPr id="6" name="Диаграмма 5"/>
          <p:cNvGraphicFramePr/>
          <p:nvPr/>
        </p:nvGraphicFramePr>
        <p:xfrm>
          <a:off x="395536" y="1268760"/>
          <a:ext cx="8424936" cy="53285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>
            <a:normAutofit fontScale="90000"/>
          </a:bodyPr>
          <a:lstStyle/>
          <a:p>
            <a:r>
              <a:rPr lang="uk-UA" b="1" dirty="0" smtClean="0"/>
              <a:t>Інтернет залежність серед хлопців</a:t>
            </a:r>
            <a:endParaRPr lang="ru-RU" b="1" dirty="0"/>
          </a:p>
        </p:txBody>
      </p:sp>
      <p:graphicFrame>
        <p:nvGraphicFramePr>
          <p:cNvPr id="4" name="Диаграмма 3"/>
          <p:cNvGraphicFramePr/>
          <p:nvPr/>
        </p:nvGraphicFramePr>
        <p:xfrm>
          <a:off x="467544" y="1340768"/>
          <a:ext cx="820891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008" y="188640"/>
            <a:ext cx="8964488" cy="850106"/>
          </a:xfrm>
        </p:spPr>
        <p:txBody>
          <a:bodyPr>
            <a:normAutofit/>
          </a:bodyPr>
          <a:lstStyle/>
          <a:p>
            <a:r>
              <a:rPr lang="uk-UA" b="1" dirty="0" smtClean="0"/>
              <a:t>Залежність від </a:t>
            </a:r>
            <a:r>
              <a:rPr lang="uk-UA" b="1" dirty="0" err="1" smtClean="0"/>
              <a:t>смартфону</a:t>
            </a:r>
            <a:endParaRPr lang="ru-RU" b="1" dirty="0"/>
          </a:p>
        </p:txBody>
      </p:sp>
      <p:graphicFrame>
        <p:nvGraphicFramePr>
          <p:cNvPr id="6" name="Диаграмма 5"/>
          <p:cNvGraphicFramePr/>
          <p:nvPr/>
        </p:nvGraphicFramePr>
        <p:xfrm>
          <a:off x="683568" y="980728"/>
          <a:ext cx="7920880" cy="60841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008" y="188640"/>
            <a:ext cx="8964488" cy="850106"/>
          </a:xfrm>
        </p:spPr>
        <p:txBody>
          <a:bodyPr>
            <a:normAutofit fontScale="90000"/>
          </a:bodyPr>
          <a:lstStyle/>
          <a:p>
            <a:r>
              <a:rPr lang="uk-UA" b="1" dirty="0" smtClean="0"/>
              <a:t>Залежність від </a:t>
            </a:r>
            <a:r>
              <a:rPr lang="uk-UA" b="1" dirty="0" err="1" smtClean="0"/>
              <a:t>смартфону</a:t>
            </a:r>
            <a:r>
              <a:rPr lang="uk-UA" b="1" dirty="0" smtClean="0"/>
              <a:t> </a:t>
            </a:r>
            <a:r>
              <a:rPr lang="uk-UA" b="1" dirty="0" smtClean="0"/>
              <a:t>серед дівчат</a:t>
            </a:r>
            <a:endParaRPr lang="ru-RU" b="1" dirty="0"/>
          </a:p>
        </p:txBody>
      </p:sp>
      <p:graphicFrame>
        <p:nvGraphicFramePr>
          <p:cNvPr id="5" name="Диаграмма 4"/>
          <p:cNvGraphicFramePr/>
          <p:nvPr/>
        </p:nvGraphicFramePr>
        <p:xfrm>
          <a:off x="395536" y="908720"/>
          <a:ext cx="8496944" cy="56166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008" y="188640"/>
            <a:ext cx="8964488" cy="850106"/>
          </a:xfrm>
        </p:spPr>
        <p:txBody>
          <a:bodyPr>
            <a:normAutofit fontScale="90000"/>
          </a:bodyPr>
          <a:lstStyle/>
          <a:p>
            <a:r>
              <a:rPr lang="uk-UA" b="1" dirty="0" smtClean="0"/>
              <a:t>Залежність від </a:t>
            </a:r>
            <a:r>
              <a:rPr lang="uk-UA" b="1" dirty="0" err="1" smtClean="0"/>
              <a:t>смартфону</a:t>
            </a:r>
            <a:r>
              <a:rPr lang="uk-UA" b="1" dirty="0" smtClean="0"/>
              <a:t> </a:t>
            </a:r>
            <a:br>
              <a:rPr lang="uk-UA" b="1" dirty="0" smtClean="0"/>
            </a:br>
            <a:r>
              <a:rPr lang="uk-UA" b="1" dirty="0" smtClean="0"/>
              <a:t>серед </a:t>
            </a:r>
            <a:r>
              <a:rPr lang="uk-UA" b="1" dirty="0" smtClean="0"/>
              <a:t>хлопців</a:t>
            </a:r>
            <a:endParaRPr lang="ru-RU" b="1" dirty="0"/>
          </a:p>
        </p:txBody>
      </p:sp>
      <p:graphicFrame>
        <p:nvGraphicFramePr>
          <p:cNvPr id="4" name="Диаграмма 3"/>
          <p:cNvGraphicFramePr/>
          <p:nvPr/>
        </p:nvGraphicFramePr>
        <p:xfrm>
          <a:off x="251520" y="1124744"/>
          <a:ext cx="8568952" cy="54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30</Words>
  <Application>Microsoft Office PowerPoint</Application>
  <PresentationFormat>Экран (4:3)</PresentationFormat>
  <Paragraphs>8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Тема Office</vt:lpstr>
      <vt:lpstr>Дослідження залежності від Інтернету та смартфону серед учнів  7, 9, 10, 11 класів</vt:lpstr>
      <vt:lpstr>Інтернет залежність</vt:lpstr>
      <vt:lpstr>Інтернет залежність серед дівчат</vt:lpstr>
      <vt:lpstr>Інтернет залежність серед хлопців</vt:lpstr>
      <vt:lpstr>Залежність від смартфону</vt:lpstr>
      <vt:lpstr>Залежність від смартфону серед дівчат</vt:lpstr>
      <vt:lpstr>Залежність від смартфону  серед хлопців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Дослідження залежності від Інтернету та телефону серед учнів  7, 9, 10, 11 класів</dc:title>
  <dc:creator>Admin</dc:creator>
  <cp:lastModifiedBy>ADMIN</cp:lastModifiedBy>
  <cp:revision>3</cp:revision>
  <dcterms:created xsi:type="dcterms:W3CDTF">2015-12-10T19:50:04Z</dcterms:created>
  <dcterms:modified xsi:type="dcterms:W3CDTF">2015-12-11T16:28:58Z</dcterms:modified>
</cp:coreProperties>
</file>

<file path=docProps/thumbnail.jpeg>
</file>