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s/slide9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118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Layouts/slideLayout58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32" r:id="rId3"/>
    <p:sldMasterId id="2147483816" r:id="rId4"/>
    <p:sldMasterId id="2147483876" r:id="rId5"/>
    <p:sldMasterId id="2147483888" r:id="rId6"/>
    <p:sldMasterId id="2147483901" r:id="rId7"/>
    <p:sldMasterId id="2147483946" r:id="rId8"/>
    <p:sldMasterId id="2147483994" r:id="rId9"/>
    <p:sldMasterId id="2147484042" r:id="rId10"/>
  </p:sldMasterIdLst>
  <p:notesMasterIdLst>
    <p:notesMasterId r:id="rId133"/>
  </p:notesMasterIdLst>
  <p:sldIdLst>
    <p:sldId id="355" r:id="rId11"/>
    <p:sldId id="387" r:id="rId12"/>
    <p:sldId id="257" r:id="rId13"/>
    <p:sldId id="388" r:id="rId14"/>
    <p:sldId id="271" r:id="rId15"/>
    <p:sldId id="865" r:id="rId16"/>
    <p:sldId id="584" r:id="rId17"/>
    <p:sldId id="414" r:id="rId18"/>
    <p:sldId id="878" r:id="rId19"/>
    <p:sldId id="879" r:id="rId20"/>
    <p:sldId id="880" r:id="rId21"/>
    <p:sldId id="881" r:id="rId22"/>
    <p:sldId id="882" r:id="rId23"/>
    <p:sldId id="883" r:id="rId24"/>
    <p:sldId id="884" r:id="rId25"/>
    <p:sldId id="885" r:id="rId26"/>
    <p:sldId id="886" r:id="rId27"/>
    <p:sldId id="750" r:id="rId28"/>
    <p:sldId id="751" r:id="rId29"/>
    <p:sldId id="752" r:id="rId30"/>
    <p:sldId id="753" r:id="rId31"/>
    <p:sldId id="754" r:id="rId32"/>
    <p:sldId id="755" r:id="rId33"/>
    <p:sldId id="756" r:id="rId34"/>
    <p:sldId id="757" r:id="rId35"/>
    <p:sldId id="758" r:id="rId36"/>
    <p:sldId id="759" r:id="rId37"/>
    <p:sldId id="761" r:id="rId38"/>
    <p:sldId id="762" r:id="rId39"/>
    <p:sldId id="763" r:id="rId40"/>
    <p:sldId id="764" r:id="rId41"/>
    <p:sldId id="765" r:id="rId42"/>
    <p:sldId id="766" r:id="rId43"/>
    <p:sldId id="767" r:id="rId44"/>
    <p:sldId id="768" r:id="rId45"/>
    <p:sldId id="769" r:id="rId46"/>
    <p:sldId id="770" r:id="rId47"/>
    <p:sldId id="771" r:id="rId48"/>
    <p:sldId id="772" r:id="rId49"/>
    <p:sldId id="773" r:id="rId50"/>
    <p:sldId id="774" r:id="rId51"/>
    <p:sldId id="711" r:id="rId52"/>
    <p:sldId id="776" r:id="rId53"/>
    <p:sldId id="777" r:id="rId54"/>
    <p:sldId id="778" r:id="rId55"/>
    <p:sldId id="779" r:id="rId56"/>
    <p:sldId id="780" r:id="rId57"/>
    <p:sldId id="781" r:id="rId58"/>
    <p:sldId id="782" r:id="rId59"/>
    <p:sldId id="783" r:id="rId60"/>
    <p:sldId id="784" r:id="rId61"/>
    <p:sldId id="785" r:id="rId62"/>
    <p:sldId id="786" r:id="rId63"/>
    <p:sldId id="787" r:id="rId64"/>
    <p:sldId id="648" r:id="rId65"/>
    <p:sldId id="653" r:id="rId66"/>
    <p:sldId id="654" r:id="rId67"/>
    <p:sldId id="656" r:id="rId68"/>
    <p:sldId id="657" r:id="rId69"/>
    <p:sldId id="868" r:id="rId70"/>
    <p:sldId id="869" r:id="rId71"/>
    <p:sldId id="658" r:id="rId72"/>
    <p:sldId id="788" r:id="rId73"/>
    <p:sldId id="789" r:id="rId74"/>
    <p:sldId id="790" r:id="rId75"/>
    <p:sldId id="791" r:id="rId76"/>
    <p:sldId id="792" r:id="rId77"/>
    <p:sldId id="793" r:id="rId78"/>
    <p:sldId id="794" r:id="rId79"/>
    <p:sldId id="795" r:id="rId80"/>
    <p:sldId id="796" r:id="rId81"/>
    <p:sldId id="797" r:id="rId82"/>
    <p:sldId id="800" r:id="rId83"/>
    <p:sldId id="801" r:id="rId84"/>
    <p:sldId id="802" r:id="rId85"/>
    <p:sldId id="805" r:id="rId86"/>
    <p:sldId id="806" r:id="rId87"/>
    <p:sldId id="807" r:id="rId88"/>
    <p:sldId id="808" r:id="rId89"/>
    <p:sldId id="809" r:id="rId90"/>
    <p:sldId id="810" r:id="rId91"/>
    <p:sldId id="811" r:id="rId92"/>
    <p:sldId id="812" r:id="rId93"/>
    <p:sldId id="813" r:id="rId94"/>
    <p:sldId id="814" r:id="rId95"/>
    <p:sldId id="815" r:id="rId96"/>
    <p:sldId id="816" r:id="rId97"/>
    <p:sldId id="727" r:id="rId98"/>
    <p:sldId id="728" r:id="rId99"/>
    <p:sldId id="729" r:id="rId100"/>
    <p:sldId id="730" r:id="rId101"/>
    <p:sldId id="731" r:id="rId102"/>
    <p:sldId id="732" r:id="rId103"/>
    <p:sldId id="733" r:id="rId104"/>
    <p:sldId id="734" r:id="rId105"/>
    <p:sldId id="735" r:id="rId106"/>
    <p:sldId id="736" r:id="rId107"/>
    <p:sldId id="740" r:id="rId108"/>
    <p:sldId id="741" r:id="rId109"/>
    <p:sldId id="742" r:id="rId110"/>
    <p:sldId id="743" r:id="rId111"/>
    <p:sldId id="744" r:id="rId112"/>
    <p:sldId id="745" r:id="rId113"/>
    <p:sldId id="855" r:id="rId114"/>
    <p:sldId id="858" r:id="rId115"/>
    <p:sldId id="856" r:id="rId116"/>
    <p:sldId id="857" r:id="rId117"/>
    <p:sldId id="561" r:id="rId118"/>
    <p:sldId id="562" r:id="rId119"/>
    <p:sldId id="563" r:id="rId120"/>
    <p:sldId id="564" r:id="rId121"/>
    <p:sldId id="565" r:id="rId122"/>
    <p:sldId id="566" r:id="rId123"/>
    <p:sldId id="567" r:id="rId124"/>
    <p:sldId id="568" r:id="rId125"/>
    <p:sldId id="569" r:id="rId126"/>
    <p:sldId id="570" r:id="rId127"/>
    <p:sldId id="571" r:id="rId128"/>
    <p:sldId id="572" r:id="rId129"/>
    <p:sldId id="573" r:id="rId130"/>
    <p:sldId id="873" r:id="rId131"/>
    <p:sldId id="854" r:id="rId1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>
      <p:cViewPr>
        <p:scale>
          <a:sx n="46" d="100"/>
          <a:sy n="46" d="100"/>
        </p:scale>
        <p:origin x="-177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971150" cy="7397115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117" Type="http://schemas.openxmlformats.org/officeDocument/2006/relationships/slide" Target="slides/slide107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84" Type="http://schemas.openxmlformats.org/officeDocument/2006/relationships/slide" Target="slides/slide74.xml"/><Relationship Id="rId89" Type="http://schemas.openxmlformats.org/officeDocument/2006/relationships/slide" Target="slides/slide79.xml"/><Relationship Id="rId112" Type="http://schemas.openxmlformats.org/officeDocument/2006/relationships/slide" Target="slides/slide102.xml"/><Relationship Id="rId133" Type="http://schemas.openxmlformats.org/officeDocument/2006/relationships/notesMaster" Target="notesMasters/notesMaster1.xml"/><Relationship Id="rId16" Type="http://schemas.openxmlformats.org/officeDocument/2006/relationships/slide" Target="slides/slide6.xml"/><Relationship Id="rId107" Type="http://schemas.openxmlformats.org/officeDocument/2006/relationships/slide" Target="slides/slide97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102" Type="http://schemas.openxmlformats.org/officeDocument/2006/relationships/slide" Target="slides/slide92.xml"/><Relationship Id="rId123" Type="http://schemas.openxmlformats.org/officeDocument/2006/relationships/slide" Target="slides/slide113.xml"/><Relationship Id="rId128" Type="http://schemas.openxmlformats.org/officeDocument/2006/relationships/slide" Target="slides/slide118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0.xml"/><Relationship Id="rId95" Type="http://schemas.openxmlformats.org/officeDocument/2006/relationships/slide" Target="slides/slide8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100" Type="http://schemas.openxmlformats.org/officeDocument/2006/relationships/slide" Target="slides/slide90.xml"/><Relationship Id="rId105" Type="http://schemas.openxmlformats.org/officeDocument/2006/relationships/slide" Target="slides/slide95.xml"/><Relationship Id="rId113" Type="http://schemas.openxmlformats.org/officeDocument/2006/relationships/slide" Target="slides/slide103.xml"/><Relationship Id="rId118" Type="http://schemas.openxmlformats.org/officeDocument/2006/relationships/slide" Target="slides/slide108.xml"/><Relationship Id="rId126" Type="http://schemas.openxmlformats.org/officeDocument/2006/relationships/slide" Target="slides/slide116.xml"/><Relationship Id="rId13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slide" Target="slides/slide75.xml"/><Relationship Id="rId93" Type="http://schemas.openxmlformats.org/officeDocument/2006/relationships/slide" Target="slides/slide83.xml"/><Relationship Id="rId98" Type="http://schemas.openxmlformats.org/officeDocument/2006/relationships/slide" Target="slides/slide88.xml"/><Relationship Id="rId121" Type="http://schemas.openxmlformats.org/officeDocument/2006/relationships/slide" Target="slides/slide11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103" Type="http://schemas.openxmlformats.org/officeDocument/2006/relationships/slide" Target="slides/slide93.xml"/><Relationship Id="rId108" Type="http://schemas.openxmlformats.org/officeDocument/2006/relationships/slide" Target="slides/slide98.xml"/><Relationship Id="rId116" Type="http://schemas.openxmlformats.org/officeDocument/2006/relationships/slide" Target="slides/slide106.xml"/><Relationship Id="rId124" Type="http://schemas.openxmlformats.org/officeDocument/2006/relationships/slide" Target="slides/slide114.xml"/><Relationship Id="rId129" Type="http://schemas.openxmlformats.org/officeDocument/2006/relationships/slide" Target="slides/slide119.xml"/><Relationship Id="rId137" Type="http://schemas.openxmlformats.org/officeDocument/2006/relationships/tableStyles" Target="tableStyles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slide" Target="slides/slide73.xml"/><Relationship Id="rId88" Type="http://schemas.openxmlformats.org/officeDocument/2006/relationships/slide" Target="slides/slide78.xml"/><Relationship Id="rId91" Type="http://schemas.openxmlformats.org/officeDocument/2006/relationships/slide" Target="slides/slide81.xml"/><Relationship Id="rId96" Type="http://schemas.openxmlformats.org/officeDocument/2006/relationships/slide" Target="slides/slide86.xml"/><Relationship Id="rId111" Type="http://schemas.openxmlformats.org/officeDocument/2006/relationships/slide" Target="slides/slide101.xml"/><Relationship Id="rId132" Type="http://schemas.openxmlformats.org/officeDocument/2006/relationships/slide" Target="slides/slide1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6" Type="http://schemas.openxmlformats.org/officeDocument/2006/relationships/slide" Target="slides/slide96.xml"/><Relationship Id="rId114" Type="http://schemas.openxmlformats.org/officeDocument/2006/relationships/slide" Target="slides/slide104.xml"/><Relationship Id="rId119" Type="http://schemas.openxmlformats.org/officeDocument/2006/relationships/slide" Target="slides/slide109.xml"/><Relationship Id="rId127" Type="http://schemas.openxmlformats.org/officeDocument/2006/relationships/slide" Target="slides/slide11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slide" Target="slides/slide76.xml"/><Relationship Id="rId94" Type="http://schemas.openxmlformats.org/officeDocument/2006/relationships/slide" Target="slides/slide84.xml"/><Relationship Id="rId99" Type="http://schemas.openxmlformats.org/officeDocument/2006/relationships/slide" Target="slides/slide89.xml"/><Relationship Id="rId101" Type="http://schemas.openxmlformats.org/officeDocument/2006/relationships/slide" Target="slides/slide91.xml"/><Relationship Id="rId122" Type="http://schemas.openxmlformats.org/officeDocument/2006/relationships/slide" Target="slides/slide112.xml"/><Relationship Id="rId130" Type="http://schemas.openxmlformats.org/officeDocument/2006/relationships/slide" Target="slides/slide120.xml"/><Relationship Id="rId13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109" Type="http://schemas.openxmlformats.org/officeDocument/2006/relationships/slide" Target="slides/slide9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slide" Target="slides/slide66.xml"/><Relationship Id="rId97" Type="http://schemas.openxmlformats.org/officeDocument/2006/relationships/slide" Target="slides/slide87.xml"/><Relationship Id="rId104" Type="http://schemas.openxmlformats.org/officeDocument/2006/relationships/slide" Target="slides/slide94.xml"/><Relationship Id="rId120" Type="http://schemas.openxmlformats.org/officeDocument/2006/relationships/slide" Target="slides/slide110.xml"/><Relationship Id="rId125" Type="http://schemas.openxmlformats.org/officeDocument/2006/relationships/slide" Target="slides/slide11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92" Type="http://schemas.openxmlformats.org/officeDocument/2006/relationships/slide" Target="slides/slide8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Relationship Id="rId87" Type="http://schemas.openxmlformats.org/officeDocument/2006/relationships/slide" Target="slides/slide77.xml"/><Relationship Id="rId110" Type="http://schemas.openxmlformats.org/officeDocument/2006/relationships/slide" Target="slides/slide100.xml"/><Relationship Id="rId115" Type="http://schemas.openxmlformats.org/officeDocument/2006/relationships/slide" Target="slides/slide105.xml"/><Relationship Id="rId131" Type="http://schemas.openxmlformats.org/officeDocument/2006/relationships/slide" Target="slides/slide121.xml"/><Relationship Id="rId136" Type="http://schemas.openxmlformats.org/officeDocument/2006/relationships/theme" Target="theme/theme1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19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9588B-8A8A-45E4-83F7-EA42ED402DA6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C6201-BB1F-4369-9830-6CEF0798E2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64B49-4BDC-4AD9-A510-17DC76DAAB3D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DE27F-F12E-4A99-B5DF-83D03C1CD1B2}" type="slidenum">
              <a:rPr lang="uk-UA" smtClean="0"/>
              <a:pPr/>
              <a:t>121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79323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7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grpSp>
          <p:nvGrpSpPr>
            <p:cNvPr id="3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AF9E6"/>
                  </a:solidFill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AF9E6"/>
                  </a:solidFill>
                </a:endParaRPr>
              </a:p>
            </p:txBody>
          </p:sp>
        </p:grpSp>
      </p:grpSp>
      <p:sp>
        <p:nvSpPr>
          <p:cNvPr id="5431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31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180AF-E5DE-4EE0-8190-0B6BC6D2BC79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ACE3A-DE1D-48E3-917C-C531136953E5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AE672-72E0-4896-8597-9F54D2877D45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49071-98DE-484E-BB60-2BEDD351C132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0E26A-EE0B-409F-BD5D-5FF33A7C27BA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443A-4714-4539-A12C-C258F2095884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50304-8E38-4C59-BAEF-3F24E62D1FD1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DCB55-0D79-463D-A77A-3DB4152D99A9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ED87E-36A9-48C1-8854-E81850E78CD1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C7AD9-D677-4CCF-9414-53F4CFAC846E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01045-1F12-4EB1-B6EA-F3B2D1C8BECB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23499-FBB9-4B70-8DC4-16083DA5915C}" type="slidenum">
              <a:rPr lang="ru-RU">
                <a:solidFill>
                  <a:srgbClr val="FAF9E6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98BCB-0522-49EB-A01A-141BC46E0E6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95FB4-3265-41B7-9899-48AC8D6071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787C6-AADA-491C-883D-03E00C2C81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10253-BF45-4CA2-AEFA-8D2453BBD8F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8B9E6-CA93-494D-8872-FF26AFBE221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02631-8AC8-4255-9DA8-D4A72D6CB1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53F77-0E87-475D-8534-9F5F1A6AE43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67E2D-C959-4CEF-9B60-45FA62544F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E82F5-5AE4-465C-B8F9-D95D3B9F74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3494E-E0F6-45C6-92D1-85EE0859F9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902C4-9A48-469A-A570-6EED8C941F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714552F-CD69-464C-B061-67906D7A85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C93846-EC08-43FF-8070-B77D300B9BC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DEDD3C-2ECC-4D2F-BDD5-90CEE41B76A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E31CD-F279-4042-8424-FB4CBF4E9AEB}" type="datetimeFigureOut">
              <a:rPr lang="ru-RU" smtClean="0"/>
              <a:pPr/>
              <a:t>22.02.2017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D74A9-450B-41E8-A1C3-9F1890E4933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8DFC48-16CB-4E30-B24F-2A81D19A02F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22.02.2017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697B3-2D44-4613-B69B-EBAB3E559D6F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E31CD-F279-4042-8424-FB4CBF4E9A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D74A9-450B-41E8-A1C3-9F1890E4933C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CE0680F-0132-41C1-92B6-30957C46A5B4}" type="datetimeFigureOut">
              <a:rPr lang="ru-RU" smtClean="0">
                <a:solidFill>
                  <a:srgbClr val="073E87"/>
                </a:solidFill>
              </a:rPr>
              <a:pPr/>
              <a:t>22.02.2017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3210969-D44A-42A2-B3C1-E07ADBC3A2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06029A1-CD35-40DA-B784-A4360E64F488}" type="datetimeFigureOut">
              <a:rPr lang="ru-RU" smtClean="0">
                <a:solidFill>
                  <a:prstClr val="white"/>
                </a:solidFill>
              </a:rPr>
              <a:pPr/>
              <a:t>22.02.2017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2B96E704-136F-4448-9D6D-B20648EA75A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325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5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6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7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sp>
          <p:nvSpPr>
            <p:cNvPr id="5328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AF9E6"/>
                </a:solidFill>
              </a:endParaRPr>
            </a:p>
          </p:txBody>
        </p:sp>
        <p:grpSp>
          <p:nvGrpSpPr>
            <p:cNvPr id="3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5328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AF9E6"/>
                  </a:solidFill>
                </a:endParaRPr>
              </a:p>
            </p:txBody>
          </p:sp>
          <p:sp>
            <p:nvSpPr>
              <p:cNvPr id="5328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AF9E6"/>
                  </a:solidFill>
                </a:endParaRPr>
              </a:p>
            </p:txBody>
          </p:sp>
        </p:grpSp>
      </p:grpSp>
      <p:sp>
        <p:nvSpPr>
          <p:cNvPr id="5329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329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9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329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AF9E6"/>
              </a:solidFill>
            </a:endParaRPr>
          </a:p>
        </p:txBody>
      </p:sp>
      <p:sp>
        <p:nvSpPr>
          <p:cNvPr id="5329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F696B-0EB9-48F1-973A-AF47159A105F}" type="slidenum">
              <a:rPr lang="ru-RU">
                <a:solidFill>
                  <a:srgbClr val="FAF9E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AF9E6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E8C452-A005-4AA2-BD2C-0192B1E8951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7FECF41C-A5E7-4E47-8189-19F11CFC356E}" type="datetimeFigureOut">
              <a:rPr lang="uk-UA" smtClean="0"/>
              <a:pPr/>
              <a:t>22.02.2017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E4F8ED19-8A98-4B25-891C-C02E8634FE0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8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42719-C881-4D98-A9E8-D843BF45E5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7C9B6-F94E-4022-AB2F-7FB3A734D2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yWorks\C&#1086;&#1083;&#1085;&#1094;&#1077;%20&#1091;&#1088;&#1086;&#1082;\&#1056;&#1072;&#1073;&#1086;&#1090;&#1072;\&#1057;6\01%20-%20&#1043;&#1086;&#1083;&#1091;&#1073;&#1072;&#1103;%20&#1087;&#1083;&#1072;&#1085;&#1077;&#1090;&#1072;%20(&#1041;&#1086;&#1083;&#1100;&#1096;&#1086;&#1077;%20&#1082;&#1086;&#1089;&#1084;&#1080;&#1095;&#1077;&#1089;&#1082;&#1086;&#1077;%20&#1087;&#1091;&#1090;&#1077;&#1096;&#1077;&#1089;&#1090;&#1074;&#1080;&#1077;).mp3" TargetMode="Externa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5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35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0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50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62.png"/><Relationship Id="rId5" Type="http://schemas.openxmlformats.org/officeDocument/2006/relationships/image" Target="../media/image161.emf"/><Relationship Id="rId4" Type="http://schemas.openxmlformats.org/officeDocument/2006/relationships/image" Target="../media/image160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4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yWorks\C&#1086;&#1083;&#1085;&#1094;&#1077;%20&#1091;&#1088;&#1086;&#1082;\&#1056;&#1072;&#1073;&#1086;&#1090;&#1072;\&#1057;6\01%20-%20&#1043;&#1086;&#1083;&#1091;&#1073;&#1072;&#1103;%20&#1087;&#1083;&#1072;&#1085;&#1077;&#1090;&#1072;%20(&#1041;&#1086;&#1083;&#1100;&#1096;&#1086;&#1077;%20&#1082;&#1086;&#1089;&#1084;&#1080;&#1095;&#1077;&#1089;&#1082;&#1086;&#1077;%20&#1087;&#1091;&#1090;&#1077;&#1096;&#1077;&#1089;&#1090;&#1074;&#1080;&#1077;).mp3" TargetMode="External"/><Relationship Id="rId4" Type="http://schemas.openxmlformats.org/officeDocument/2006/relationships/image" Target="../media/image16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8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8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8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8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8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8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8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11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8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8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82600" y="946150"/>
            <a:ext cx="8661400" cy="26289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+mj-ea"/>
                <a:cs typeface="+mj-cs"/>
              </a:rPr>
              <a:t>Сонце</a:t>
            </a:r>
            <a:r>
              <a:rPr lang="en-US" sz="6000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+mj-ea"/>
                <a:cs typeface="+mj-cs"/>
              </a:rPr>
              <a:t> – </a:t>
            </a:r>
            <a:r>
              <a:rPr lang="uk-UA" sz="6000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ea typeface="+mj-ea"/>
                <a:cs typeface="+mj-cs"/>
              </a:rPr>
              <a:t>Найближча зоря </a:t>
            </a:r>
            <a:endParaRPr lang="uk-UA" sz="6000" b="1" dirty="0" smtClean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01 - Голубая планета (Большое космическое путешествие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3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-45719" y="6812280"/>
            <a:ext cx="45719" cy="45719"/>
          </a:xfrm>
        </p:spPr>
        <p:txBody>
          <a:bodyPr>
            <a:noAutofit/>
          </a:bodyPr>
          <a:lstStyle/>
          <a:p>
            <a:r>
              <a:rPr lang="ru-RU" sz="800" b="0" dirty="0" smtClean="0"/>
              <a:t>.</a:t>
            </a:r>
            <a:endParaRPr lang="ru-RU" sz="8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3178696" cy="2808312"/>
          </a:xfrm>
        </p:spPr>
        <p:txBody>
          <a:bodyPr/>
          <a:lstStyle/>
          <a:p>
            <a:endParaRPr lang="ru-RU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563888" y="260648"/>
            <a:ext cx="5351512" cy="280831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chemeClr val="tx1"/>
                </a:solidFill>
              </a:rPr>
              <a:t>Відвіку у різних народів Сонце було предметом поклоніння. Використовуючи очевидну роль Сонця, як джерела життя на Землі, представники церкви сприяли розвитку поклоніння Сонцю, культу Сонця</a:t>
            </a:r>
          </a:p>
          <a:p>
            <a:endParaRPr lang="ru-RU" dirty="0"/>
          </a:p>
        </p:txBody>
      </p:sp>
      <p:pic>
        <p:nvPicPr>
          <p:cNvPr id="8" name="Рисунок 7" descr="солнц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3213357" cy="25922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1520" y="3284984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prstClr val="black"/>
                </a:solidFill>
              </a:rPr>
              <a:t>Сонце обожнювалося різними народами (</a:t>
            </a:r>
            <a:r>
              <a:rPr lang="uk-UA" sz="2800" dirty="0" err="1" smtClean="0">
                <a:solidFill>
                  <a:prstClr val="black"/>
                </a:solidFill>
              </a:rPr>
              <a:t>Геліос</a:t>
            </a:r>
            <a:r>
              <a:rPr lang="uk-UA" sz="2800" dirty="0" smtClean="0">
                <a:solidFill>
                  <a:prstClr val="black"/>
                </a:solidFill>
              </a:rPr>
              <a:t> — грецький бог Сонця, Митра — бог Сонця у </a:t>
            </a:r>
            <a:r>
              <a:rPr lang="uk-UA" sz="2800" dirty="0" err="1" smtClean="0">
                <a:solidFill>
                  <a:prstClr val="black"/>
                </a:solidFill>
              </a:rPr>
              <a:t>персидців</a:t>
            </a:r>
            <a:r>
              <a:rPr lang="uk-UA" sz="2800" dirty="0" smtClean="0">
                <a:solidFill>
                  <a:prstClr val="black"/>
                </a:solidFill>
              </a:rPr>
              <a:t>, </a:t>
            </a:r>
            <a:r>
              <a:rPr lang="uk-UA" sz="2800" dirty="0" err="1" smtClean="0">
                <a:solidFill>
                  <a:prstClr val="black"/>
                </a:solidFill>
              </a:rPr>
              <a:t>Ра</a:t>
            </a:r>
            <a:r>
              <a:rPr lang="uk-UA" sz="2800" dirty="0" smtClean="0">
                <a:solidFill>
                  <a:prstClr val="black"/>
                </a:solidFill>
              </a:rPr>
              <a:t> — у єгиптян, Яр або Ярило — у наших предків слов'ян, Молох</a:t>
            </a:r>
            <a:br>
              <a:rPr lang="uk-UA" sz="2800" dirty="0" smtClean="0">
                <a:solidFill>
                  <a:prstClr val="black"/>
                </a:solidFill>
              </a:rPr>
            </a:br>
            <a:r>
              <a:rPr lang="uk-UA" sz="2800" dirty="0" smtClean="0">
                <a:solidFill>
                  <a:prstClr val="black"/>
                </a:solidFill>
              </a:rPr>
              <a:t>— у стародавніх карфагенян і ін.). </a:t>
            </a:r>
            <a:br>
              <a:rPr lang="uk-UA" sz="2800" dirty="0" smtClean="0">
                <a:solidFill>
                  <a:prstClr val="black"/>
                </a:solidFill>
              </a:rPr>
            </a:br>
            <a:r>
              <a:rPr lang="uk-UA" sz="2800" dirty="0" smtClean="0">
                <a:solidFill>
                  <a:prstClr val="black"/>
                </a:solidFill>
              </a:rPr>
              <a:t>Щоб задобрити могутнього бога Сонця, люди приносили йому в жертву багаті дари, а нерідко і людські життя.</a:t>
            </a:r>
            <a:br>
              <a:rPr lang="uk-UA" sz="2800" dirty="0" smtClean="0">
                <a:solidFill>
                  <a:prstClr val="black"/>
                </a:solidFill>
              </a:rPr>
            </a:br>
            <a:endParaRPr lang="uk-UA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1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84525" y="1676400"/>
            <a:ext cx="5959475" cy="4965699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chemeClr val="bg1"/>
                </a:solidFill>
              </a:rPr>
              <a:t>фотосфера</a:t>
            </a:r>
            <a:r>
              <a:rPr lang="uk-UA" sz="4000" dirty="0" smtClean="0">
                <a:solidFill>
                  <a:srgbClr val="FFFF00"/>
                </a:solidFill>
              </a:rPr>
              <a:t>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корона;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хромосфера;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ядро;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зона радіації?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1"/>
            <a:ext cx="8661400" cy="16764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3. Шар Сонця, що випромінює світло, називається:</a:t>
            </a:r>
            <a:endParaRPr lang="ru-RU" sz="4400" dirty="0" smtClean="0">
              <a:solidFill>
                <a:schemeClr val="bg1"/>
              </a:solidFill>
            </a:endParaRPr>
          </a:p>
          <a:p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1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1950"/>
            <a:ext cx="9842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7300" y="1530350"/>
            <a:ext cx="6159500" cy="5111750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6 000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10 000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15 000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1 500 000 К;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 15 000 000 К</a:t>
            </a:r>
            <a:r>
              <a:rPr lang="uk-UA" sz="4400" dirty="0" smtClean="0">
                <a:solidFill>
                  <a:srgbClr val="FFFF00"/>
                </a:solidFill>
              </a:rPr>
              <a:t>?</a:t>
            </a: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4" y="1"/>
            <a:ext cx="8296275" cy="1603374"/>
          </a:xfrm>
        </p:spPr>
        <p:txBody>
          <a:bodyPr/>
          <a:lstStyle/>
          <a:p>
            <a:r>
              <a:rPr lang="uk-UA" sz="4400" dirty="0" smtClean="0">
                <a:solidFill>
                  <a:schemeClr val="bg1"/>
                </a:solidFill>
              </a:rPr>
              <a:t>4. Температура в центрі Сонця дорівнює: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0"/>
            <a:ext cx="120650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65450" y="1676400"/>
            <a:ext cx="5721350" cy="4449763"/>
          </a:xfrm>
        </p:spPr>
        <p:txBody>
          <a:bodyPr/>
          <a:lstStyle/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Сонце гасне;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на Сонці закінчується ядерне паливо;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chemeClr val="bg1"/>
                </a:solidFill>
              </a:rPr>
              <a:t>магнітне поле гальмує в плямі конвекцію</a:t>
            </a:r>
            <a:r>
              <a:rPr lang="uk-UA" dirty="0" smtClean="0">
                <a:solidFill>
                  <a:srgbClr val="FFFF00"/>
                </a:solidFill>
              </a:rPr>
              <a:t>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у плямі виникає чорна діра;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у плямі плавають шматки урану?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25" y="0"/>
            <a:ext cx="7931150" cy="1749425"/>
          </a:xfrm>
        </p:spPr>
        <p:txBody>
          <a:bodyPr/>
          <a:lstStyle/>
          <a:p>
            <a:r>
              <a:rPr lang="uk-UA" sz="4400" dirty="0" smtClean="0">
                <a:solidFill>
                  <a:schemeClr val="bg1"/>
                </a:solidFill>
              </a:rPr>
              <a:t>5. Температура в плямі знижується, бо: </a:t>
            </a:r>
            <a:endParaRPr lang="ru-RU" sz="4400" dirty="0" smtClean="0">
              <a:solidFill>
                <a:schemeClr val="bg1"/>
              </a:solidFill>
            </a:endParaRPr>
          </a:p>
          <a:p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89150" y="1457326"/>
            <a:ext cx="6597650" cy="5184774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конвенції;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конвекції</a:t>
            </a:r>
            <a:r>
              <a:rPr lang="uk-UA" sz="4400" dirty="0" smtClean="0">
                <a:solidFill>
                  <a:srgbClr val="FFFF00"/>
                </a:solidFill>
              </a:rPr>
              <a:t>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гравітації;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закону Архімеда;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закону Кулона?</a:t>
            </a: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0"/>
            <a:ext cx="8880475" cy="1457325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6. Грануляція у фотосфері Сонця – це вияв: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9400" y="1968500"/>
            <a:ext cx="5867400" cy="4673600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уран;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радій;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плутоній;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водень</a:t>
            </a:r>
            <a:r>
              <a:rPr lang="uk-UA" sz="4400" dirty="0" smtClean="0">
                <a:solidFill>
                  <a:srgbClr val="FFFF00"/>
                </a:solidFill>
              </a:rPr>
              <a:t>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гелій?</a:t>
            </a:r>
          </a:p>
          <a:p>
            <a:pPr marL="742950" lvl="0" indent="-742950">
              <a:buNone/>
            </a:pP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0"/>
            <a:ext cx="8880475" cy="2041525"/>
          </a:xfrm>
        </p:spPr>
        <p:txBody>
          <a:bodyPr>
            <a:normAutofit lnSpcReduction="10000"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7. Джерелом енергії в ядрі Сонця є термоядерні реакції, у яких </a:t>
            </a:r>
            <a:r>
              <a:rPr lang="ru-RU" sz="4400" dirty="0" smtClean="0">
                <a:solidFill>
                  <a:schemeClr val="bg1"/>
                </a:solidFill>
              </a:rPr>
              <a:t>“</a:t>
            </a:r>
            <a:r>
              <a:rPr lang="ru-RU" sz="4400" dirty="0" err="1" smtClean="0">
                <a:solidFill>
                  <a:schemeClr val="bg1"/>
                </a:solidFill>
              </a:rPr>
              <a:t>паливом</a:t>
            </a:r>
            <a:r>
              <a:rPr lang="ru-RU" sz="4400" dirty="0" smtClean="0">
                <a:solidFill>
                  <a:schemeClr val="bg1"/>
                </a:solidFill>
              </a:rPr>
              <a:t>” </a:t>
            </a:r>
            <a:r>
              <a:rPr lang="ru-RU" sz="4400" dirty="0" err="1" smtClean="0">
                <a:solidFill>
                  <a:schemeClr val="bg1"/>
                </a:solidFill>
              </a:rPr>
              <a:t>слугує</a:t>
            </a:r>
            <a:r>
              <a:rPr lang="ru-RU" sz="4400" dirty="0" smtClean="0">
                <a:solidFill>
                  <a:schemeClr val="bg1"/>
                </a:solidFill>
              </a:rPr>
              <a:t>:</a:t>
            </a:r>
            <a:endParaRPr lang="uk-UA" sz="4400" dirty="0" smtClean="0">
              <a:solidFill>
                <a:schemeClr val="bg1"/>
              </a:solidFill>
            </a:endParaRPr>
          </a:p>
          <a:p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95700" y="1968500"/>
            <a:ext cx="4991100" cy="4673600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5 років;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3 роки;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11 років</a:t>
            </a:r>
            <a:r>
              <a:rPr lang="uk-UA" sz="4400" dirty="0" smtClean="0">
                <a:solidFill>
                  <a:srgbClr val="FFFF00"/>
                </a:solidFill>
              </a:rPr>
              <a:t>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19 років;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22 роки?</a:t>
            </a:r>
          </a:p>
          <a:p>
            <a:pPr marL="742950" lvl="0" indent="-742950">
              <a:buFont typeface="+mj-lt"/>
              <a:buAutoNum type="alphaLcParenR"/>
            </a:pP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0"/>
            <a:ext cx="8880475" cy="182245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8. Кількість сонячних плям      змінюється з періодом:</a:t>
            </a:r>
          </a:p>
          <a:p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06874" y="1749425"/>
            <a:ext cx="4479925" cy="4454524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2 000 000 К</a:t>
            </a:r>
            <a:r>
              <a:rPr lang="uk-UA" sz="4400" dirty="0" smtClean="0">
                <a:solidFill>
                  <a:srgbClr val="FFFF00"/>
                </a:solidFill>
              </a:rPr>
              <a:t>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20 000 К;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10 000 К;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6 000 К;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2 000 К?</a:t>
            </a:r>
          </a:p>
          <a:p>
            <a:pPr marL="742950" lvl="0" indent="-742950">
              <a:buFont typeface="+mj-lt"/>
              <a:buAutoNum type="alphaLcParenR"/>
            </a:pP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288925"/>
            <a:ext cx="8880475" cy="14605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9. Температура сонячної корони сягає:</a:t>
            </a:r>
          </a:p>
          <a:p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89150" y="1603375"/>
            <a:ext cx="6597650" cy="4746625"/>
          </a:xfrm>
        </p:spPr>
        <p:txBody>
          <a:bodyPr>
            <a:normAutofit fontScale="85000" lnSpcReduction="10000"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космічних променів із міжгалактичного простору;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магнітного поля сонячних плям;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chemeClr val="bg1"/>
                </a:solidFill>
              </a:rPr>
              <a:t>спалаху на Сонці</a:t>
            </a:r>
            <a:r>
              <a:rPr lang="uk-UA" sz="4400" dirty="0" smtClean="0">
                <a:solidFill>
                  <a:srgbClr val="FFFF00"/>
                </a:solidFill>
              </a:rPr>
              <a:t>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полярного сяйва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грозових розрядів в атмосфері Землі?</a:t>
            </a:r>
          </a:p>
          <a:p>
            <a:pPr marL="742950" lvl="0" indent="-742950">
              <a:buFont typeface="+mj-lt"/>
              <a:buAutoNum type="alphaLcParenR"/>
            </a:pP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0"/>
            <a:ext cx="8880475" cy="1457325"/>
          </a:xfrm>
        </p:spPr>
        <p:txBody>
          <a:bodyPr>
            <a:normAutofit fontScale="92500"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10. Магнітна буря – це явище збурення магнітного поля Землі під дією:</a:t>
            </a:r>
          </a:p>
          <a:p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7772400" cy="178010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Сонячна активн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Землю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76672"/>
            <a:ext cx="4568552" cy="1473200"/>
          </a:xfrm>
        </p:spPr>
        <p:txBody>
          <a:bodyPr>
            <a:noAutofit/>
          </a:bodyPr>
          <a:lstStyle/>
          <a:p>
            <a:r>
              <a:rPr lang="ru-RU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Виконала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студентка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МН-105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Коновалова Дар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</a:t>
            </a:r>
          </a:p>
          <a:p>
            <a:r>
              <a:rPr lang="ru-RU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Викладач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Войта І.В.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004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80919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• Впливаючи </a:t>
            </a:r>
            <a:r>
              <a:rPr lang="ru-RU" dirty="0"/>
              <a:t>на погоду і клімат, сонячна активність не може не впливати на рослинний світ.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секвойї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Сонячна активність і біосфера Землі: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3096344" cy="239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768" y="4997152"/>
            <a:ext cx="349188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Секвойї</a:t>
            </a:r>
            <a:r>
              <a:rPr lang="ru-RU" sz="2000" b="1" cap="all" dirty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віком 3 200 років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91344"/>
            <a:ext cx="3497329" cy="1831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990" y="3605072"/>
            <a:ext cx="3298502" cy="2223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73519" y="6021288"/>
            <a:ext cx="59704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сільськогосподарські 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культури</a:t>
            </a:r>
          </a:p>
        </p:txBody>
      </p:sp>
    </p:spTree>
    <p:extLst>
      <p:ext uri="{BB962C8B-B14F-4D97-AF65-F5344CB8AC3E}">
        <p14:creationId xmlns="" xmlns:p14="http://schemas.microsoft.com/office/powerpoint/2010/main" val="5125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24744"/>
          </a:xfrm>
        </p:spPr>
        <p:txBody>
          <a:bodyPr/>
          <a:lstStyle/>
          <a:p>
            <a:pPr algn="ctr"/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Гелюс</a:t>
            </a:r>
            <a:endParaRPr lang="ru-RU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Содержимое 3" descr="гелио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152" y="1052736"/>
            <a:ext cx="3203848" cy="4333875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340768"/>
            <a:ext cx="57241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Гелюс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  а також Титан — у  давньогрецькій міфології бог сонця,син титана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Гіперіона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й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Тейї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, брат Селени та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Еоса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, батько Фаетона й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Геліадів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. </a:t>
            </a:r>
          </a:p>
          <a:p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Геліос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— усевидюще божество — згадується нарівні з володарями світового простору (Землею, Небом, Водою).</a:t>
            </a:r>
          </a:p>
          <a:p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У класичну епоху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Геліос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— бог сонячного світла, зцілитель сліпих, який, проте, може й наслати сліпоту. За часів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Евріпіда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Геліоса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 почали ототожнювати з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Апполоном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, через що з'явилося друге ймення бога сонця — Феб.</a:t>
            </a:r>
            <a:endParaRPr lang="uk-UA" sz="2400" dirty="0">
              <a:solidFill>
                <a:srgbClr val="FBEEC9">
                  <a:lumMod val="10000"/>
                </a:srgb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4784"/>
            <a:ext cx="8568952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• До </a:t>
            </a:r>
            <a:r>
              <a:rPr lang="ru-RU" dirty="0"/>
              <a:t>сонячної активності небайдужий і тваринний </a:t>
            </a:r>
            <a:r>
              <a:rPr lang="ru-RU" dirty="0" smtClean="0"/>
              <a:t>світ.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Сонячна активність і біосфера Землі: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10" y="2436379"/>
            <a:ext cx="2456936" cy="185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107" y="2436379"/>
            <a:ext cx="2759721" cy="183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410" y="2436379"/>
            <a:ext cx="2783685" cy="185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07150" y="4725144"/>
            <a:ext cx="64075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Каракурт           блохи</a:t>
            </a:r>
            <a:endParaRPr lang="ru-RU" sz="3600" b="1" cap="all" dirty="0">
              <a:ln w="0"/>
              <a:gradFill flip="none">
                <a:gsLst>
                  <a:gs pos="0">
                    <a:srgbClr val="31B6FD">
                      <a:tint val="75000"/>
                      <a:shade val="75000"/>
                      <a:satMod val="170000"/>
                    </a:srgbClr>
                  </a:gs>
                  <a:gs pos="49000">
                    <a:srgbClr val="31B6FD">
                      <a:tint val="88000"/>
                      <a:shade val="65000"/>
                      <a:satMod val="172000"/>
                    </a:srgbClr>
                  </a:gs>
                  <a:gs pos="50000">
                    <a:srgbClr val="31B6FD">
                      <a:shade val="65000"/>
                      <a:satMod val="130000"/>
                    </a:srgbClr>
                  </a:gs>
                  <a:gs pos="92000">
                    <a:srgbClr val="31B6FD">
                      <a:shade val="50000"/>
                      <a:satMod val="120000"/>
                    </a:srgbClr>
                  </a:gs>
                  <a:gs pos="100000">
                    <a:srgbClr val="31B6F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5828" y="4725144"/>
            <a:ext cx="25987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Пустельна</a:t>
            </a:r>
          </a:p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саранча</a:t>
            </a:r>
            <a:endParaRPr lang="ru-RU" sz="3600" b="1" cap="all" dirty="0">
              <a:ln w="0"/>
              <a:gradFill flip="none">
                <a:gsLst>
                  <a:gs pos="0">
                    <a:srgbClr val="31B6FD">
                      <a:tint val="75000"/>
                      <a:shade val="75000"/>
                      <a:satMod val="170000"/>
                    </a:srgbClr>
                  </a:gs>
                  <a:gs pos="49000">
                    <a:srgbClr val="31B6FD">
                      <a:tint val="88000"/>
                      <a:shade val="65000"/>
                      <a:satMod val="172000"/>
                    </a:srgbClr>
                  </a:gs>
                  <a:gs pos="50000">
                    <a:srgbClr val="31B6FD">
                      <a:shade val="65000"/>
                      <a:satMod val="130000"/>
                    </a:srgbClr>
                  </a:gs>
                  <a:gs pos="92000">
                    <a:srgbClr val="31B6FD">
                      <a:shade val="50000"/>
                      <a:satMod val="120000"/>
                    </a:srgbClr>
                  </a:gs>
                  <a:gs pos="100000">
                    <a:srgbClr val="31B6F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954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307925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• До сонячної активності небайдужий і тваринний світ.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Сонячна активність і біосфера Землі: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13975"/>
            <a:ext cx="2592288" cy="184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476"/>
            <a:ext cx="2450116" cy="169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21088"/>
            <a:ext cx="2376264" cy="169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077072"/>
            <a:ext cx="25875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Бактерії та віруси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8694" y="5928131"/>
            <a:ext cx="14558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Епідемії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17866" y="5906889"/>
            <a:ext cx="15648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ЕпізоотіЇ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346157" y="3624784"/>
            <a:ext cx="432048" cy="319418"/>
          </a:xfrm>
          <a:prstGeom prst="straightConnector1">
            <a:avLst/>
          </a:prstGeom>
          <a:ln w="762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5760" y="3541901"/>
            <a:ext cx="817563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1963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1628800"/>
            <a:ext cx="8712968" cy="3450696"/>
          </a:xfrm>
        </p:spPr>
        <p:txBody>
          <a:bodyPr/>
          <a:lstStyle/>
          <a:p>
            <a:r>
              <a:rPr lang="ru-RU" dirty="0"/>
              <a:t>Численні дослідження показали, що найчутливішими до змін напруженості геомагнітного поля, обумовлених сонячною активністю, </a:t>
            </a:r>
            <a:r>
              <a:rPr lang="ru-RU" dirty="0" smtClean="0"/>
              <a:t>є: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Вплив сонячної активності на людину</a:t>
            </a:r>
            <a:r>
              <a:rPr lang="ru-RU" dirty="0"/>
              <a:t>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8960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96116"/>
            <a:ext cx="3672408" cy="1971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41772" y="5111208"/>
            <a:ext cx="670831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нервова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серцево-судинна 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системи </a:t>
            </a:r>
            <a:r>
              <a:rPr lang="ru-RU" sz="2800" b="1" cap="all" dirty="0">
                <a:ln w="0"/>
                <a:gradFill flip="none">
                  <a:gsLst>
                    <a:gs pos="0">
                      <a:srgbClr val="31B6F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31B6F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31B6FD">
                        <a:shade val="65000"/>
                        <a:satMod val="130000"/>
                      </a:srgbClr>
                    </a:gs>
                    <a:gs pos="92000">
                      <a:srgbClr val="31B6FD">
                        <a:shade val="50000"/>
                        <a:satMod val="120000"/>
                      </a:srgbClr>
                    </a:gs>
                    <a:gs pos="100000">
                      <a:srgbClr val="31B6F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людини</a:t>
            </a:r>
          </a:p>
        </p:txBody>
      </p:sp>
    </p:spTree>
    <p:extLst>
      <p:ext uri="{BB962C8B-B14F-4D97-AF65-F5344CB8AC3E}">
        <p14:creationId xmlns="" xmlns:p14="http://schemas.microsoft.com/office/powerpoint/2010/main" val="5578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700808"/>
            <a:ext cx="4392488" cy="3447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У</a:t>
            </a:r>
            <a:r>
              <a:rPr lang="ru-RU" sz="1800" dirty="0" smtClean="0"/>
              <a:t> </a:t>
            </a:r>
            <a:r>
              <a:rPr lang="ru-RU" sz="1800" dirty="0"/>
              <a:t>людей з хворобами серцево-судинної системи під час геомагнітних </a:t>
            </a:r>
            <a:r>
              <a:rPr lang="ru-RU" sz="1800" dirty="0" smtClean="0"/>
              <a:t>бур наступає: </a:t>
            </a:r>
          </a:p>
          <a:p>
            <a:r>
              <a:rPr lang="ru-RU" sz="1800" dirty="0" smtClean="0"/>
              <a:t>погіршення стану </a:t>
            </a:r>
          </a:p>
          <a:p>
            <a:r>
              <a:rPr lang="ru-RU" sz="1800" dirty="0" smtClean="0"/>
              <a:t>збільшується </a:t>
            </a:r>
            <a:r>
              <a:rPr lang="ru-RU" sz="1800" dirty="0"/>
              <a:t>число інфарктів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      та </a:t>
            </a:r>
            <a:r>
              <a:rPr lang="ru-RU" sz="1800" dirty="0"/>
              <a:t>інсультів.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1772816"/>
            <a:ext cx="4248472" cy="3447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У здорових людей змінюється сприйняття </a:t>
            </a:r>
            <a:r>
              <a:rPr lang="ru-RU" sz="1800" dirty="0" smtClean="0"/>
              <a:t>часу:</a:t>
            </a:r>
          </a:p>
          <a:p>
            <a:r>
              <a:rPr lang="ru-RU" sz="1800" dirty="0" smtClean="0"/>
              <a:t>сповільнюється </a:t>
            </a:r>
            <a:r>
              <a:rPr lang="ru-RU" sz="1800" dirty="0"/>
              <a:t>рухова </a:t>
            </a:r>
            <a:r>
              <a:rPr lang="ru-RU" sz="1800" dirty="0" smtClean="0"/>
              <a:t>реакція</a:t>
            </a:r>
          </a:p>
          <a:p>
            <a:r>
              <a:rPr lang="ru-RU" sz="1800" dirty="0" smtClean="0"/>
              <a:t>різко </a:t>
            </a:r>
            <a:r>
              <a:rPr lang="ru-RU" sz="1800" dirty="0"/>
              <a:t>знижується короткочасна пам'ять, об'єм та інтенсивність </a:t>
            </a:r>
            <a:r>
              <a:rPr lang="ru-RU" sz="1800" dirty="0" smtClean="0"/>
              <a:t>уваги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241113" y="4941168"/>
            <a:ext cx="8379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73E87"/>
                </a:solidFill>
              </a:rPr>
              <a:t>Навіть </a:t>
            </a:r>
            <a:r>
              <a:rPr lang="ru-RU" dirty="0">
                <a:solidFill>
                  <a:srgbClr val="073E87"/>
                </a:solidFill>
              </a:rPr>
              <a:t>у спеціально тренованих людей - спортсменів вищого класу та льотчиків </a:t>
            </a:r>
            <a:r>
              <a:rPr lang="ru-RU" dirty="0" smtClean="0">
                <a:solidFill>
                  <a:srgbClr val="073E87"/>
                </a:solidFill>
              </a:rPr>
              <a:t> </a:t>
            </a:r>
          </a:p>
          <a:p>
            <a:r>
              <a:rPr lang="ru-RU" u="sng" dirty="0" smtClean="0">
                <a:solidFill>
                  <a:srgbClr val="073E87"/>
                </a:solidFill>
              </a:rPr>
              <a:t>зафіксовано - підвищену </a:t>
            </a:r>
            <a:r>
              <a:rPr lang="ru-RU" u="sng" dirty="0">
                <a:solidFill>
                  <a:srgbClr val="073E87"/>
                </a:solidFill>
              </a:rPr>
              <a:t>кількість помилок при виконанні контрольних завдань</a:t>
            </a:r>
            <a:endParaRPr lang="uk-UA" u="sng" dirty="0">
              <a:solidFill>
                <a:srgbClr val="073E87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17032"/>
            <a:ext cx="1584176" cy="106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909" y="3711257"/>
            <a:ext cx="1157883" cy="106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02942"/>
            <a:ext cx="1522886" cy="114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858" y="3688056"/>
            <a:ext cx="1622698" cy="108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56" y="3688056"/>
            <a:ext cx="1444615" cy="108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503" y="5639113"/>
            <a:ext cx="1765513" cy="1057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639113"/>
            <a:ext cx="1388566" cy="104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7988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916832"/>
            <a:ext cx="4320480" cy="4287220"/>
          </a:xfrm>
        </p:spPr>
        <p:txBody>
          <a:bodyPr>
            <a:normAutofit/>
          </a:bodyPr>
          <a:lstStyle/>
          <a:p>
            <a:r>
              <a:rPr lang="ru-RU" sz="2000" dirty="0" err="1"/>
              <a:t>Різкі</a:t>
            </a:r>
            <a:r>
              <a:rPr lang="ru-RU" sz="2000" dirty="0"/>
              <a:t> й </a:t>
            </a:r>
            <a:r>
              <a:rPr lang="ru-RU" sz="2000" dirty="0" err="1"/>
              <a:t>часті</a:t>
            </a:r>
            <a:r>
              <a:rPr lang="ru-RU" sz="2000" dirty="0"/>
              <a:t> </a:t>
            </a:r>
            <a:r>
              <a:rPr lang="ru-RU" sz="2000" dirty="0" err="1"/>
              <a:t>збільшення</a:t>
            </a:r>
            <a:r>
              <a:rPr lang="ru-RU" sz="2000" dirty="0"/>
              <a:t> </a:t>
            </a:r>
            <a:r>
              <a:rPr lang="ru-RU" sz="2000" dirty="0" err="1"/>
              <a:t>збуреності</a:t>
            </a:r>
            <a:r>
              <a:rPr lang="ru-RU" sz="2000" dirty="0"/>
              <a:t> геомагнітного поля, </a:t>
            </a:r>
            <a:r>
              <a:rPr lang="ru-RU" sz="2000" dirty="0" err="1"/>
              <a:t>впливаючи</a:t>
            </a:r>
            <a:r>
              <a:rPr lang="ru-RU" sz="2000" dirty="0"/>
              <a:t> на </a:t>
            </a:r>
            <a:r>
              <a:rPr lang="ru-RU" sz="2000" dirty="0" err="1"/>
              <a:t>візерунок</a:t>
            </a:r>
            <a:r>
              <a:rPr lang="ru-RU" sz="2000" dirty="0"/>
              <a:t> </a:t>
            </a:r>
            <a:r>
              <a:rPr lang="ru-RU" sz="2000" dirty="0" err="1"/>
              <a:t>біопотенціалів</a:t>
            </a:r>
            <a:r>
              <a:rPr lang="ru-RU" sz="2000" dirty="0"/>
              <a:t> </a:t>
            </a:r>
            <a:r>
              <a:rPr lang="ru-RU" sz="2000" dirty="0" err="1"/>
              <a:t>мозку</a:t>
            </a:r>
            <a:r>
              <a:rPr lang="ru-RU" sz="2000" dirty="0"/>
              <a:t>, </a:t>
            </a:r>
            <a:r>
              <a:rPr lang="ru-RU" sz="2000" u="sng" dirty="0" err="1"/>
              <a:t>погіршують</a:t>
            </a:r>
            <a:r>
              <a:rPr lang="ru-RU" sz="2000" u="sng" dirty="0"/>
              <a:t> </a:t>
            </a:r>
            <a:r>
              <a:rPr lang="ru-RU" sz="2000" u="sng" dirty="0" smtClean="0"/>
              <a:t>сон</a:t>
            </a:r>
          </a:p>
          <a:p>
            <a:r>
              <a:rPr lang="ru-RU" sz="2000" dirty="0" err="1"/>
              <a:t>С</a:t>
            </a:r>
            <a:r>
              <a:rPr lang="ru-RU" sz="2000" dirty="0" err="1" smtClean="0"/>
              <a:t>причиняє</a:t>
            </a:r>
            <a:r>
              <a:rPr lang="ru-RU" sz="2000" dirty="0" smtClean="0"/>
              <a:t> </a:t>
            </a:r>
            <a:r>
              <a:rPr lang="ru-RU" sz="2000" u="sng" dirty="0" err="1"/>
              <a:t>збільшення</a:t>
            </a:r>
            <a:r>
              <a:rPr lang="ru-RU" sz="2000" u="sng" dirty="0"/>
              <a:t> травматизму</a:t>
            </a:r>
            <a:r>
              <a:rPr lang="ru-RU" sz="2000" dirty="0"/>
              <a:t> на </a:t>
            </a:r>
            <a:r>
              <a:rPr lang="ru-RU" sz="2000" dirty="0" err="1"/>
              <a:t>виробництві</a:t>
            </a:r>
            <a:r>
              <a:rPr lang="ru-RU" sz="2000" dirty="0"/>
              <a:t> та </a:t>
            </a:r>
            <a:r>
              <a:rPr lang="ru-RU" sz="2000" dirty="0" err="1"/>
              <a:t>кількості</a:t>
            </a:r>
            <a:r>
              <a:rPr lang="ru-RU" sz="2000" dirty="0"/>
              <a:t> </a:t>
            </a:r>
            <a:r>
              <a:rPr lang="ru-RU" sz="2000" u="sng" dirty="0" err="1"/>
              <a:t>автотранспортних</a:t>
            </a:r>
            <a:r>
              <a:rPr lang="ru-RU" sz="2000" u="sng" dirty="0"/>
              <a:t> </a:t>
            </a:r>
            <a:r>
              <a:rPr lang="ru-RU" sz="2000" u="sng" dirty="0" err="1" smtClean="0"/>
              <a:t>пригод</a:t>
            </a:r>
            <a:endParaRPr lang="ru-RU" sz="2000" u="sng" dirty="0" smtClean="0"/>
          </a:p>
          <a:p>
            <a:r>
              <a:rPr lang="ru-RU" sz="2000" dirty="0" smtClean="0"/>
              <a:t>Люди </a:t>
            </a:r>
            <a:r>
              <a:rPr lang="ru-RU" sz="2000" dirty="0"/>
              <a:t>з </a:t>
            </a:r>
            <a:r>
              <a:rPr lang="ru-RU" sz="2000" u="sng" dirty="0" err="1"/>
              <a:t>порушеннями</a:t>
            </a:r>
            <a:r>
              <a:rPr lang="ru-RU" sz="2000" u="sng" dirty="0"/>
              <a:t> </a:t>
            </a:r>
            <a:r>
              <a:rPr lang="ru-RU" sz="2000" u="sng" dirty="0" err="1"/>
              <a:t>функцій</a:t>
            </a:r>
            <a:r>
              <a:rPr lang="ru-RU" sz="2000" u="sng" dirty="0"/>
              <a:t> головного </a:t>
            </a:r>
            <a:r>
              <a:rPr lang="ru-RU" sz="2000" u="sng" dirty="0" err="1"/>
              <a:t>мозку</a:t>
            </a:r>
            <a:r>
              <a:rPr lang="ru-RU" sz="2000" dirty="0"/>
              <a:t> в </a:t>
            </a:r>
            <a:r>
              <a:rPr lang="ru-RU" sz="2000" dirty="0" err="1"/>
              <a:t>такі</a:t>
            </a:r>
            <a:r>
              <a:rPr lang="ru-RU" sz="2000" dirty="0"/>
              <a:t> </a:t>
            </a:r>
            <a:r>
              <a:rPr lang="ru-RU" sz="2000" dirty="0" err="1"/>
              <a:t>дні</a:t>
            </a:r>
            <a:r>
              <a:rPr lang="ru-RU" sz="2000" dirty="0"/>
              <a:t> часто </a:t>
            </a:r>
            <a:r>
              <a:rPr lang="ru-RU" sz="2000" u="sng" dirty="0" err="1"/>
              <a:t>потрапляють</a:t>
            </a:r>
            <a:r>
              <a:rPr lang="ru-RU" sz="2000" u="sng" dirty="0"/>
              <a:t> на </a:t>
            </a:r>
            <a:r>
              <a:rPr lang="ru-RU" sz="2000" u="sng" dirty="0" err="1"/>
              <a:t>лікарняне</a:t>
            </a:r>
            <a:r>
              <a:rPr lang="ru-RU" sz="2000" u="sng" dirty="0"/>
              <a:t> </a:t>
            </a:r>
            <a:r>
              <a:rPr lang="ru-RU" sz="2000" u="sng" dirty="0" err="1"/>
              <a:t>ліжко</a:t>
            </a:r>
            <a:endParaRPr lang="ru-RU" sz="2000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60781"/>
            <a:ext cx="2664296" cy="1776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6"/>
            <a:ext cx="2484277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169" y="4293096"/>
            <a:ext cx="2496108" cy="164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475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844824"/>
            <a:ext cx="5472608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73E87"/>
                </a:solidFill>
              </a:rPr>
              <a:t>• </a:t>
            </a:r>
            <a:r>
              <a:rPr lang="ru-RU" dirty="0" smtClean="0"/>
              <a:t>Сонячна </a:t>
            </a:r>
            <a:r>
              <a:rPr lang="ru-RU" dirty="0"/>
              <a:t>активність </a:t>
            </a:r>
            <a:r>
              <a:rPr lang="ru-RU" dirty="0" err="1"/>
              <a:t>впливає</a:t>
            </a:r>
            <a:r>
              <a:rPr lang="ru-RU" dirty="0"/>
              <a:t> на систему </a:t>
            </a:r>
            <a:r>
              <a:rPr lang="ru-RU" dirty="0" err="1"/>
              <a:t>крові</a:t>
            </a:r>
            <a:r>
              <a:rPr lang="ru-RU" dirty="0"/>
              <a:t> </a:t>
            </a:r>
            <a:r>
              <a:rPr lang="ru-RU" dirty="0" smtClean="0"/>
              <a:t>людини:</a:t>
            </a:r>
          </a:p>
          <a:p>
            <a:r>
              <a:rPr lang="ru-RU" dirty="0" err="1" smtClean="0"/>
              <a:t>Швидкість</a:t>
            </a:r>
            <a:r>
              <a:rPr lang="ru-RU" dirty="0" smtClean="0"/>
              <a:t> </a:t>
            </a:r>
            <a:r>
              <a:rPr lang="ru-RU" dirty="0" err="1"/>
              <a:t>згортання</a:t>
            </a:r>
            <a:r>
              <a:rPr lang="ru-RU" dirty="0"/>
              <a:t> </a:t>
            </a:r>
            <a:r>
              <a:rPr lang="ru-RU" dirty="0" err="1"/>
              <a:t>крові</a:t>
            </a:r>
            <a:r>
              <a:rPr lang="ru-RU" dirty="0"/>
              <a:t> </a:t>
            </a:r>
            <a:r>
              <a:rPr lang="ru-RU" dirty="0" err="1"/>
              <a:t>зменшується</a:t>
            </a:r>
            <a:r>
              <a:rPr lang="ru-RU" dirty="0"/>
              <a:t> на </a:t>
            </a:r>
            <a:r>
              <a:rPr lang="ru-RU" b="1" dirty="0"/>
              <a:t>8</a:t>
            </a:r>
            <a:r>
              <a:rPr lang="ru-RU" b="1" dirty="0" smtClean="0"/>
              <a:t>%</a:t>
            </a:r>
            <a:endParaRPr lang="ru-RU" dirty="0"/>
          </a:p>
          <a:p>
            <a:r>
              <a:rPr lang="ru-RU" dirty="0"/>
              <a:t>Кількість </a:t>
            </a:r>
            <a:r>
              <a:rPr lang="ru-RU" dirty="0" err="1"/>
              <a:t>білих</a:t>
            </a:r>
            <a:r>
              <a:rPr lang="ru-RU" dirty="0"/>
              <a:t> </a:t>
            </a:r>
            <a:r>
              <a:rPr lang="ru-RU" dirty="0" err="1"/>
              <a:t>кров'яних</a:t>
            </a:r>
            <a:r>
              <a:rPr lang="ru-RU" dirty="0"/>
              <a:t> </a:t>
            </a:r>
            <a:r>
              <a:rPr lang="ru-RU" dirty="0" err="1"/>
              <a:t>тілець</a:t>
            </a:r>
            <a:r>
              <a:rPr lang="ru-RU" dirty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лейкоцитів</a:t>
            </a:r>
            <a:r>
              <a:rPr lang="ru-RU" dirty="0" smtClean="0"/>
              <a:t> знижується </a:t>
            </a:r>
            <a:r>
              <a:rPr lang="ru-RU" dirty="0"/>
              <a:t>в </a:t>
            </a:r>
            <a:r>
              <a:rPr lang="ru-RU" b="1" dirty="0"/>
              <a:t>1,5-1,7 </a:t>
            </a:r>
            <a:r>
              <a:rPr lang="ru-RU" b="1" dirty="0" smtClean="0"/>
              <a:t>рази</a:t>
            </a:r>
            <a:endParaRPr lang="ru-RU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50504"/>
            <a:ext cx="3017574" cy="20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63792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3700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! </a:t>
            </a:r>
            <a:r>
              <a:rPr lang="ru-RU" b="1" u="sng" dirty="0" err="1" smtClean="0"/>
              <a:t>Корисний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вплив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сонця</a:t>
            </a:r>
            <a:r>
              <a:rPr lang="ru-RU" b="1" u="sng" dirty="0" smtClean="0"/>
              <a:t> на людину:</a:t>
            </a:r>
          </a:p>
          <a:p>
            <a:r>
              <a:rPr lang="ru-RU" dirty="0" err="1"/>
              <a:t>К</a:t>
            </a:r>
            <a:r>
              <a:rPr lang="ru-RU" dirty="0" err="1" smtClean="0"/>
              <a:t>ровоносні</a:t>
            </a:r>
            <a:r>
              <a:rPr lang="ru-RU" dirty="0" smtClean="0"/>
              <a:t> </a:t>
            </a:r>
            <a:r>
              <a:rPr lang="ru-RU" dirty="0" err="1"/>
              <a:t>судини</a:t>
            </a:r>
            <a:r>
              <a:rPr lang="ru-RU" dirty="0"/>
              <a:t> </a:t>
            </a:r>
            <a:r>
              <a:rPr lang="ru-RU" dirty="0" err="1" smtClean="0"/>
              <a:t>розширюються</a:t>
            </a:r>
            <a:endParaRPr lang="ru-RU" dirty="0" smtClean="0"/>
          </a:p>
          <a:p>
            <a:r>
              <a:rPr lang="ru-RU" dirty="0" err="1" smtClean="0"/>
              <a:t>Прискорюється</a:t>
            </a:r>
            <a:r>
              <a:rPr lang="ru-RU" dirty="0" smtClean="0"/>
              <a:t> </a:t>
            </a:r>
            <a:r>
              <a:rPr lang="ru-RU" dirty="0" err="1" smtClean="0"/>
              <a:t>кровообіг</a:t>
            </a:r>
            <a:r>
              <a:rPr lang="ru-RU" dirty="0" smtClean="0"/>
              <a:t> </a:t>
            </a:r>
          </a:p>
          <a:p>
            <a:r>
              <a:rPr lang="ru-RU" dirty="0" smtClean="0"/>
              <a:t>Збільшується </a:t>
            </a:r>
            <a:r>
              <a:rPr lang="ru-RU" dirty="0" err="1"/>
              <a:t>всмоктуваність</a:t>
            </a:r>
            <a:r>
              <a:rPr lang="ru-RU" dirty="0"/>
              <a:t> </a:t>
            </a:r>
            <a:r>
              <a:rPr lang="ru-RU" dirty="0" err="1"/>
              <a:t>шкірою</a:t>
            </a:r>
            <a:r>
              <a:rPr lang="ru-RU" dirty="0"/>
              <a:t> </a:t>
            </a:r>
            <a:r>
              <a:rPr lang="ru-RU" dirty="0" err="1"/>
              <a:t>безлічі</a:t>
            </a:r>
            <a:r>
              <a:rPr lang="ru-RU" dirty="0"/>
              <a:t> </a:t>
            </a:r>
            <a:r>
              <a:rPr lang="ru-RU" dirty="0" err="1"/>
              <a:t>біологічно</a:t>
            </a:r>
            <a:r>
              <a:rPr lang="ru-RU" dirty="0"/>
              <a:t> </a:t>
            </a:r>
            <a:r>
              <a:rPr lang="ru-RU" dirty="0" err="1"/>
              <a:t>активних</a:t>
            </a:r>
            <a:r>
              <a:rPr lang="ru-RU" dirty="0"/>
              <a:t> </a:t>
            </a:r>
            <a:r>
              <a:rPr lang="ru-RU" dirty="0" err="1"/>
              <a:t>речовин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sp>
        <p:nvSpPr>
          <p:cNvPr id="4" name="Крест 3"/>
          <p:cNvSpPr/>
          <p:nvPr/>
        </p:nvSpPr>
        <p:spPr>
          <a:xfrm>
            <a:off x="7380312" y="1124744"/>
            <a:ext cx="1224136" cy="1224136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4040109"/>
            <a:ext cx="3528392" cy="281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88" y="3717032"/>
            <a:ext cx="4188712" cy="314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101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91683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! </a:t>
            </a:r>
            <a:r>
              <a:rPr lang="ru-RU" b="1" u="sng" dirty="0" err="1"/>
              <a:t>Корисний</a:t>
            </a:r>
            <a:r>
              <a:rPr lang="ru-RU" b="1" u="sng" dirty="0"/>
              <a:t> </a:t>
            </a:r>
            <a:r>
              <a:rPr lang="ru-RU" b="1" u="sng" dirty="0" err="1"/>
              <a:t>вплив</a:t>
            </a:r>
            <a:r>
              <a:rPr lang="ru-RU" b="1" u="sng" dirty="0"/>
              <a:t> </a:t>
            </a:r>
            <a:r>
              <a:rPr lang="ru-RU" b="1" u="sng" dirty="0" err="1"/>
              <a:t>сонця</a:t>
            </a:r>
            <a:r>
              <a:rPr lang="ru-RU" b="1" u="sng" dirty="0"/>
              <a:t> на людину:</a:t>
            </a:r>
          </a:p>
          <a:p>
            <a:pPr marL="0" indent="0">
              <a:buNone/>
            </a:pPr>
            <a:r>
              <a:rPr lang="ru-RU" sz="1800" dirty="0" err="1" smtClean="0"/>
              <a:t>Ультрафіолетове</a:t>
            </a:r>
            <a:r>
              <a:rPr lang="ru-RU" sz="1800" dirty="0" smtClean="0"/>
              <a:t> </a:t>
            </a:r>
            <a:r>
              <a:rPr lang="ru-RU" sz="1800" dirty="0" err="1" smtClean="0"/>
              <a:t>випромінювання</a:t>
            </a:r>
            <a:r>
              <a:rPr lang="ru-RU" sz="1800" dirty="0" smtClean="0"/>
              <a:t> </a:t>
            </a:r>
            <a:r>
              <a:rPr lang="ru-RU" sz="1800" dirty="0" err="1"/>
              <a:t>підрозділяється</a:t>
            </a:r>
            <a:r>
              <a:rPr lang="ru-RU" sz="1800" dirty="0"/>
              <a:t> на </a:t>
            </a:r>
            <a:r>
              <a:rPr lang="ru-RU" sz="1800" dirty="0" err="1"/>
              <a:t>промені</a:t>
            </a:r>
            <a:r>
              <a:rPr lang="ru-RU" sz="1800" dirty="0"/>
              <a:t> </a:t>
            </a:r>
            <a:r>
              <a:rPr lang="ru-RU" sz="1800" b="1" dirty="0"/>
              <a:t>А, В, </a:t>
            </a:r>
            <a:r>
              <a:rPr lang="ru-RU" sz="1800" b="1" dirty="0" smtClean="0"/>
              <a:t>С</a:t>
            </a:r>
          </a:p>
          <a:p>
            <a:r>
              <a:rPr lang="ru-RU" sz="1800" dirty="0" err="1" smtClean="0"/>
              <a:t>Найбільш</a:t>
            </a:r>
            <a:r>
              <a:rPr lang="ru-RU" sz="1800" dirty="0" smtClean="0"/>
              <a:t> </a:t>
            </a:r>
            <a:r>
              <a:rPr lang="ru-RU" sz="1800" dirty="0" err="1"/>
              <a:t>небезпечними</a:t>
            </a:r>
            <a:r>
              <a:rPr lang="ru-RU" sz="1800" dirty="0"/>
              <a:t> з них є </a:t>
            </a:r>
            <a:r>
              <a:rPr lang="ru-RU" sz="1800" b="1" dirty="0"/>
              <a:t>С</a:t>
            </a:r>
            <a:r>
              <a:rPr lang="ru-RU" sz="1800" dirty="0"/>
              <a:t> </a:t>
            </a:r>
            <a:r>
              <a:rPr lang="ru-RU" sz="1800" dirty="0" err="1"/>
              <a:t>промені</a:t>
            </a:r>
            <a:r>
              <a:rPr lang="ru-RU" sz="1800" dirty="0"/>
              <a:t>, </a:t>
            </a:r>
            <a:r>
              <a:rPr lang="ru-RU" sz="1800" dirty="0" err="1"/>
              <a:t>проте</a:t>
            </a:r>
            <a:r>
              <a:rPr lang="ru-RU" sz="1800" dirty="0"/>
              <a:t> </a:t>
            </a:r>
            <a:r>
              <a:rPr lang="ru-RU" sz="1800" dirty="0" err="1"/>
              <a:t>завдяки</a:t>
            </a:r>
            <a:r>
              <a:rPr lang="ru-RU" sz="1800" dirty="0"/>
              <a:t> озоновому </a:t>
            </a:r>
            <a:r>
              <a:rPr lang="ru-RU" sz="1800" dirty="0" err="1"/>
              <a:t>захисному</a:t>
            </a:r>
            <a:r>
              <a:rPr lang="ru-RU" sz="1800" dirty="0"/>
              <a:t> шару </a:t>
            </a:r>
            <a:r>
              <a:rPr lang="ru-RU" sz="1800" dirty="0" err="1"/>
              <a:t>нашої</a:t>
            </a:r>
            <a:r>
              <a:rPr lang="ru-RU" sz="1800" dirty="0"/>
              <a:t> </a:t>
            </a:r>
            <a:r>
              <a:rPr lang="ru-RU" sz="1800" dirty="0" err="1"/>
              <a:t>планети</a:t>
            </a:r>
            <a:r>
              <a:rPr lang="ru-RU" sz="1800" dirty="0"/>
              <a:t> </a:t>
            </a:r>
            <a:r>
              <a:rPr lang="ru-RU" sz="1800" dirty="0" err="1"/>
              <a:t>їх</a:t>
            </a:r>
            <a:r>
              <a:rPr lang="ru-RU" sz="1800" dirty="0"/>
              <a:t> активності по </a:t>
            </a:r>
            <a:r>
              <a:rPr lang="ru-RU" sz="1800" dirty="0" err="1"/>
              <a:t>досягненню</a:t>
            </a:r>
            <a:r>
              <a:rPr lang="ru-RU" sz="1800" dirty="0"/>
              <a:t>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 сильно </a:t>
            </a:r>
            <a:r>
              <a:rPr lang="ru-RU" sz="1800" dirty="0" smtClean="0"/>
              <a:t>знижується</a:t>
            </a:r>
          </a:p>
          <a:p>
            <a:r>
              <a:rPr lang="ru-RU" sz="1800" dirty="0"/>
              <a:t>В</a:t>
            </a:r>
            <a:r>
              <a:rPr lang="ru-RU" sz="1800" dirty="0" smtClean="0"/>
              <a:t>плив </a:t>
            </a:r>
            <a:r>
              <a:rPr lang="ru-RU" sz="1800" dirty="0" err="1"/>
              <a:t>променів</a:t>
            </a:r>
            <a:r>
              <a:rPr lang="ru-RU" sz="1800" dirty="0"/>
              <a:t> А і В </a:t>
            </a:r>
            <a:r>
              <a:rPr lang="ru-RU" sz="1800" dirty="0" err="1"/>
              <a:t>виробляє</a:t>
            </a:r>
            <a:r>
              <a:rPr lang="ru-RU" sz="1800" dirty="0"/>
              <a:t> в </a:t>
            </a:r>
            <a:r>
              <a:rPr lang="ru-RU" sz="1800" dirty="0" err="1"/>
              <a:t>нашій</a:t>
            </a:r>
            <a:r>
              <a:rPr lang="ru-RU" sz="1800" dirty="0"/>
              <a:t> </a:t>
            </a:r>
            <a:r>
              <a:rPr lang="ru-RU" sz="1800" dirty="0" err="1"/>
              <a:t>шкірі</a:t>
            </a:r>
            <a:r>
              <a:rPr lang="ru-RU" sz="1800" dirty="0"/>
              <a:t> </a:t>
            </a:r>
            <a:r>
              <a:rPr lang="ru-RU" sz="1800" dirty="0" err="1"/>
              <a:t>вітамін</a:t>
            </a:r>
            <a:r>
              <a:rPr lang="ru-RU" sz="1800" dirty="0"/>
              <a:t> </a:t>
            </a:r>
            <a:r>
              <a:rPr lang="en-US" sz="1800" dirty="0"/>
              <a:t>D, </a:t>
            </a:r>
            <a:r>
              <a:rPr lang="ru-RU" sz="1800" dirty="0" err="1"/>
              <a:t>який</a:t>
            </a:r>
            <a:r>
              <a:rPr lang="ru-RU" sz="1800" dirty="0"/>
              <a:t> </a:t>
            </a:r>
            <a:r>
              <a:rPr lang="ru-RU" sz="1800" dirty="0" err="1"/>
              <a:t>необхідний</a:t>
            </a:r>
            <a:r>
              <a:rPr lang="ru-RU" sz="1800" dirty="0"/>
              <a:t> для </a:t>
            </a:r>
            <a:r>
              <a:rPr lang="ru-RU" sz="1800" dirty="0" err="1"/>
              <a:t>здоров'я</a:t>
            </a:r>
            <a:r>
              <a:rPr lang="ru-RU" sz="1800" dirty="0"/>
              <a:t> </a:t>
            </a:r>
            <a:r>
              <a:rPr lang="ru-RU" sz="1800" dirty="0" smtClean="0"/>
              <a:t>людини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05275"/>
            <a:ext cx="165735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02110"/>
            <a:ext cx="4752528" cy="255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052736"/>
            <a:ext cx="12382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31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72816"/>
            <a:ext cx="5653135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/>
              <a:t>! </a:t>
            </a:r>
            <a:r>
              <a:rPr lang="ru-RU" b="1" u="sng" dirty="0" err="1" smtClean="0"/>
              <a:t>Корисний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вплив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сонця</a:t>
            </a:r>
            <a:r>
              <a:rPr lang="ru-RU" b="1" u="sng" dirty="0" smtClean="0"/>
              <a:t> на людину:</a:t>
            </a:r>
          </a:p>
          <a:p>
            <a:pPr marL="0" indent="0">
              <a:buNone/>
            </a:pPr>
            <a:r>
              <a:rPr lang="ru-RU" sz="1800" dirty="0" err="1" smtClean="0"/>
              <a:t>Добова</a:t>
            </a:r>
            <a:r>
              <a:rPr lang="ru-RU" sz="1800" dirty="0" smtClean="0"/>
              <a:t> </a:t>
            </a:r>
            <a:r>
              <a:rPr lang="ru-RU" sz="1800" dirty="0"/>
              <a:t>норма </a:t>
            </a:r>
            <a:r>
              <a:rPr lang="ru-RU" sz="1800" dirty="0" err="1"/>
              <a:t>вітаміну</a:t>
            </a:r>
            <a:r>
              <a:rPr lang="ru-RU" sz="1800" dirty="0"/>
              <a:t> </a:t>
            </a:r>
            <a:r>
              <a:rPr lang="en-US" sz="1800" dirty="0"/>
              <a:t>D </a:t>
            </a:r>
            <a:r>
              <a:rPr lang="ru-RU" sz="1800" dirty="0"/>
              <a:t>становить </a:t>
            </a:r>
            <a:r>
              <a:rPr lang="ru-RU" sz="1800" dirty="0" err="1"/>
              <a:t>від</a:t>
            </a:r>
            <a:r>
              <a:rPr lang="ru-RU" sz="1800" dirty="0"/>
              <a:t> 20 до 30 </a:t>
            </a:r>
            <a:r>
              <a:rPr lang="ru-RU" sz="1800" dirty="0" smtClean="0"/>
              <a:t>мкг: </a:t>
            </a:r>
          </a:p>
          <a:p>
            <a:r>
              <a:rPr lang="ru-RU" sz="1800" dirty="0" smtClean="0"/>
              <a:t>В </a:t>
            </a:r>
            <a:r>
              <a:rPr lang="ru-RU" sz="1800" dirty="0" err="1" smtClean="0"/>
              <a:t>жовтках</a:t>
            </a:r>
            <a:r>
              <a:rPr lang="ru-RU" sz="1800" dirty="0" smtClean="0"/>
              <a:t> </a:t>
            </a:r>
            <a:r>
              <a:rPr lang="ru-RU" sz="1800" dirty="0" err="1" smtClean="0"/>
              <a:t>всього</a:t>
            </a:r>
            <a:r>
              <a:rPr lang="ru-RU" sz="1800" dirty="0" smtClean="0"/>
              <a:t> </a:t>
            </a:r>
            <a:r>
              <a:rPr lang="ru-RU" sz="1800" dirty="0"/>
              <a:t>3-8 </a:t>
            </a:r>
            <a:r>
              <a:rPr lang="ru-RU" sz="1800" dirty="0" smtClean="0"/>
              <a:t>мкг</a:t>
            </a:r>
          </a:p>
          <a:p>
            <a:r>
              <a:rPr lang="ru-RU" sz="1800" dirty="0" smtClean="0"/>
              <a:t>У </a:t>
            </a:r>
            <a:r>
              <a:rPr lang="ru-RU" sz="1800" dirty="0" err="1"/>
              <a:t>склянці</a:t>
            </a:r>
            <a:r>
              <a:rPr lang="ru-RU" sz="1800" dirty="0"/>
              <a:t> молока </a:t>
            </a:r>
            <a:r>
              <a:rPr lang="ru-RU" sz="1800" dirty="0" err="1" smtClean="0"/>
              <a:t>близько</a:t>
            </a:r>
            <a:r>
              <a:rPr lang="ru-RU" sz="1800" dirty="0" smtClean="0"/>
              <a:t> </a:t>
            </a:r>
            <a:r>
              <a:rPr lang="ru-RU" sz="1800" dirty="0"/>
              <a:t>0, </a:t>
            </a:r>
            <a:r>
              <a:rPr lang="ru-RU" sz="1800" dirty="0" smtClean="0"/>
              <a:t>5мкг</a:t>
            </a:r>
            <a:endParaRPr lang="ru-RU" sz="1800" dirty="0"/>
          </a:p>
          <a:p>
            <a:pPr marL="0" indent="0">
              <a:buNone/>
            </a:pPr>
            <a:r>
              <a:rPr lang="ru-RU" sz="1800" dirty="0" err="1"/>
              <a:t>Вітамін</a:t>
            </a:r>
            <a:r>
              <a:rPr lang="ru-RU" sz="1800" dirty="0"/>
              <a:t> </a:t>
            </a:r>
            <a:r>
              <a:rPr lang="en-US" sz="1800" dirty="0"/>
              <a:t>D </a:t>
            </a:r>
            <a:r>
              <a:rPr lang="ru-RU" sz="1800" dirty="0" err="1"/>
              <a:t>робить</a:t>
            </a:r>
            <a:r>
              <a:rPr lang="ru-RU" sz="1800" dirty="0"/>
              <a:t> </a:t>
            </a:r>
            <a:r>
              <a:rPr lang="ru-RU" sz="1800" dirty="0" err="1"/>
              <a:t>позитивний</a:t>
            </a:r>
            <a:r>
              <a:rPr lang="ru-RU" sz="1800" dirty="0"/>
              <a:t> </a:t>
            </a:r>
            <a:r>
              <a:rPr lang="ru-RU" sz="1800" dirty="0" err="1"/>
              <a:t>вплив</a:t>
            </a:r>
            <a:r>
              <a:rPr lang="ru-RU" sz="1800" dirty="0"/>
              <a:t> на </a:t>
            </a:r>
            <a:r>
              <a:rPr lang="ru-RU" sz="1800" dirty="0" err="1"/>
              <a:t>засвоєння</a:t>
            </a:r>
            <a:r>
              <a:rPr lang="ru-RU" sz="1800" dirty="0"/>
              <a:t> </a:t>
            </a:r>
            <a:r>
              <a:rPr lang="ru-RU" sz="1800" dirty="0" err="1" smtClean="0"/>
              <a:t>кальцію</a:t>
            </a:r>
            <a:endParaRPr lang="ru-RU" sz="1800" dirty="0"/>
          </a:p>
          <a:p>
            <a:pPr marL="0" indent="0">
              <a:buNone/>
            </a:pPr>
            <a:r>
              <a:rPr lang="ru-RU" sz="1800" dirty="0" err="1" smtClean="0"/>
              <a:t>Позитивний</a:t>
            </a:r>
            <a:r>
              <a:rPr lang="ru-RU" sz="1800" dirty="0" smtClean="0"/>
              <a:t> </a:t>
            </a:r>
            <a:r>
              <a:rPr lang="ru-RU" sz="1800" dirty="0" err="1"/>
              <a:t>вплив</a:t>
            </a:r>
            <a:r>
              <a:rPr lang="ru-RU" sz="1800" dirty="0"/>
              <a:t> </a:t>
            </a:r>
            <a:r>
              <a:rPr lang="ru-RU" sz="1800" dirty="0" err="1"/>
              <a:t>вплив</a:t>
            </a:r>
            <a:r>
              <a:rPr lang="ru-RU" sz="1800" dirty="0"/>
              <a:t> сонячної активності </a:t>
            </a:r>
            <a:r>
              <a:rPr lang="ru-RU" sz="1800" dirty="0" err="1"/>
              <a:t>робить</a:t>
            </a:r>
            <a:r>
              <a:rPr lang="ru-RU" sz="1800" dirty="0"/>
              <a:t> </a:t>
            </a:r>
            <a:r>
              <a:rPr lang="ru-RU" sz="1800" dirty="0" smtClean="0"/>
              <a:t> </a:t>
            </a:r>
            <a:r>
              <a:rPr lang="ru-RU" sz="1800" dirty="0"/>
              <a:t>на </a:t>
            </a:r>
            <a:r>
              <a:rPr lang="ru-RU" sz="1800" dirty="0" err="1"/>
              <a:t>рівень</a:t>
            </a:r>
            <a:r>
              <a:rPr lang="ru-RU" sz="1800" dirty="0"/>
              <a:t> </a:t>
            </a:r>
            <a:r>
              <a:rPr lang="ru-RU" sz="1800" dirty="0" err="1"/>
              <a:t>ендорфінів</a:t>
            </a:r>
            <a:r>
              <a:rPr lang="ru-RU" sz="1800" dirty="0"/>
              <a:t> </a:t>
            </a:r>
            <a:r>
              <a:rPr lang="ru-RU" sz="1800" dirty="0" smtClean="0"/>
              <a:t>в </a:t>
            </a:r>
            <a:r>
              <a:rPr lang="ru-RU" sz="1800" dirty="0" err="1" smtClean="0"/>
              <a:t>організмі</a:t>
            </a:r>
            <a:endParaRPr lang="ru-RU" sz="1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078" y="4439573"/>
            <a:ext cx="3119922" cy="2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36912"/>
            <a:ext cx="1405034" cy="190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2988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502988"/>
            <a:ext cx="2592288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313" y="1052736"/>
            <a:ext cx="12382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066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871789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! </a:t>
            </a:r>
            <a:r>
              <a:rPr lang="ru-RU" b="1" u="sng" dirty="0" err="1" smtClean="0"/>
              <a:t>Небезпечний</a:t>
            </a:r>
            <a:r>
              <a:rPr lang="ru-RU" b="1" u="sng" dirty="0" smtClean="0"/>
              <a:t> </a:t>
            </a:r>
            <a:r>
              <a:rPr lang="ru-RU" b="1" u="sng" dirty="0" err="1"/>
              <a:t>вплив</a:t>
            </a:r>
            <a:r>
              <a:rPr lang="ru-RU" b="1" u="sng" dirty="0"/>
              <a:t> сонячної </a:t>
            </a:r>
            <a:r>
              <a:rPr lang="ru-RU" b="1" u="sng" dirty="0" smtClean="0"/>
              <a:t>активності:</a:t>
            </a:r>
          </a:p>
          <a:p>
            <a:pPr marL="0" indent="0">
              <a:buNone/>
            </a:pPr>
            <a:r>
              <a:rPr lang="ru-RU" sz="1800" dirty="0" err="1" smtClean="0"/>
              <a:t>Бажання</a:t>
            </a:r>
            <a:r>
              <a:rPr lang="ru-RU" sz="1800" dirty="0" smtClean="0"/>
              <a:t> </a:t>
            </a:r>
            <a:r>
              <a:rPr lang="ru-RU" sz="1800" dirty="0" err="1"/>
              <a:t>отримати</a:t>
            </a:r>
            <a:r>
              <a:rPr lang="ru-RU" sz="1800" dirty="0"/>
              <a:t> </a:t>
            </a:r>
            <a:r>
              <a:rPr lang="ru-RU" sz="1800" dirty="0" err="1" smtClean="0"/>
              <a:t>гарну</a:t>
            </a:r>
            <a:r>
              <a:rPr lang="ru-RU" sz="1800" dirty="0" smtClean="0"/>
              <a:t>, </a:t>
            </a:r>
            <a:r>
              <a:rPr lang="ru-RU" sz="1800" dirty="0" err="1" smtClean="0"/>
              <a:t>золотисту</a:t>
            </a:r>
            <a:r>
              <a:rPr lang="ru-RU" sz="1800" dirty="0" smtClean="0"/>
              <a:t> </a:t>
            </a:r>
            <a:r>
              <a:rPr lang="ru-RU" sz="1800" dirty="0" err="1" smtClean="0"/>
              <a:t>засмагу</a:t>
            </a:r>
            <a:r>
              <a:rPr lang="ru-RU" sz="1800" dirty="0" smtClean="0"/>
              <a:t> </a:t>
            </a:r>
            <a:r>
              <a:rPr lang="ru-RU" sz="1800" dirty="0"/>
              <a:t>в </a:t>
            </a:r>
            <a:r>
              <a:rPr lang="ru-RU" sz="1800" dirty="0" err="1"/>
              <a:t>короткі</a:t>
            </a:r>
            <a:r>
              <a:rPr lang="ru-RU" sz="1800" dirty="0"/>
              <a:t> </a:t>
            </a:r>
            <a:r>
              <a:rPr lang="ru-RU" sz="1800" dirty="0" err="1"/>
              <a:t>терміни</a:t>
            </a:r>
            <a:r>
              <a:rPr lang="ru-RU" sz="1800" dirty="0"/>
              <a:t> без </a:t>
            </a:r>
            <a:r>
              <a:rPr lang="ru-RU" sz="1800" dirty="0" err="1"/>
              <a:t>використання</a:t>
            </a:r>
            <a:r>
              <a:rPr lang="ru-RU" sz="1800" dirty="0"/>
              <a:t> </a:t>
            </a:r>
            <a:r>
              <a:rPr lang="ru-RU" sz="1800" dirty="0" err="1"/>
              <a:t>спеціальних</a:t>
            </a:r>
            <a:r>
              <a:rPr lang="ru-RU" sz="1800" dirty="0"/>
              <a:t> </a:t>
            </a:r>
            <a:r>
              <a:rPr lang="ru-RU" sz="1800" dirty="0" err="1"/>
              <a:t>захисних</a:t>
            </a:r>
            <a:r>
              <a:rPr lang="ru-RU" sz="1800" dirty="0"/>
              <a:t> </a:t>
            </a:r>
            <a:r>
              <a:rPr lang="ru-RU" sz="1800" dirty="0" err="1" smtClean="0"/>
              <a:t>кремів</a:t>
            </a:r>
            <a:r>
              <a:rPr lang="ru-RU" sz="1800" dirty="0" smtClean="0"/>
              <a:t> може </a:t>
            </a:r>
            <a:r>
              <a:rPr lang="ru-RU" sz="1800" dirty="0" err="1"/>
              <a:t>призвести</a:t>
            </a:r>
            <a:r>
              <a:rPr lang="ru-RU" sz="1800" dirty="0"/>
              <a:t> </a:t>
            </a:r>
            <a:r>
              <a:rPr lang="ru-RU" sz="1800" dirty="0" smtClean="0"/>
              <a:t>до: </a:t>
            </a:r>
          </a:p>
          <a:p>
            <a:r>
              <a:rPr lang="ru-RU" sz="1800" dirty="0" err="1" smtClean="0"/>
              <a:t>розвитку</a:t>
            </a:r>
            <a:r>
              <a:rPr lang="ru-RU" sz="1800" dirty="0" smtClean="0"/>
              <a:t> </a:t>
            </a:r>
            <a:r>
              <a:rPr lang="ru-RU" sz="1800" dirty="0" err="1"/>
              <a:t>злоякісних</a:t>
            </a:r>
            <a:r>
              <a:rPr lang="ru-RU" sz="1800" dirty="0"/>
              <a:t> </a:t>
            </a:r>
            <a:r>
              <a:rPr lang="ru-RU" sz="1800" dirty="0" err="1" smtClean="0"/>
              <a:t>утвореннь</a:t>
            </a:r>
            <a:r>
              <a:rPr lang="ru-RU" sz="1800" dirty="0" smtClean="0"/>
              <a:t> на </a:t>
            </a:r>
            <a:r>
              <a:rPr lang="ru-RU" sz="1800" dirty="0" err="1" smtClean="0"/>
              <a:t>шкірі</a:t>
            </a:r>
            <a:endParaRPr lang="ru-RU" sz="1800" dirty="0" smtClean="0"/>
          </a:p>
          <a:p>
            <a:r>
              <a:rPr lang="ru-RU" sz="1800" dirty="0" err="1" smtClean="0"/>
              <a:t>загострення</a:t>
            </a:r>
            <a:r>
              <a:rPr lang="ru-RU" sz="1800" dirty="0" smtClean="0"/>
              <a:t> </a:t>
            </a:r>
            <a:r>
              <a:rPr lang="ru-RU" sz="1800" dirty="0"/>
              <a:t>хвороб </a:t>
            </a:r>
            <a:r>
              <a:rPr lang="ru-RU" sz="1800" dirty="0" err="1"/>
              <a:t>ендокринної</a:t>
            </a:r>
            <a:r>
              <a:rPr lang="ru-RU" sz="1800" dirty="0"/>
              <a:t> </a:t>
            </a:r>
            <a:r>
              <a:rPr lang="ru-RU" sz="1800" dirty="0" smtClean="0"/>
              <a:t>системи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sp>
        <p:nvSpPr>
          <p:cNvPr id="5" name="Умножение 4"/>
          <p:cNvSpPr/>
          <p:nvPr/>
        </p:nvSpPr>
        <p:spPr>
          <a:xfrm>
            <a:off x="6516216" y="980728"/>
            <a:ext cx="1872208" cy="172819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599681" cy="181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209" y="4077072"/>
            <a:ext cx="1656903" cy="180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561" y="4077072"/>
            <a:ext cx="2798208" cy="181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183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Митра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мыт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43625" y="1124744"/>
            <a:ext cx="3000375" cy="4286250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340768"/>
            <a:ext cx="54726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prstClr val="black"/>
                </a:solidFill>
              </a:rPr>
              <a:t>Митра, в </a:t>
            </a:r>
            <a:r>
              <a:rPr lang="uk-UA" sz="2400" dirty="0" err="1" smtClean="0">
                <a:solidFill>
                  <a:prstClr val="black"/>
                </a:solidFill>
              </a:rPr>
              <a:t>давньоперсидської</a:t>
            </a:r>
            <a:r>
              <a:rPr lang="uk-UA" sz="2400" dirty="0" smtClean="0">
                <a:solidFill>
                  <a:prstClr val="black"/>
                </a:solidFill>
              </a:rPr>
              <a:t> і давньоіндійської міфології бог договорів і дружби, захисник істини. Митра являв собою світло: він мчав на запряженій четвіркою білих коней золотій колісниці-сонце по небу. У нього було 10 000 вух і очей; мудрий, він відрізнявся відвагою в бою. Цей бог міг благословляти почитали його, даруючи їм перемогу над ворогами і мудрість, до ворогів же не виявляв милості. Як бог родючості, він приносив дощ і викликав зростання рослин.</a:t>
            </a:r>
            <a:endParaRPr lang="uk-UA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4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u="sng" dirty="0"/>
              <a:t>! </a:t>
            </a:r>
            <a:r>
              <a:rPr lang="ru-RU" b="1" u="sng" dirty="0" err="1"/>
              <a:t>Небезпечний</a:t>
            </a:r>
            <a:r>
              <a:rPr lang="ru-RU" b="1" u="sng" dirty="0"/>
              <a:t> </a:t>
            </a:r>
            <a:r>
              <a:rPr lang="ru-RU" b="1" u="sng" dirty="0" err="1"/>
              <a:t>вплив</a:t>
            </a:r>
            <a:r>
              <a:rPr lang="ru-RU" b="1" u="sng" dirty="0"/>
              <a:t> сонячної активності:</a:t>
            </a:r>
          </a:p>
          <a:p>
            <a:pPr marL="0" indent="0">
              <a:buNone/>
            </a:pPr>
            <a:r>
              <a:rPr lang="ru-RU" sz="1800" dirty="0" smtClean="0"/>
              <a:t>З </a:t>
            </a:r>
            <a:r>
              <a:rPr lang="ru-RU" sz="1800" dirty="0"/>
              <a:t>початку </a:t>
            </a:r>
            <a:r>
              <a:rPr lang="ru-RU" sz="1800" dirty="0" err="1"/>
              <a:t>двадцятих</a:t>
            </a:r>
            <a:r>
              <a:rPr lang="ru-RU" sz="1800" dirty="0"/>
              <a:t> років </a:t>
            </a:r>
            <a:r>
              <a:rPr lang="ru-RU" sz="1800" dirty="0" err="1"/>
              <a:t>було</a:t>
            </a:r>
            <a:r>
              <a:rPr lang="ru-RU" sz="1800" dirty="0"/>
              <a:t> </a:t>
            </a:r>
            <a:r>
              <a:rPr lang="ru-RU" sz="1800" dirty="0" err="1" smtClean="0"/>
              <a:t>відмічено</a:t>
            </a:r>
            <a:r>
              <a:rPr lang="ru-RU" sz="1800" dirty="0" smtClean="0"/>
              <a:t>, що </a:t>
            </a:r>
            <a:r>
              <a:rPr lang="ru-RU" sz="1800" dirty="0"/>
              <a:t>стан </a:t>
            </a:r>
            <a:r>
              <a:rPr lang="ru-RU" sz="1800" dirty="0" err="1"/>
              <a:t>хворих</a:t>
            </a:r>
            <a:r>
              <a:rPr lang="ru-RU" sz="1800" dirty="0"/>
              <a:t> </a:t>
            </a:r>
            <a:r>
              <a:rPr lang="ru-RU" sz="1800" dirty="0" err="1"/>
              <a:t>починає</a:t>
            </a:r>
            <a:r>
              <a:rPr lang="ru-RU" sz="1800" dirty="0"/>
              <a:t> різко </a:t>
            </a:r>
            <a:r>
              <a:rPr lang="ru-RU" sz="1800" dirty="0" err="1"/>
              <a:t>погіршуватися</a:t>
            </a:r>
            <a:r>
              <a:rPr lang="ru-RU" sz="1800" dirty="0"/>
              <a:t> </a:t>
            </a:r>
            <a:r>
              <a:rPr lang="ru-RU" sz="1800" dirty="0" err="1"/>
              <a:t>після</a:t>
            </a:r>
            <a:r>
              <a:rPr lang="ru-RU" sz="1800" dirty="0"/>
              <a:t> </a:t>
            </a:r>
            <a:r>
              <a:rPr lang="ru-RU" sz="1800" dirty="0" err="1"/>
              <a:t>сонячного</a:t>
            </a:r>
            <a:r>
              <a:rPr lang="ru-RU" sz="1800" dirty="0"/>
              <a:t> </a:t>
            </a:r>
            <a:r>
              <a:rPr lang="ru-RU" sz="1800" dirty="0" err="1" smtClean="0"/>
              <a:t>спалаху</a:t>
            </a:r>
            <a:r>
              <a:rPr lang="ru-RU" sz="1800" dirty="0" smtClean="0"/>
              <a:t>:</a:t>
            </a:r>
            <a:endParaRPr lang="ru-RU" sz="1800" dirty="0"/>
          </a:p>
          <a:p>
            <a:r>
              <a:rPr lang="ru-RU" sz="1800" dirty="0" smtClean="0"/>
              <a:t>У </a:t>
            </a:r>
            <a:r>
              <a:rPr lang="ru-RU" sz="1800" dirty="0"/>
              <a:t>першу </a:t>
            </a:r>
            <a:r>
              <a:rPr lang="ru-RU" sz="1800" dirty="0" err="1"/>
              <a:t>чергу</a:t>
            </a:r>
            <a:r>
              <a:rPr lang="ru-RU" sz="1800" dirty="0"/>
              <a:t> </a:t>
            </a:r>
            <a:r>
              <a:rPr lang="ru-RU" sz="1800" dirty="0" err="1"/>
              <a:t>були</a:t>
            </a:r>
            <a:r>
              <a:rPr lang="ru-RU" sz="1800" dirty="0"/>
              <a:t> </a:t>
            </a:r>
            <a:r>
              <a:rPr lang="ru-RU" sz="1800" dirty="0" err="1"/>
              <a:t>виділені</a:t>
            </a:r>
            <a:r>
              <a:rPr lang="ru-RU" sz="1800" dirty="0"/>
              <a:t> </a:t>
            </a:r>
            <a:r>
              <a:rPr lang="ru-RU" sz="1800" dirty="0" err="1"/>
              <a:t>захворювання</a:t>
            </a:r>
            <a:r>
              <a:rPr lang="ru-RU" sz="1800" dirty="0"/>
              <a:t> </a:t>
            </a:r>
            <a:r>
              <a:rPr lang="ru-RU" sz="1800" dirty="0" err="1"/>
              <a:t>серця</a:t>
            </a:r>
            <a:r>
              <a:rPr lang="ru-RU" sz="1800" dirty="0"/>
              <a:t> і </a:t>
            </a:r>
            <a:r>
              <a:rPr lang="ru-RU" sz="1800" dirty="0" err="1"/>
              <a:t>судинної</a:t>
            </a:r>
            <a:r>
              <a:rPr lang="ru-RU" sz="1800" dirty="0"/>
              <a:t> </a:t>
            </a:r>
            <a:r>
              <a:rPr lang="ru-RU" sz="1800" dirty="0" smtClean="0"/>
              <a:t>системи</a:t>
            </a:r>
          </a:p>
          <a:p>
            <a:pPr marL="0" indent="0">
              <a:buNone/>
            </a:pPr>
            <a:r>
              <a:rPr lang="ru-RU" sz="1800" dirty="0" smtClean="0"/>
              <a:t>      (У </a:t>
            </a:r>
            <a:r>
              <a:rPr lang="ru-RU" sz="1800" dirty="0" err="1"/>
              <a:t>пацієнтів</a:t>
            </a:r>
            <a:r>
              <a:rPr lang="ru-RU" sz="1800" dirty="0"/>
              <a:t> </a:t>
            </a:r>
            <a:r>
              <a:rPr lang="ru-RU" sz="1800" dirty="0" err="1"/>
              <a:t>спостерігалося</a:t>
            </a:r>
            <a:r>
              <a:rPr lang="ru-RU" sz="1800" dirty="0"/>
              <a:t> </a:t>
            </a:r>
            <a:r>
              <a:rPr lang="ru-RU" sz="1800" dirty="0" err="1"/>
              <a:t>підвищення</a:t>
            </a:r>
            <a:r>
              <a:rPr lang="ru-RU" sz="1800" dirty="0"/>
              <a:t> </a:t>
            </a:r>
            <a:r>
              <a:rPr lang="ru-RU" sz="1800" dirty="0" err="1"/>
              <a:t>тиску</a:t>
            </a:r>
            <a:r>
              <a:rPr lang="ru-RU" sz="1800" dirty="0"/>
              <a:t>, </a:t>
            </a:r>
            <a:r>
              <a:rPr lang="ru-RU" sz="1800" dirty="0" err="1"/>
              <a:t>порушення</a:t>
            </a:r>
            <a:r>
              <a:rPr lang="ru-RU" sz="1800" dirty="0"/>
              <a:t> ритму </a:t>
            </a:r>
            <a:r>
              <a:rPr lang="ru-RU" sz="1800" dirty="0" smtClean="0"/>
              <a:t> </a:t>
            </a:r>
            <a:r>
              <a:rPr lang="ru-RU" sz="1800" dirty="0" err="1" smtClean="0"/>
              <a:t>серцебиття</a:t>
            </a:r>
            <a:r>
              <a:rPr lang="ru-RU" sz="1800" dirty="0"/>
              <a:t>, </a:t>
            </a:r>
            <a:r>
              <a:rPr lang="ru-RU" sz="1800" dirty="0" err="1"/>
              <a:t>збільшувалася</a:t>
            </a:r>
            <a:r>
              <a:rPr lang="ru-RU" sz="1800" dirty="0"/>
              <a:t> число </a:t>
            </a:r>
            <a:r>
              <a:rPr lang="ru-RU" sz="1800" dirty="0" err="1"/>
              <a:t>інфаркту</a:t>
            </a:r>
            <a:r>
              <a:rPr lang="ru-RU" sz="1800" dirty="0"/>
              <a:t> </a:t>
            </a:r>
            <a:r>
              <a:rPr lang="ru-RU" sz="1800" dirty="0" err="1" smtClean="0"/>
              <a:t>міокарда</a:t>
            </a:r>
            <a:r>
              <a:rPr lang="ru-RU" sz="1800" dirty="0" smtClean="0"/>
              <a:t>)</a:t>
            </a:r>
            <a:endParaRPr lang="ru-RU" sz="1800" dirty="0"/>
          </a:p>
          <a:p>
            <a:r>
              <a:rPr lang="ru-RU" sz="1800" dirty="0" smtClean="0"/>
              <a:t>Вплив </a:t>
            </a:r>
            <a:r>
              <a:rPr lang="ru-RU" sz="1800" dirty="0"/>
              <a:t>на </a:t>
            </a:r>
            <a:r>
              <a:rPr lang="ru-RU" sz="1800" dirty="0" err="1"/>
              <a:t>вагітність</a:t>
            </a:r>
            <a:r>
              <a:rPr lang="ru-RU" sz="1800" dirty="0"/>
              <a:t>, </a:t>
            </a:r>
            <a:r>
              <a:rPr lang="ru-RU" sz="1800" dirty="0" err="1"/>
              <a:t>викликаючи</a:t>
            </a:r>
            <a:r>
              <a:rPr lang="ru-RU" sz="1800" dirty="0"/>
              <a:t> </a:t>
            </a:r>
            <a:r>
              <a:rPr lang="ru-RU" sz="1800" dirty="0" err="1"/>
              <a:t>загрозу</a:t>
            </a:r>
            <a:r>
              <a:rPr lang="ru-RU" sz="1800" dirty="0"/>
              <a:t> </a:t>
            </a:r>
            <a:r>
              <a:rPr lang="ru-RU" sz="1800" dirty="0" err="1"/>
              <a:t>передчасних</a:t>
            </a:r>
            <a:r>
              <a:rPr lang="ru-RU" sz="1800" dirty="0"/>
              <a:t> </a:t>
            </a:r>
            <a:r>
              <a:rPr lang="ru-RU" sz="1800" dirty="0" err="1" smtClean="0"/>
              <a:t>пологів</a:t>
            </a:r>
            <a:r>
              <a:rPr lang="ru-RU" sz="1800" dirty="0" smtClean="0"/>
              <a:t> </a:t>
            </a:r>
          </a:p>
          <a:p>
            <a:r>
              <a:rPr lang="ru-RU" sz="1800" dirty="0" err="1"/>
              <a:t>З</a:t>
            </a:r>
            <a:r>
              <a:rPr lang="ru-RU" sz="1800" dirty="0" err="1" smtClean="0"/>
              <a:t>більшення</a:t>
            </a:r>
            <a:r>
              <a:rPr lang="ru-RU" sz="1800" dirty="0" smtClean="0"/>
              <a:t> </a:t>
            </a:r>
            <a:r>
              <a:rPr lang="ru-RU" sz="1800" dirty="0"/>
              <a:t>числа </a:t>
            </a:r>
            <a:r>
              <a:rPr lang="ru-RU" sz="1800" dirty="0" err="1"/>
              <a:t>нещасних</a:t>
            </a:r>
            <a:r>
              <a:rPr lang="ru-RU" sz="1800" dirty="0"/>
              <a:t> </a:t>
            </a:r>
            <a:r>
              <a:rPr lang="ru-RU" sz="1800" dirty="0" err="1" smtClean="0"/>
              <a:t>випадків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Погіршується </a:t>
            </a:r>
            <a:r>
              <a:rPr lang="ru-RU" sz="1800" dirty="0" err="1"/>
              <a:t>кмітливість</a:t>
            </a:r>
            <a:r>
              <a:rPr lang="ru-RU" sz="1800" dirty="0"/>
              <a:t> </a:t>
            </a:r>
            <a:endParaRPr lang="ru-RU" sz="1800" dirty="0" smtClean="0"/>
          </a:p>
          <a:p>
            <a:r>
              <a:rPr lang="ru-RU" sz="1800" dirty="0" smtClean="0"/>
              <a:t>Сповільнюється реакція</a:t>
            </a:r>
            <a:endParaRPr lang="ru-RU" sz="1800" dirty="0"/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Вплив сонячної активності на людину: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52736"/>
            <a:ext cx="127952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16" y="3216812"/>
            <a:ext cx="1699946" cy="228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00" y="4653136"/>
            <a:ext cx="2656405" cy="199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073" y="5250700"/>
            <a:ext cx="2075940" cy="142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43" y="5250700"/>
            <a:ext cx="1735230" cy="1388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6734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00808"/>
            <a:ext cx="5328592" cy="41373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u="sng" dirty="0" smtClean="0"/>
              <a:t>Знаючи вплив сонячної активності ми можемо передбачити:</a:t>
            </a:r>
          </a:p>
          <a:p>
            <a:endParaRPr lang="uk-UA" dirty="0" smtClean="0"/>
          </a:p>
          <a:p>
            <a:r>
              <a:rPr lang="uk-UA" dirty="0" smtClean="0"/>
              <a:t>Кількість урожаю та його різноманітність </a:t>
            </a:r>
          </a:p>
          <a:p>
            <a:r>
              <a:rPr lang="uk-UA" dirty="0" smtClean="0"/>
              <a:t>Спалахи епідемій, які викликані певними видами мікробів</a:t>
            </a:r>
          </a:p>
          <a:p>
            <a:r>
              <a:rPr lang="uk-UA" dirty="0" smtClean="0"/>
              <a:t>Які системи організму людини першими зазнають впливу</a:t>
            </a:r>
          </a:p>
          <a:p>
            <a:r>
              <a:rPr lang="uk-UA" dirty="0" smtClean="0"/>
              <a:t>Самопочуття пацієнтів із хворобами нервової, серцево-судинної систем</a:t>
            </a:r>
          </a:p>
          <a:p>
            <a:r>
              <a:rPr lang="uk-UA" dirty="0" smtClean="0"/>
              <a:t>Поведінку судин та крові під час спалахів геомагнітного поля</a:t>
            </a:r>
          </a:p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900608" y="260648"/>
            <a:ext cx="8003232" cy="1252728"/>
          </a:xfrm>
        </p:spPr>
        <p:txBody>
          <a:bodyPr/>
          <a:lstStyle/>
          <a:p>
            <a:r>
              <a:rPr lang="uk-UA" u="sng" dirty="0" smtClean="0"/>
              <a:t>Підведемо підсумки:</a:t>
            </a:r>
            <a:endParaRPr lang="uk-UA" u="sng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8055" y="260646"/>
            <a:ext cx="3705945" cy="2464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8055" y="2725100"/>
            <a:ext cx="3705945" cy="370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028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- Голубая планета (Большое космическое путешествие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3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4506854" cy="2376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5273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РА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980728"/>
            <a:ext cx="4644008" cy="20882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dirty="0" err="1" smtClean="0">
                <a:solidFill>
                  <a:schemeClr val="tx1"/>
                </a:solidFill>
              </a:rPr>
              <a:t>Ра</a:t>
            </a:r>
            <a:r>
              <a:rPr lang="uk-UA" sz="2400" dirty="0" smtClean="0">
                <a:solidFill>
                  <a:schemeClr val="tx1"/>
                </a:solidFill>
              </a:rPr>
              <a:t> в давньоєгипетській релігії — бог Сонця, творець світу. Його зображували людиною, у якої замість звичайної голови була голова яструба.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44168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uk-UA" sz="2400" dirty="0" smtClean="0">
                <a:solidFill>
                  <a:prstClr val="black"/>
                </a:solidFill>
              </a:rPr>
              <a:t>Його основні символи — сонячне коло та обеліск. Іноді його зображали у вигляді барана.</a:t>
            </a:r>
          </a:p>
          <a:p>
            <a:pPr algn="just"/>
            <a:r>
              <a:rPr lang="uk-UA" sz="2400" dirty="0" smtClean="0">
                <a:solidFill>
                  <a:prstClr val="black"/>
                </a:solidFill>
              </a:rPr>
              <a:t>Згідно з міфом, удень благочинний </a:t>
            </a:r>
            <a:r>
              <a:rPr lang="uk-UA" sz="2400" dirty="0" err="1" smtClean="0">
                <a:solidFill>
                  <a:prstClr val="black"/>
                </a:solidFill>
              </a:rPr>
              <a:t>Ра</a:t>
            </a:r>
            <a:r>
              <a:rPr lang="uk-UA" sz="2400" dirty="0" smtClean="0">
                <a:solidFill>
                  <a:prstClr val="black"/>
                </a:solidFill>
              </a:rPr>
              <a:t>, освітлюючи землю, пливе небесним Нілом у барці </a:t>
            </a:r>
            <a:r>
              <a:rPr lang="uk-UA" sz="2400" dirty="0" err="1" smtClean="0">
                <a:solidFill>
                  <a:prstClr val="black"/>
                </a:solidFill>
              </a:rPr>
              <a:t>Манджет</a:t>
            </a:r>
            <a:r>
              <a:rPr lang="uk-UA" sz="2400" dirty="0" smtClean="0">
                <a:solidFill>
                  <a:prstClr val="black"/>
                </a:solidFill>
              </a:rPr>
              <a:t>, увечері пересідає в барку </a:t>
            </a:r>
            <a:r>
              <a:rPr lang="uk-UA" sz="2400" dirty="0" err="1" smtClean="0">
                <a:solidFill>
                  <a:prstClr val="black"/>
                </a:solidFill>
              </a:rPr>
              <a:t>Месектет</a:t>
            </a:r>
            <a:r>
              <a:rPr lang="uk-UA" sz="2400" dirty="0" smtClean="0">
                <a:solidFill>
                  <a:prstClr val="black"/>
                </a:solidFill>
              </a:rPr>
              <a:t> і в ній продовжує шлях підземним Нілом, а вранці, здолавши в битві змія </a:t>
            </a:r>
            <a:r>
              <a:rPr lang="uk-UA" sz="2400" dirty="0" err="1" smtClean="0">
                <a:solidFill>
                  <a:prstClr val="black"/>
                </a:solidFill>
              </a:rPr>
              <a:t>Апопа</a:t>
            </a:r>
            <a:r>
              <a:rPr lang="uk-UA" sz="2400" dirty="0" smtClean="0">
                <a:solidFill>
                  <a:prstClr val="black"/>
                </a:solidFill>
              </a:rPr>
              <a:t>, знову з'являється на обрії. </a:t>
            </a:r>
          </a:p>
          <a:p>
            <a:pPr algn="just"/>
            <a:r>
              <a:rPr lang="uk-UA" sz="2400" dirty="0" smtClean="0">
                <a:solidFill>
                  <a:prstClr val="black"/>
                </a:solidFill>
              </a:rPr>
              <a:t>Деякі міфи про </a:t>
            </a:r>
            <a:r>
              <a:rPr lang="uk-UA" sz="2400" dirty="0" err="1" smtClean="0">
                <a:solidFill>
                  <a:prstClr val="black"/>
                </a:solidFill>
              </a:rPr>
              <a:t>Ра</a:t>
            </a:r>
            <a:r>
              <a:rPr lang="uk-UA" sz="2400" dirty="0" smtClean="0">
                <a:solidFill>
                  <a:prstClr val="black"/>
                </a:solidFill>
              </a:rPr>
              <a:t> пов'язані з уявленнями єгиптян про зміну пір року</a:t>
            </a:r>
            <a:endParaRPr lang="uk-UA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Апполон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0" y="6525344"/>
            <a:ext cx="467544" cy="332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" b="1" dirty="0" smtClean="0">
                <a:solidFill>
                  <a:schemeClr val="bg1"/>
                </a:solidFill>
              </a:rPr>
              <a:t>.</a:t>
            </a:r>
            <a:endParaRPr lang="ru-RU" sz="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аппо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7" y="1412777"/>
            <a:ext cx="3384376" cy="49685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1960" y="1772816"/>
            <a:ext cx="49320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dirty="0" err="1" smtClean="0">
                <a:solidFill>
                  <a:prstClr val="black"/>
                </a:solidFill>
              </a:rPr>
              <a:t>Апполон</a:t>
            </a:r>
            <a:r>
              <a:rPr lang="uk-UA" sz="2200" dirty="0" smtClean="0">
                <a:solidFill>
                  <a:prstClr val="black"/>
                </a:solidFill>
              </a:rPr>
              <a:t> - в давньогрецькій міфології златокудрий бог світла (звідси його прізвисько Феб, сонячне світло символізується його золотими стрілами), покровитель мистецтв, покровитель муз (за що його називали </a:t>
            </a:r>
            <a:r>
              <a:rPr lang="uk-UA" sz="2200" dirty="0" err="1" smtClean="0">
                <a:solidFill>
                  <a:prstClr val="black"/>
                </a:solidFill>
              </a:rPr>
              <a:t>Мусагет</a:t>
            </a:r>
            <a:r>
              <a:rPr lang="uk-UA" sz="2200" dirty="0" smtClean="0">
                <a:solidFill>
                  <a:prstClr val="black"/>
                </a:solidFill>
              </a:rPr>
              <a:t> (</a:t>
            </a:r>
            <a:r>
              <a:rPr lang="el-GR" sz="2200" dirty="0" smtClean="0">
                <a:solidFill>
                  <a:prstClr val="black"/>
                </a:solidFill>
              </a:rPr>
              <a:t>Μουσηγέτης) </a:t>
            </a:r>
            <a:r>
              <a:rPr lang="uk-UA" sz="2200" dirty="0" smtClean="0">
                <a:solidFill>
                  <a:prstClr val="black"/>
                </a:solidFill>
              </a:rPr>
              <a:t>провісник майбутнього, бог-цілитель, покровитель переселенців і ґрунтуються давньогрецьких колоній , також очищав людей, які вчинили вбивство. Один з найбільш шанованих богів. Втілює Сонце (а його сестра-близнюк Артеміда - Місяць).</a:t>
            </a:r>
            <a:endParaRPr lang="ru-RU" sz="2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>
                <a:solidFill>
                  <a:schemeClr val="tx1"/>
                </a:solidFill>
              </a:rPr>
              <a:t>Беленус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белен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196752"/>
            <a:ext cx="5832648" cy="3245525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4653136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uk-UA" sz="2400" dirty="0" err="1" smtClean="0">
                <a:solidFill>
                  <a:prstClr val="black"/>
                </a:solidFill>
              </a:rPr>
              <a:t>Беленус</a:t>
            </a:r>
            <a:r>
              <a:rPr lang="uk-UA" sz="2400" dirty="0" smtClean="0">
                <a:solidFill>
                  <a:prstClr val="black"/>
                </a:solidFill>
              </a:rPr>
              <a:t> або Бел, в кельтської міфології бог сонця. </a:t>
            </a:r>
            <a:r>
              <a:rPr lang="uk-UA" sz="2400" dirty="0" err="1" smtClean="0">
                <a:solidFill>
                  <a:prstClr val="black"/>
                </a:solidFill>
              </a:rPr>
              <a:t>Беленус</a:t>
            </a:r>
            <a:r>
              <a:rPr lang="uk-UA" sz="2400" dirty="0" smtClean="0">
                <a:solidFill>
                  <a:prstClr val="black"/>
                </a:solidFill>
              </a:rPr>
              <a:t> - галльський Аполлон, подібно класичному богу, з яким він ототожнювався, мав функцією цілителя. Але особливо він шанувався як божественний патрон теплих джерел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>
                <a:solidFill>
                  <a:schemeClr val="tx1"/>
                </a:solidFill>
              </a:rPr>
              <a:t>Фрейр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фрей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16216" y="1268760"/>
            <a:ext cx="2304281" cy="4032448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1340768"/>
            <a:ext cx="568863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err="1" smtClean="0">
                <a:solidFill>
                  <a:prstClr val="black"/>
                </a:solidFill>
              </a:rPr>
              <a:t>Фрейр</a:t>
            </a:r>
            <a:r>
              <a:rPr lang="uk-UA" sz="2000" dirty="0" smtClean="0">
                <a:solidFill>
                  <a:prstClr val="black"/>
                </a:solidFill>
              </a:rPr>
              <a:t> (також </a:t>
            </a:r>
            <a:r>
              <a:rPr lang="uk-UA" sz="2000" dirty="0" err="1" smtClean="0">
                <a:solidFill>
                  <a:prstClr val="black"/>
                </a:solidFill>
              </a:rPr>
              <a:t>Фрей</a:t>
            </a:r>
            <a:r>
              <a:rPr lang="uk-UA" sz="2000" dirty="0" smtClean="0">
                <a:solidFill>
                  <a:prstClr val="black"/>
                </a:solidFill>
              </a:rPr>
              <a:t>, др.-скандію. </a:t>
            </a:r>
            <a:r>
              <a:rPr lang="uk-UA" sz="2000" dirty="0" err="1" smtClean="0">
                <a:solidFill>
                  <a:prstClr val="black"/>
                </a:solidFill>
              </a:rPr>
              <a:t>Freyr</a:t>
            </a:r>
            <a:r>
              <a:rPr lang="uk-UA" sz="2000" dirty="0" smtClean="0">
                <a:solidFill>
                  <a:prstClr val="black"/>
                </a:solidFill>
              </a:rPr>
              <a:t>), також </a:t>
            </a:r>
            <a:r>
              <a:rPr lang="uk-UA" sz="2000" dirty="0" err="1" smtClean="0">
                <a:solidFill>
                  <a:prstClr val="black"/>
                </a:solidFill>
              </a:rPr>
              <a:t>Ингви</a:t>
            </a:r>
            <a:r>
              <a:rPr lang="uk-UA" sz="2000" dirty="0" smtClean="0">
                <a:solidFill>
                  <a:prstClr val="black"/>
                </a:solidFill>
              </a:rPr>
              <a:t> (спочатку означало «пан») - в </a:t>
            </a:r>
            <a:r>
              <a:rPr lang="uk-UA" sz="2000" dirty="0" err="1" smtClean="0">
                <a:solidFill>
                  <a:prstClr val="black"/>
                </a:solidFill>
              </a:rPr>
              <a:t>германо-скандинавської</a:t>
            </a:r>
            <a:r>
              <a:rPr lang="uk-UA" sz="2000" dirty="0" smtClean="0">
                <a:solidFill>
                  <a:prstClr val="black"/>
                </a:solidFill>
              </a:rPr>
              <a:t> міфології бог родючості і літа. Походить з роду </a:t>
            </a:r>
            <a:r>
              <a:rPr lang="uk-UA" sz="2000" dirty="0" err="1" smtClean="0">
                <a:solidFill>
                  <a:prstClr val="black"/>
                </a:solidFill>
              </a:rPr>
              <a:t>ванів</a:t>
            </a:r>
            <a:r>
              <a:rPr lang="uk-UA" sz="2000" dirty="0" smtClean="0">
                <a:solidFill>
                  <a:prstClr val="black"/>
                </a:solidFill>
              </a:rPr>
              <a:t>, син </a:t>
            </a:r>
            <a:r>
              <a:rPr lang="uk-UA" sz="2000" dirty="0" err="1" smtClean="0">
                <a:solidFill>
                  <a:prstClr val="black"/>
                </a:solidFill>
              </a:rPr>
              <a:t>Ньерда</a:t>
            </a:r>
            <a:r>
              <a:rPr lang="uk-UA" sz="2000" dirty="0" smtClean="0">
                <a:solidFill>
                  <a:prstClr val="black"/>
                </a:solidFill>
              </a:rPr>
              <a:t> і велетки </a:t>
            </a:r>
            <a:r>
              <a:rPr lang="uk-UA" sz="2000" dirty="0" err="1" smtClean="0">
                <a:solidFill>
                  <a:prstClr val="black"/>
                </a:solidFill>
              </a:rPr>
              <a:t>Скаді</a:t>
            </a:r>
            <a:r>
              <a:rPr lang="uk-UA" sz="2000" dirty="0" smtClean="0">
                <a:solidFill>
                  <a:prstClr val="black"/>
                </a:solidFill>
              </a:rPr>
              <a:t>. Батько </a:t>
            </a:r>
            <a:r>
              <a:rPr lang="uk-UA" sz="2000" dirty="0" err="1" smtClean="0">
                <a:solidFill>
                  <a:prstClr val="black"/>
                </a:solidFill>
              </a:rPr>
              <a:t>Фрейра</a:t>
            </a:r>
            <a:r>
              <a:rPr lang="uk-UA" sz="2000" dirty="0" smtClean="0">
                <a:solidFill>
                  <a:prstClr val="black"/>
                </a:solidFill>
              </a:rPr>
              <a:t> </a:t>
            </a:r>
            <a:r>
              <a:rPr lang="uk-UA" sz="2000" dirty="0" err="1" smtClean="0">
                <a:solidFill>
                  <a:prstClr val="black"/>
                </a:solidFill>
              </a:rPr>
              <a:t>Ньерд</a:t>
            </a:r>
            <a:r>
              <a:rPr lang="uk-UA" sz="2000" dirty="0" smtClean="0">
                <a:solidFill>
                  <a:prstClr val="black"/>
                </a:solidFill>
              </a:rPr>
              <a:t>, в свою чергу - прийомний син </a:t>
            </a:r>
            <a:r>
              <a:rPr lang="uk-UA" sz="2000" dirty="0" err="1" smtClean="0">
                <a:solidFill>
                  <a:prstClr val="black"/>
                </a:solidFill>
              </a:rPr>
              <a:t>Одіна</a:t>
            </a:r>
            <a:r>
              <a:rPr lang="uk-UA" sz="2000" dirty="0" smtClean="0">
                <a:solidFill>
                  <a:prstClr val="black"/>
                </a:solidFill>
              </a:rPr>
              <a:t>, залишений </a:t>
            </a:r>
            <a:r>
              <a:rPr lang="uk-UA" sz="2000" dirty="0" err="1" smtClean="0">
                <a:solidFill>
                  <a:prstClr val="black"/>
                </a:solidFill>
              </a:rPr>
              <a:t>ванами</a:t>
            </a:r>
            <a:r>
              <a:rPr lang="uk-UA" sz="2000" dirty="0" smtClean="0">
                <a:solidFill>
                  <a:prstClr val="black"/>
                </a:solidFill>
              </a:rPr>
              <a:t> в </a:t>
            </a:r>
            <a:r>
              <a:rPr lang="uk-UA" sz="2000" dirty="0" err="1" smtClean="0">
                <a:solidFill>
                  <a:prstClr val="black"/>
                </a:solidFill>
              </a:rPr>
              <a:t>Асгарді</a:t>
            </a:r>
            <a:r>
              <a:rPr lang="uk-UA" sz="2000" dirty="0" smtClean="0">
                <a:solidFill>
                  <a:prstClr val="black"/>
                </a:solidFill>
              </a:rPr>
              <a:t> заручником після укладення миру між асами і </a:t>
            </a:r>
            <a:r>
              <a:rPr lang="uk-UA" sz="2000" dirty="0" err="1" smtClean="0">
                <a:solidFill>
                  <a:prstClr val="black"/>
                </a:solidFill>
              </a:rPr>
              <a:t>ванами</a:t>
            </a:r>
            <a:r>
              <a:rPr lang="uk-UA" sz="2000" dirty="0" smtClean="0">
                <a:solidFill>
                  <a:prstClr val="black"/>
                </a:solidFill>
              </a:rPr>
              <a:t>. Сестра-близнюк </a:t>
            </a:r>
            <a:r>
              <a:rPr lang="uk-UA" sz="2000" dirty="0" err="1" smtClean="0">
                <a:solidFill>
                  <a:prstClr val="black"/>
                </a:solidFill>
              </a:rPr>
              <a:t>Фрейра</a:t>
            </a:r>
            <a:r>
              <a:rPr lang="uk-UA" sz="2000" dirty="0" smtClean="0">
                <a:solidFill>
                  <a:prstClr val="black"/>
                </a:solidFill>
              </a:rPr>
              <a:t> - </a:t>
            </a:r>
            <a:r>
              <a:rPr lang="uk-UA" sz="2000" dirty="0" err="1" smtClean="0">
                <a:solidFill>
                  <a:prstClr val="black"/>
                </a:solidFill>
              </a:rPr>
              <a:t>Фрейя</a:t>
            </a:r>
            <a:r>
              <a:rPr lang="uk-UA" sz="2000" dirty="0" smtClean="0">
                <a:solidFill>
                  <a:prstClr val="black"/>
                </a:solidFill>
              </a:rPr>
              <a:t>.</a:t>
            </a:r>
          </a:p>
          <a:p>
            <a:endParaRPr lang="uk-UA" sz="2000" dirty="0" smtClean="0">
              <a:solidFill>
                <a:prstClr val="black"/>
              </a:solidFill>
            </a:endParaRPr>
          </a:p>
          <a:p>
            <a:r>
              <a:rPr lang="uk-UA" sz="2000" dirty="0" err="1" smtClean="0">
                <a:solidFill>
                  <a:prstClr val="black"/>
                </a:solidFill>
              </a:rPr>
              <a:t>Фрейру</a:t>
            </a:r>
            <a:r>
              <a:rPr lang="uk-UA" sz="2000" dirty="0" smtClean="0">
                <a:solidFill>
                  <a:prstClr val="black"/>
                </a:solidFill>
              </a:rPr>
              <a:t> підвладний сонячне світло, він посилає людям багаті врожаї. </a:t>
            </a:r>
            <a:r>
              <a:rPr lang="uk-UA" sz="2000" dirty="0" err="1" smtClean="0">
                <a:solidFill>
                  <a:prstClr val="black"/>
                </a:solidFill>
              </a:rPr>
              <a:t>Фрейр</a:t>
            </a:r>
            <a:r>
              <a:rPr lang="uk-UA" sz="2000" dirty="0" smtClean="0">
                <a:solidFill>
                  <a:prstClr val="black"/>
                </a:solidFill>
              </a:rPr>
              <a:t> мало поступається в красі</a:t>
            </a:r>
            <a:endParaRPr lang="uk-UA" sz="20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445224"/>
            <a:ext cx="8748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</a:rPr>
              <a:t>самому </a:t>
            </a:r>
            <a:r>
              <a:rPr lang="uk-UA" sz="2000" dirty="0" err="1" smtClean="0">
                <a:solidFill>
                  <a:prstClr val="black"/>
                </a:solidFill>
              </a:rPr>
              <a:t>Бальдру</a:t>
            </a:r>
            <a:r>
              <a:rPr lang="uk-UA" sz="2000" dirty="0" smtClean="0">
                <a:solidFill>
                  <a:prstClr val="black"/>
                </a:solidFill>
              </a:rPr>
              <a:t> і так само добрий, як його батько </a:t>
            </a:r>
            <a:r>
              <a:rPr lang="uk-UA" sz="2000" dirty="0" err="1" smtClean="0">
                <a:solidFill>
                  <a:prstClr val="black"/>
                </a:solidFill>
              </a:rPr>
              <a:t>Ньерд</a:t>
            </a:r>
            <a:r>
              <a:rPr lang="uk-UA" sz="2000" dirty="0" smtClean="0">
                <a:solidFill>
                  <a:prstClr val="black"/>
                </a:solidFill>
              </a:rPr>
              <a:t>. Він не любить воєн і сварок і протегує світу на землі як між окремими людьми, так і між цілими народами.</a:t>
            </a:r>
            <a:endParaRPr lang="uk-UA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ярило</a:t>
            </a:r>
            <a:endParaRPr lang="ru-RU" dirty="0"/>
          </a:p>
        </p:txBody>
      </p:sp>
      <p:pic>
        <p:nvPicPr>
          <p:cNvPr id="4" name="Содержимое 3" descr="ярил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191000" y="1124744"/>
            <a:ext cx="4953000" cy="2088232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196752"/>
            <a:ext cx="4139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Яри́ло</a:t>
            </a:r>
            <a:r>
              <a:rPr lang="uk-UA" sz="2400" dirty="0" smtClean="0">
                <a:solidFill>
                  <a:prstClr val="black"/>
                </a:solidFill>
              </a:rPr>
              <a:t> 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— слов'янський бог Весняного Сонця, розквіту природи, родючості, пристрасті, часто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зоображався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 з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мечем.У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балтійських слов'ян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429000"/>
            <a:ext cx="817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BEEC9">
                    <a:lumMod val="10000"/>
                  </a:srgbClr>
                </a:solidFill>
              </a:rPr>
              <a:t>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Ярилу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 тотожний 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Яровит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, храм якого існував у </a:t>
            </a:r>
            <a:r>
              <a:rPr lang="uk-UA" sz="2400" dirty="0" err="1" smtClean="0">
                <a:solidFill>
                  <a:srgbClr val="FBEEC9">
                    <a:lumMod val="10000"/>
                  </a:srgbClr>
                </a:solidFill>
              </a:rPr>
              <a:t>Волегасті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до ХІІ ст.</a:t>
            </a:r>
          </a:p>
          <a:p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Культ Ярила був поширений на Русі дохристиянського часу, однак він перейшов і в християнську традицію, а як пережиток язичницьких часів у деяких місцях України, зокрема на Поділлі, зберігся до ХХ столітті у звичаях </a:t>
            </a:r>
            <a:r>
              <a:rPr lang="uk-UA" sz="2400" i="1" dirty="0" smtClean="0">
                <a:solidFill>
                  <a:srgbClr val="FBEEC9">
                    <a:lumMod val="10000"/>
                  </a:srgbClr>
                </a:solidFill>
              </a:rPr>
              <a:t>«похорону Ярила»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та </a:t>
            </a:r>
            <a:r>
              <a:rPr lang="uk-UA" sz="2400" i="1" dirty="0" smtClean="0">
                <a:solidFill>
                  <a:srgbClr val="FBEEC9">
                    <a:lumMod val="10000"/>
                  </a:srgbClr>
                </a:solidFill>
              </a:rPr>
              <a:t>«гоніння шуліки»</a:t>
            </a:r>
            <a:r>
              <a:rPr lang="uk-UA" sz="2400" dirty="0" smtClean="0">
                <a:solidFill>
                  <a:srgbClr val="FBEEC9">
                    <a:lumMod val="10000"/>
                  </a:srgbClr>
                </a:solidFill>
              </a:rPr>
              <a:t> у перший понеділок </a:t>
            </a:r>
            <a:r>
              <a:rPr lang="uk-UA" sz="2400" i="1" dirty="0" smtClean="0">
                <a:solidFill>
                  <a:srgbClr val="FBEEC9">
                    <a:lumMod val="10000"/>
                  </a:srgbClr>
                </a:solidFill>
              </a:rPr>
              <a:t>«петрівки</a:t>
            </a:r>
            <a:r>
              <a:rPr lang="uk-UA" b="1" i="1" dirty="0" smtClean="0">
                <a:solidFill>
                  <a:srgbClr val="FBEEC9">
                    <a:lumMod val="10000"/>
                  </a:srgbClr>
                </a:solidFill>
              </a:rPr>
              <a:t>»</a:t>
            </a:r>
            <a:r>
              <a:rPr lang="uk-UA" b="1" dirty="0" smtClean="0">
                <a:solidFill>
                  <a:srgbClr val="FBEEC9">
                    <a:lumMod val="10000"/>
                  </a:srgbClr>
                </a:solidFill>
              </a:rPr>
              <a:t>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2996952"/>
            <a:ext cx="6400800" cy="1440160"/>
          </a:xfrm>
        </p:spPr>
        <p:txBody>
          <a:bodyPr>
            <a:normAutofit/>
          </a:bodyPr>
          <a:lstStyle/>
          <a:p>
            <a:r>
              <a:rPr lang="uk-UA" sz="3200" dirty="0"/>
              <a:t>Чому для медиків це важливо?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/>
          <a:lstStyle/>
          <a:p>
            <a:r>
              <a:rPr lang="en-US" sz="4000" dirty="0"/>
              <a:t>E</a:t>
            </a:r>
            <a:r>
              <a:rPr lang="uk-UA" sz="4000" dirty="0" err="1" smtClean="0"/>
              <a:t>фекти</a:t>
            </a:r>
            <a:r>
              <a:rPr lang="en-US" sz="4000" dirty="0" smtClean="0"/>
              <a:t> </a:t>
            </a:r>
            <a:r>
              <a:rPr lang="uk-UA" sz="4000" dirty="0" smtClean="0"/>
              <a:t> обумовлені</a:t>
            </a:r>
            <a:r>
              <a:rPr lang="en-US" sz="4000" dirty="0" smtClean="0"/>
              <a:t> </a:t>
            </a:r>
            <a:r>
              <a:rPr lang="uk-UA" sz="4000" dirty="0" smtClean="0"/>
              <a:t> вид</a:t>
            </a:r>
            <a:r>
              <a:rPr lang="ru-RU" sz="4000" dirty="0" smtClean="0"/>
              <a:t>И</a:t>
            </a:r>
            <a:r>
              <a:rPr lang="uk-UA" sz="4000" dirty="0" err="1" smtClean="0"/>
              <a:t>Мим</a:t>
            </a:r>
            <a:r>
              <a:rPr lang="uk-UA" sz="4000" dirty="0" smtClean="0"/>
              <a:t> </a:t>
            </a:r>
            <a:r>
              <a:rPr lang="en-US" sz="4000" dirty="0" smtClean="0"/>
              <a:t> </a:t>
            </a:r>
            <a:r>
              <a:rPr lang="uk-UA" sz="4000" dirty="0" smtClean="0"/>
              <a:t>річним рухом</a:t>
            </a:r>
            <a:r>
              <a:rPr lang="en-US" sz="4000" dirty="0" smtClean="0"/>
              <a:t> </a:t>
            </a:r>
            <a:r>
              <a:rPr lang="uk-UA" sz="4000" dirty="0" smtClean="0"/>
              <a:t> Сонця.</a:t>
            </a:r>
            <a:r>
              <a:rPr lang="en-US" sz="4000" dirty="0" smtClean="0"/>
              <a:t> 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79911" y="5445224"/>
            <a:ext cx="45163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Підготувала студентка</a:t>
            </a:r>
          </a:p>
          <a:p>
            <a:r>
              <a:rPr lang="uk-UA" sz="2800" dirty="0" smtClean="0"/>
              <a:t> 104 гр. КММК</a:t>
            </a:r>
          </a:p>
          <a:p>
            <a:r>
              <a:rPr lang="uk-UA" sz="2800" dirty="0" err="1" smtClean="0"/>
              <a:t>Джунь</a:t>
            </a:r>
            <a:r>
              <a:rPr lang="uk-UA" sz="2800" dirty="0" smtClean="0"/>
              <a:t>  Марі</a:t>
            </a:r>
            <a:endParaRPr lang="uk-UA" sz="2800" dirty="0"/>
          </a:p>
        </p:txBody>
      </p:sp>
    </p:spTree>
    <p:extLst>
      <p:ext uri="{BB962C8B-B14F-4D97-AF65-F5344CB8AC3E}">
        <p14:creationId xmlns="" xmlns:p14="http://schemas.microsoft.com/office/powerpoint/2010/main" val="15525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5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Сонце – центральне світило у Сонячній системі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s1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9144000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251314"/>
            <a:ext cx="4648200" cy="266017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Доба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564904"/>
            <a:ext cx="3584448" cy="4293096"/>
          </a:xfrm>
        </p:spPr>
        <p:txBody>
          <a:bodyPr>
            <a:normAutofit/>
          </a:bodyPr>
          <a:lstStyle/>
          <a:p>
            <a:r>
              <a:rPr lang="uk-UA" sz="2800" b="1" dirty="0"/>
              <a:t>Доба</a:t>
            </a:r>
            <a:r>
              <a:rPr lang="uk-UA" sz="2800" dirty="0"/>
              <a:t> — </a:t>
            </a:r>
            <a:r>
              <a:rPr lang="uk-UA" sz="2800" dirty="0" smtClean="0"/>
              <a:t>проміжок </a:t>
            </a:r>
            <a:r>
              <a:rPr lang="uk-UA" sz="2800" dirty="0"/>
              <a:t>часу, </a:t>
            </a:r>
            <a:r>
              <a:rPr lang="uk-UA" sz="2800" dirty="0" smtClean="0"/>
              <a:t>що дорівнює </a:t>
            </a:r>
            <a:r>
              <a:rPr lang="uk-UA" sz="2800" dirty="0"/>
              <a:t>періоду обертання Землі </a:t>
            </a:r>
            <a:r>
              <a:rPr lang="uk-UA" sz="2800" dirty="0" smtClean="0"/>
              <a:t> </a:t>
            </a:r>
            <a:r>
              <a:rPr lang="uk-UA" sz="2800" dirty="0"/>
              <a:t>навколо своєї осі. Життя на Землі підкоряється земному добовому </a:t>
            </a:r>
            <a:r>
              <a:rPr lang="uk-UA" sz="2800" dirty="0" smtClean="0"/>
              <a:t>циклу. Він </a:t>
            </a:r>
            <a:r>
              <a:rPr lang="uk-UA" sz="2800" dirty="0"/>
              <a:t>дорівнює 24 </a:t>
            </a:r>
            <a:r>
              <a:rPr lang="uk-UA" sz="2800" dirty="0" smtClean="0"/>
              <a:t>години.</a:t>
            </a:r>
            <a:br>
              <a:rPr lang="uk-UA" sz="2800" dirty="0" smtClean="0"/>
            </a:br>
            <a:r>
              <a:rPr lang="uk-UA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8335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10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іологічний годинник2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75746"/>
            <a:ext cx="7344816" cy="6432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595" y="692696"/>
            <a:ext cx="7296810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3705" y="-136649"/>
            <a:ext cx="5417775" cy="719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527510_3185107_spyashii_reben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186" y="654051"/>
            <a:ext cx="7996237" cy="533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838325"/>
            <a:ext cx="4648200" cy="34861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err="1"/>
              <a:t>Обертання</a:t>
            </a:r>
            <a:r>
              <a:rPr lang="ru-RU" sz="3200" dirty="0"/>
              <a:t> </a:t>
            </a:r>
            <a:r>
              <a:rPr lang="ru-RU" sz="3200" dirty="0" err="1"/>
              <a:t>Землі</a:t>
            </a:r>
            <a:r>
              <a:rPr lang="ru-RU" sz="3200" dirty="0"/>
              <a:t> </a:t>
            </a:r>
            <a:r>
              <a:rPr lang="ru-RU" sz="3200" dirty="0" err="1"/>
              <a:t>навколо</a:t>
            </a:r>
            <a:r>
              <a:rPr lang="ru-RU" sz="3200" dirty="0"/>
              <a:t> </a:t>
            </a:r>
            <a:r>
              <a:rPr lang="ru-RU" sz="3200" dirty="0" err="1" smtClean="0"/>
              <a:t>Сонця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uk-UA" sz="2800" dirty="0"/>
              <a:t>Період, протягом якого планета робить оберт навколо зорі, називають сидеричним періодом обертання, або планетарним роком</a:t>
            </a:r>
            <a:r>
              <a:rPr lang="uk-UA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85328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124142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Сонце – одна із </a:t>
            </a:r>
            <a:r>
              <a:rPr lang="uk-UA" b="1" dirty="0" err="1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мильярдів</a:t>
            </a: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зір нашої Галактики. </a:t>
            </a:r>
          </a:p>
          <a:p>
            <a:pPr algn="just">
              <a:lnSpc>
                <a:spcPct val="170000"/>
              </a:lnSpc>
              <a:buNone/>
            </a:pPr>
            <a:endParaRPr lang="uk-UA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 smtClean="0"/>
              <a:t>Обертання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Землі</a:t>
            </a:r>
            <a:r>
              <a:rPr lang="ru-RU" sz="3600" dirty="0" smtClean="0"/>
              <a:t> </a:t>
            </a:r>
            <a:r>
              <a:rPr lang="ru-RU" sz="3600" dirty="0" err="1" smtClean="0"/>
              <a:t>навколо</a:t>
            </a:r>
            <a:r>
              <a:rPr lang="ru-RU" sz="3600" dirty="0" smtClean="0"/>
              <a:t> </a:t>
            </a:r>
            <a:r>
              <a:rPr lang="ru-RU" sz="3600" dirty="0" err="1" smtClean="0"/>
              <a:t>Сонця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sz="2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303145"/>
            <a:ext cx="4648200" cy="2556510"/>
          </a:xfrm>
        </p:spPr>
      </p:pic>
      <p:pic>
        <p:nvPicPr>
          <p:cNvPr id="5" name="Рисунок 4" descr="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350496"/>
            <a:ext cx="2808312" cy="27173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078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2971800" cy="1097280"/>
          </a:xfrm>
        </p:spPr>
        <p:txBody>
          <a:bodyPr/>
          <a:lstStyle/>
          <a:p>
            <a:pPr algn="ctr"/>
            <a:r>
              <a:rPr lang="ru-RU" sz="3600" dirty="0" err="1"/>
              <a:t>Зміни</a:t>
            </a:r>
            <a:r>
              <a:rPr lang="ru-RU" sz="3600" dirty="0"/>
              <a:t> пори </a:t>
            </a:r>
            <a:r>
              <a:rPr lang="ru-RU" sz="3600" dirty="0" smtClean="0"/>
              <a:t>року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700808"/>
            <a:ext cx="3851920" cy="5157191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/>
              <a:t>У </a:t>
            </a:r>
            <a:r>
              <a:rPr lang="ru-RU" sz="3600" dirty="0" err="1"/>
              <a:t>більшості</a:t>
            </a:r>
            <a:r>
              <a:rPr lang="ru-RU" sz="3600" dirty="0"/>
              <a:t> </a:t>
            </a:r>
            <a:r>
              <a:rPr lang="ru-RU" sz="3600" dirty="0" err="1"/>
              <a:t>країн</a:t>
            </a:r>
            <a:r>
              <a:rPr lang="ru-RU" sz="3600" dirty="0"/>
              <a:t> </a:t>
            </a:r>
            <a:r>
              <a:rPr lang="ru-RU" sz="3600" dirty="0" err="1"/>
              <a:t>північної</a:t>
            </a:r>
            <a:r>
              <a:rPr lang="ru-RU" sz="3600" dirty="0"/>
              <a:t> </a:t>
            </a:r>
            <a:r>
              <a:rPr lang="ru-RU" sz="3600" dirty="0" err="1"/>
              <a:t>півкулі</a:t>
            </a:r>
            <a:r>
              <a:rPr lang="ru-RU" sz="3600" dirty="0"/>
              <a:t> </a:t>
            </a:r>
            <a:r>
              <a:rPr lang="ru-RU" sz="3600" dirty="0" err="1"/>
              <a:t>прийнято</a:t>
            </a:r>
            <a:r>
              <a:rPr lang="ru-RU" sz="3600" dirty="0"/>
              <a:t> </a:t>
            </a:r>
            <a:r>
              <a:rPr lang="ru-RU" sz="3600" dirty="0" err="1"/>
              <a:t>такі</a:t>
            </a:r>
            <a:r>
              <a:rPr lang="ru-RU" sz="3600" dirty="0"/>
              <a:t> </a:t>
            </a:r>
            <a:r>
              <a:rPr lang="ru-RU" sz="3600" dirty="0" err="1"/>
              <a:t>дати</a:t>
            </a:r>
            <a:r>
              <a:rPr lang="ru-RU" sz="3600" dirty="0"/>
              <a:t> початку і </a:t>
            </a:r>
            <a:r>
              <a:rPr lang="ru-RU" sz="3600" dirty="0" err="1"/>
              <a:t>кінця</a:t>
            </a:r>
            <a:r>
              <a:rPr lang="ru-RU" sz="3600" dirty="0"/>
              <a:t> </a:t>
            </a:r>
            <a:r>
              <a:rPr lang="ru-RU" sz="3600" dirty="0" err="1"/>
              <a:t>календарних</a:t>
            </a:r>
            <a:r>
              <a:rPr lang="ru-RU" sz="3600" dirty="0"/>
              <a:t> </a:t>
            </a:r>
            <a:r>
              <a:rPr lang="ru-RU" sz="3600" dirty="0" err="1"/>
              <a:t>пір</a:t>
            </a:r>
            <a:r>
              <a:rPr lang="ru-RU" sz="3600" dirty="0"/>
              <a:t> року: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/>
              <a:t>Весна </a:t>
            </a:r>
            <a:r>
              <a:rPr lang="ru-RU" sz="3600" dirty="0"/>
              <a:t>— </a:t>
            </a:r>
            <a:r>
              <a:rPr lang="ru-RU" sz="3600" dirty="0" err="1"/>
              <a:t>від</a:t>
            </a:r>
            <a:r>
              <a:rPr lang="ru-RU" sz="3600" dirty="0"/>
              <a:t> 1 </a:t>
            </a:r>
            <a:r>
              <a:rPr lang="ru-RU" sz="3600" dirty="0" err="1"/>
              <a:t>березня</a:t>
            </a:r>
            <a:r>
              <a:rPr lang="ru-RU" sz="3600" dirty="0"/>
              <a:t> до 31 </a:t>
            </a:r>
            <a:r>
              <a:rPr lang="ru-RU" sz="3600" dirty="0" err="1"/>
              <a:t>травня</a:t>
            </a:r>
            <a:endParaRPr lang="ru-RU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err="1"/>
              <a:t>Літо</a:t>
            </a:r>
            <a:r>
              <a:rPr lang="ru-RU" sz="3600" dirty="0"/>
              <a:t> — </a:t>
            </a:r>
            <a:r>
              <a:rPr lang="ru-RU" sz="3600" dirty="0" err="1"/>
              <a:t>від</a:t>
            </a:r>
            <a:r>
              <a:rPr lang="ru-RU" sz="3600" dirty="0"/>
              <a:t> 1 </a:t>
            </a:r>
            <a:r>
              <a:rPr lang="ru-RU" sz="3600" dirty="0" err="1"/>
              <a:t>червня</a:t>
            </a:r>
            <a:r>
              <a:rPr lang="ru-RU" sz="3600" dirty="0"/>
              <a:t> до 31 </a:t>
            </a:r>
            <a:r>
              <a:rPr lang="ru-RU" sz="3600" dirty="0" err="1"/>
              <a:t>серпня</a:t>
            </a:r>
            <a:endParaRPr lang="ru-RU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err="1"/>
              <a:t>Осінь</a:t>
            </a:r>
            <a:r>
              <a:rPr lang="ru-RU" sz="3600" dirty="0"/>
              <a:t> — </a:t>
            </a:r>
            <a:r>
              <a:rPr lang="ru-RU" sz="3600" dirty="0" err="1"/>
              <a:t>від</a:t>
            </a:r>
            <a:r>
              <a:rPr lang="ru-RU" sz="3600" dirty="0"/>
              <a:t> 1 </a:t>
            </a:r>
            <a:r>
              <a:rPr lang="ru-RU" sz="3600" dirty="0" err="1"/>
              <a:t>вересня</a:t>
            </a:r>
            <a:r>
              <a:rPr lang="ru-RU" sz="3600" dirty="0"/>
              <a:t> до 30 листопада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/>
              <a:t>Зима — </a:t>
            </a:r>
            <a:r>
              <a:rPr lang="ru-RU" sz="3600" dirty="0" err="1"/>
              <a:t>від</a:t>
            </a:r>
            <a:r>
              <a:rPr lang="ru-RU" sz="3600" dirty="0"/>
              <a:t> 1 </a:t>
            </a:r>
            <a:r>
              <a:rPr lang="ru-RU" sz="3600" dirty="0" err="1"/>
              <a:t>грудня</a:t>
            </a:r>
            <a:r>
              <a:rPr lang="ru-RU" sz="3600" dirty="0"/>
              <a:t> до 28 лютого (у </a:t>
            </a:r>
            <a:r>
              <a:rPr lang="ru-RU" sz="3600" dirty="0" err="1"/>
              <a:t>високосні</a:t>
            </a:r>
            <a:r>
              <a:rPr lang="ru-RU" sz="3600" dirty="0"/>
              <a:t> роки — до 29 лютого</a:t>
            </a:r>
            <a:r>
              <a:rPr lang="ru-RU" dirty="0"/>
              <a:t>)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32000"/>
            <a:ext cx="4648200" cy="3098800"/>
          </a:xfrm>
        </p:spPr>
      </p:pic>
    </p:spTree>
    <p:extLst>
      <p:ext uri="{BB962C8B-B14F-4D97-AF65-F5344CB8AC3E}">
        <p14:creationId xmlns="" xmlns:p14="http://schemas.microsoft.com/office/powerpoint/2010/main" val="33935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ekliptikk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7000892" cy="24288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21 </a:t>
            </a:r>
            <a:r>
              <a:rPr lang="uk-UA" dirty="0" smtClean="0">
                <a:solidFill>
                  <a:srgbClr val="FFFF00"/>
                </a:solidFill>
              </a:rPr>
              <a:t>березня</a:t>
            </a:r>
            <a:r>
              <a:rPr lang="ru-RU" dirty="0" smtClean="0">
                <a:solidFill>
                  <a:srgbClr val="FFFF00"/>
                </a:solidFill>
              </a:rPr>
              <a:t> – день </a:t>
            </a:r>
            <a:r>
              <a:rPr lang="ru-RU" dirty="0" err="1" smtClean="0">
                <a:solidFill>
                  <a:srgbClr val="FFFF00"/>
                </a:solidFill>
              </a:rPr>
              <a:t>весняного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рівнодення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  <a:p>
            <a:pPr>
              <a:buNone/>
            </a:pPr>
            <a:r>
              <a:rPr lang="el-GR" dirty="0" smtClean="0">
                <a:solidFill>
                  <a:srgbClr val="FFFF00"/>
                </a:solidFill>
              </a:rPr>
              <a:t>α</a:t>
            </a:r>
            <a:r>
              <a:rPr lang="ru-RU" dirty="0" smtClean="0">
                <a:solidFill>
                  <a:srgbClr val="FFFF00"/>
                </a:solidFill>
              </a:rPr>
              <a:t> = 0</a:t>
            </a:r>
            <a:r>
              <a:rPr lang="en-US" baseline="30000" dirty="0" smtClean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δ </a:t>
            </a:r>
            <a:r>
              <a:rPr lang="ru-RU" dirty="0" smtClean="0">
                <a:solidFill>
                  <a:srgbClr val="FFFF00"/>
                </a:solidFill>
              </a:rPr>
              <a:t>= 0⁰.</a:t>
            </a:r>
          </a:p>
          <a:p>
            <a:pPr>
              <a:buNone/>
            </a:pP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05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285860"/>
            <a:ext cx="6858048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500694" cy="278608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22 </a:t>
            </a:r>
            <a:r>
              <a:rPr lang="ru-RU" dirty="0" err="1" smtClean="0">
                <a:solidFill>
                  <a:srgbClr val="FFFF00"/>
                </a:solidFill>
              </a:rPr>
              <a:t>червня</a:t>
            </a:r>
            <a:r>
              <a:rPr lang="ru-RU" dirty="0" smtClean="0">
                <a:solidFill>
                  <a:srgbClr val="FFFF00"/>
                </a:solidFill>
              </a:rPr>
              <a:t> – день </a:t>
            </a:r>
            <a:r>
              <a:rPr lang="ru-RU" dirty="0" err="1" smtClean="0">
                <a:solidFill>
                  <a:srgbClr val="FFFF00"/>
                </a:solidFill>
              </a:rPr>
              <a:t>літньго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сонцестояння</a:t>
            </a:r>
            <a:r>
              <a:rPr lang="ru-RU" dirty="0" smtClean="0">
                <a:solidFill>
                  <a:srgbClr val="FFFF00"/>
                </a:solidFill>
              </a:rPr>
              <a:t>..</a:t>
            </a:r>
          </a:p>
          <a:p>
            <a:pPr>
              <a:buNone/>
            </a:pPr>
            <a:r>
              <a:rPr lang="el-GR" dirty="0" smtClean="0">
                <a:solidFill>
                  <a:srgbClr val="FFFF00"/>
                </a:solidFill>
              </a:rPr>
              <a:t>α</a:t>
            </a:r>
            <a:r>
              <a:rPr lang="ru-RU" dirty="0" smtClean="0">
                <a:solidFill>
                  <a:srgbClr val="FFFF00"/>
                </a:solidFill>
              </a:rPr>
              <a:t> = 6</a:t>
            </a:r>
            <a:r>
              <a:rPr lang="en-US" baseline="30000" dirty="0" smtClean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δ </a:t>
            </a:r>
            <a:r>
              <a:rPr lang="ru-RU" dirty="0" smtClean="0">
                <a:solidFill>
                  <a:srgbClr val="FFFF00"/>
                </a:solidFill>
              </a:rPr>
              <a:t>= + 23⁰ 26′.</a:t>
            </a:r>
          </a:p>
          <a:p>
            <a:pPr>
              <a:buNone/>
            </a:pP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Bankoboev.Ru_fisht_na_fone_ozera_huk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1235" y="1500174"/>
            <a:ext cx="6762765" cy="5072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286412" cy="225742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2</a:t>
            </a:r>
            <a:r>
              <a:rPr lang="ru-RU" dirty="0" smtClean="0">
                <a:solidFill>
                  <a:srgbClr val="FFFF00"/>
                </a:solidFill>
              </a:rPr>
              <a:t>3 </a:t>
            </a:r>
            <a:r>
              <a:rPr lang="ru-RU" dirty="0" err="1" smtClean="0">
                <a:solidFill>
                  <a:srgbClr val="FFFF00"/>
                </a:solidFill>
              </a:rPr>
              <a:t>вересня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 – день ос</a:t>
            </a:r>
            <a:r>
              <a:rPr lang="uk-UA" dirty="0" smtClean="0">
                <a:solidFill>
                  <a:srgbClr val="FFFF00"/>
                </a:solidFill>
              </a:rPr>
              <a:t>і</a:t>
            </a:r>
            <a:r>
              <a:rPr lang="ru-RU" dirty="0" err="1" smtClean="0">
                <a:solidFill>
                  <a:srgbClr val="FFFF00"/>
                </a:solidFill>
              </a:rPr>
              <a:t>ннього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рівнодення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  <a:p>
            <a:pPr>
              <a:buNone/>
            </a:pPr>
            <a:r>
              <a:rPr lang="el-GR" dirty="0" smtClean="0">
                <a:solidFill>
                  <a:srgbClr val="FFFF00"/>
                </a:solidFill>
              </a:rPr>
              <a:t>α</a:t>
            </a:r>
            <a:r>
              <a:rPr lang="ru-RU" dirty="0" smtClean="0">
                <a:solidFill>
                  <a:srgbClr val="FFFF00"/>
                </a:solidFill>
              </a:rPr>
              <a:t> = 12</a:t>
            </a:r>
            <a:r>
              <a:rPr lang="en-US" baseline="30000" dirty="0" smtClean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δ </a:t>
            </a:r>
            <a:r>
              <a:rPr lang="ru-RU" dirty="0" smtClean="0">
                <a:solidFill>
                  <a:srgbClr val="FFFF00"/>
                </a:solidFill>
              </a:rPr>
              <a:t>= 0⁰.</a:t>
            </a:r>
          </a:p>
          <a:p>
            <a:pPr>
              <a:buNone/>
            </a:pP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560181"/>
            <a:ext cx="7429520" cy="4858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500694" cy="278608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22 </a:t>
            </a:r>
            <a:r>
              <a:rPr lang="ru-RU" dirty="0" err="1" smtClean="0">
                <a:solidFill>
                  <a:srgbClr val="FFFF00"/>
                </a:solidFill>
              </a:rPr>
              <a:t>грудня</a:t>
            </a:r>
            <a:r>
              <a:rPr lang="ru-RU" dirty="0" smtClean="0">
                <a:solidFill>
                  <a:srgbClr val="FFFF00"/>
                </a:solidFill>
              </a:rPr>
              <a:t> – день </a:t>
            </a:r>
            <a:r>
              <a:rPr lang="ru-RU" dirty="0" err="1" smtClean="0">
                <a:solidFill>
                  <a:srgbClr val="FFFF00"/>
                </a:solidFill>
              </a:rPr>
              <a:t>зимового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сонцестояння</a:t>
            </a:r>
            <a:r>
              <a:rPr lang="ru-RU" dirty="0" smtClean="0">
                <a:solidFill>
                  <a:srgbClr val="FFFF00"/>
                </a:solidFill>
              </a:rPr>
              <a:t>..</a:t>
            </a:r>
          </a:p>
          <a:p>
            <a:pPr>
              <a:buNone/>
            </a:pPr>
            <a:r>
              <a:rPr lang="el-GR" dirty="0" smtClean="0">
                <a:solidFill>
                  <a:srgbClr val="FFFF00"/>
                </a:solidFill>
              </a:rPr>
              <a:t>α</a:t>
            </a:r>
            <a:r>
              <a:rPr lang="ru-RU" dirty="0" smtClean="0">
                <a:solidFill>
                  <a:srgbClr val="FFFF00"/>
                </a:solidFill>
              </a:rPr>
              <a:t> = 18</a:t>
            </a:r>
            <a:r>
              <a:rPr lang="en-US" baseline="30000" dirty="0" smtClean="0">
                <a:solidFill>
                  <a:srgbClr val="FFFF00"/>
                </a:solidFill>
              </a:rPr>
              <a:t>h</a:t>
            </a:r>
            <a:r>
              <a:rPr lang="en-US" dirty="0" smtClean="0">
                <a:solidFill>
                  <a:srgbClr val="FFFF00"/>
                </a:solidFill>
              </a:rPr>
              <a:t>;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δ </a:t>
            </a:r>
            <a:r>
              <a:rPr lang="ru-RU" dirty="0" smtClean="0">
                <a:solidFill>
                  <a:srgbClr val="FFFF00"/>
                </a:solidFill>
              </a:rPr>
              <a:t>= - 23⁰ 26′.</a:t>
            </a:r>
          </a:p>
          <a:p>
            <a:pPr>
              <a:buNone/>
            </a:pP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3306828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5" y="1714488"/>
            <a:ext cx="6858015" cy="5143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86600" y="0"/>
            <a:ext cx="2057400" cy="1990725"/>
          </a:xfrm>
        </p:spPr>
      </p:pic>
      <p:pic>
        <p:nvPicPr>
          <p:cNvPr id="5" name="Рисунок 4" descr="img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45432"/>
            <a:ext cx="6282110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2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8229600" cy="2353208"/>
          </a:xfrm>
        </p:spPr>
      </p:pic>
      <p:pic>
        <p:nvPicPr>
          <p:cNvPr id="5" name="Рисунок 4" descr="pryrod-8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5085184"/>
            <a:ext cx="79533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r_05.11.15_os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29050" cy="2552700"/>
          </a:xfrm>
          <a:prstGeom prst="rect">
            <a:avLst/>
          </a:prstGeom>
        </p:spPr>
      </p:pic>
      <p:pic>
        <p:nvPicPr>
          <p:cNvPr id="3" name="Рисунок 2" descr="apic.ph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7050" y="1019175"/>
            <a:ext cx="4331269" cy="2901950"/>
          </a:xfrm>
          <a:prstGeom prst="rect">
            <a:avLst/>
          </a:prstGeom>
        </p:spPr>
      </p:pic>
      <p:pic>
        <p:nvPicPr>
          <p:cNvPr id="4" name="Рисунок 3" descr="sezonnie-bolezni-oseni-i-zimoj-dlja-cheloveka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0825" y="2114550"/>
            <a:ext cx="4459860" cy="3052217"/>
          </a:xfrm>
          <a:prstGeom prst="rect">
            <a:avLst/>
          </a:prstGeom>
        </p:spPr>
      </p:pic>
      <p:pic>
        <p:nvPicPr>
          <p:cNvPr id="5" name="Рисунок 4" descr="70301d8f8f38e100c0aa1a1c61d0affe.jpgt=14117077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73637" y="3940175"/>
            <a:ext cx="4052888" cy="2701925"/>
          </a:xfrm>
          <a:prstGeom prst="rect">
            <a:avLst/>
          </a:prstGeom>
        </p:spPr>
      </p:pic>
      <p:pic>
        <p:nvPicPr>
          <p:cNvPr id="6" name="Рисунок 5" descr="1476260346_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3775" y="1019175"/>
            <a:ext cx="6680979" cy="4721225"/>
          </a:xfrm>
          <a:prstGeom prst="rect">
            <a:avLst/>
          </a:prstGeom>
        </p:spPr>
      </p:pic>
      <p:pic>
        <p:nvPicPr>
          <p:cNvPr id="7" name="Рисунок 6" descr="zakalivanie-organizma-i-immunite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3775" y="727075"/>
            <a:ext cx="7203916" cy="5559292"/>
          </a:xfrm>
          <a:prstGeom prst="rect">
            <a:avLst/>
          </a:prstGeom>
        </p:spPr>
      </p:pic>
      <p:pic>
        <p:nvPicPr>
          <p:cNvPr id="8" name="Рисунок 7" descr="sp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858254"/>
            <a:ext cx="9144000" cy="5141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700" y="3209925"/>
            <a:ext cx="7772400" cy="1470025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/>
            </a:r>
            <a:br>
              <a:rPr lang="uk-UA" sz="4800" b="1" dirty="0" smtClean="0">
                <a:solidFill>
                  <a:srgbClr val="FFFF00"/>
                </a:solidFill>
                <a:latin typeface="Times New Roman"/>
                <a:cs typeface="Times New Roman"/>
              </a:rPr>
            </a:br>
            <a:r>
              <a:rPr lang="uk-UA" sz="5400" dirty="0" smtClean="0">
                <a:solidFill>
                  <a:srgbClr val="FFFF00"/>
                </a:solidFill>
                <a:latin typeface="Arial Black" pitchFamily="34" charset="0"/>
              </a:rPr>
              <a:t>Основні відомості про Сонце</a:t>
            </a:r>
            <a:r>
              <a:rPr lang="ru-RU" sz="4800" dirty="0" smtClean="0">
                <a:solidFill>
                  <a:srgbClr val="FFFF00"/>
                </a:solidFill>
              </a:rPr>
              <a:t/>
            </a:r>
            <a:br>
              <a:rPr lang="ru-RU" sz="4800" dirty="0" smtClean="0">
                <a:solidFill>
                  <a:srgbClr val="FFFF00"/>
                </a:solidFill>
              </a:rPr>
            </a:br>
            <a:endParaRPr lang="ru-RU" sz="4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044950" y="5105400"/>
            <a:ext cx="5099050" cy="1752600"/>
          </a:xfrm>
        </p:spPr>
        <p:txBody>
          <a:bodyPr/>
          <a:lstStyle/>
          <a:p>
            <a:r>
              <a:rPr lang="uk-UA" i="1" dirty="0" smtClean="0">
                <a:solidFill>
                  <a:srgbClr val="FFFF00"/>
                </a:solidFill>
              </a:rPr>
              <a:t>Презентацію підготувала</a:t>
            </a:r>
            <a:br>
              <a:rPr lang="uk-UA" i="1" dirty="0" smtClean="0">
                <a:solidFill>
                  <a:srgbClr val="FFFF00"/>
                </a:solidFill>
              </a:rPr>
            </a:br>
            <a:r>
              <a:rPr lang="uk-UA" i="1" dirty="0" smtClean="0">
                <a:solidFill>
                  <a:srgbClr val="FFFF00"/>
                </a:solidFill>
              </a:rPr>
              <a:t>студентка 10</a:t>
            </a:r>
            <a:r>
              <a:rPr lang="en-US" i="1" dirty="0" smtClean="0">
                <a:solidFill>
                  <a:srgbClr val="FFFF00"/>
                </a:solidFill>
              </a:rPr>
              <a:t>6 </a:t>
            </a:r>
            <a:r>
              <a:rPr lang="uk-UA" i="1" dirty="0" err="1" smtClean="0">
                <a:solidFill>
                  <a:srgbClr val="FFFF00"/>
                </a:solidFill>
              </a:rPr>
              <a:t>МН</a:t>
            </a:r>
            <a:r>
              <a:rPr lang="uk-UA" i="1" dirty="0" smtClean="0">
                <a:solidFill>
                  <a:srgbClr val="FFFF00"/>
                </a:solidFill>
              </a:rPr>
              <a:t> групи</a:t>
            </a:r>
            <a:br>
              <a:rPr lang="uk-UA" i="1" dirty="0" smtClean="0">
                <a:solidFill>
                  <a:srgbClr val="FFFF00"/>
                </a:solidFill>
              </a:rPr>
            </a:br>
            <a:r>
              <a:rPr lang="uk-UA" i="1" dirty="0" smtClean="0">
                <a:solidFill>
                  <a:srgbClr val="FFFF00"/>
                </a:solidFill>
              </a:rPr>
              <a:t>Гнатенко Анна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1 </a:t>
            </a:r>
            <a:r>
              <a:rPr lang="uk-UA" dirty="0" err="1" smtClean="0">
                <a:solidFill>
                  <a:srgbClr val="FFFF00"/>
                </a:solidFill>
              </a:rPr>
              <a:t>а.о</a:t>
            </a:r>
            <a:r>
              <a:rPr lang="uk-UA" dirty="0" smtClean="0">
                <a:solidFill>
                  <a:srgbClr val="FFFF00"/>
                </a:solidFill>
              </a:rPr>
              <a:t>. = 150 млн. км.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0150" y="5619750"/>
            <a:ext cx="4133850" cy="944563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Вік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приблизно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дорівнює</a:t>
            </a:r>
            <a:r>
              <a:rPr lang="ru-RU" dirty="0" smtClean="0">
                <a:solidFill>
                  <a:srgbClr val="FFFF00"/>
                </a:solidFill>
              </a:rPr>
              <a:t> 4,5•10</a:t>
            </a:r>
            <a:r>
              <a:rPr lang="ru-RU" baseline="30000" dirty="0" smtClean="0">
                <a:solidFill>
                  <a:srgbClr val="FFFF00"/>
                </a:solidFill>
              </a:rPr>
              <a:t>9</a:t>
            </a:r>
            <a:r>
              <a:rPr lang="ru-RU" dirty="0" smtClean="0">
                <a:solidFill>
                  <a:srgbClr val="FFFF00"/>
                </a:solidFill>
              </a:rPr>
              <a:t> року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842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uk-UA" sz="11200" b="1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Фізичні характеристики Сонця:</a:t>
            </a:r>
          </a:p>
          <a:p>
            <a:pPr algn="just">
              <a:lnSpc>
                <a:spcPct val="170000"/>
              </a:lnSpc>
              <a:buNone/>
            </a:pPr>
            <a:endParaRPr lang="uk-UA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2613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683990"/>
          <a:ext cx="5872267" cy="61740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32333"/>
                <a:gridCol w="2439934"/>
              </a:tblGrid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Радіус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109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R</a:t>
                      </a:r>
                      <a:r>
                        <a:rPr lang="en-US" sz="2400" b="1" baseline="-250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Arial Unicode MS"/>
                          <a:cs typeface="Arial Unicode MS"/>
                        </a:rPr>
                        <a:t>⊕</a:t>
                      </a:r>
                      <a:endParaRPr lang="uk-UA" sz="2400" b="1" baseline="-25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М</a:t>
                      </a:r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аса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330 000 М</a:t>
                      </a:r>
                      <a:r>
                        <a:rPr lang="uk-UA" sz="2400" b="1" baseline="-250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Arial Unicode MS"/>
                          <a:cs typeface="Arial Unicode MS"/>
                        </a:rPr>
                        <a:t>⊕</a:t>
                      </a:r>
                      <a:endParaRPr lang="uk-UA" sz="2400" b="1" baseline="-25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Середня густина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1,4 г/см</a:t>
                      </a:r>
                      <a:r>
                        <a:rPr lang="uk-UA" sz="2400" baseline="30000" dirty="0" smtClean="0">
                          <a:latin typeface="Arial Black" pitchFamily="34" charset="0"/>
                        </a:rPr>
                        <a:t>3</a:t>
                      </a:r>
                      <a:endParaRPr lang="uk-UA" sz="2400" baseline="300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 gridSpan="2"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Хімічний склад за масою%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Н</a:t>
                      </a:r>
                      <a:r>
                        <a:rPr lang="uk-UA" sz="2400" b="1" baseline="-250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2</a:t>
                      </a:r>
                      <a:endParaRPr lang="uk-UA" sz="2400" b="1" baseline="-25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71</a:t>
                      </a:r>
                      <a:endParaRPr lang="uk-UA" sz="24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Не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27</a:t>
                      </a:r>
                      <a:endParaRPr lang="uk-UA" sz="24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Світність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4</a:t>
                      </a:r>
                      <a:r>
                        <a:rPr lang="uk-UA" sz="2400" dirty="0" smtClean="0">
                          <a:latin typeface="Arial Black" pitchFamily="34" charset="0"/>
                          <a:cs typeface="Calibri"/>
                        </a:rPr>
                        <a:t>•10</a:t>
                      </a:r>
                      <a:r>
                        <a:rPr lang="uk-UA" sz="2400" baseline="30000" dirty="0" smtClean="0">
                          <a:latin typeface="Arial Black" pitchFamily="34" charset="0"/>
                          <a:cs typeface="Calibri"/>
                        </a:rPr>
                        <a:t>26</a:t>
                      </a:r>
                      <a:r>
                        <a:rPr lang="uk-UA" sz="2400" dirty="0" smtClean="0">
                          <a:latin typeface="Arial Black" pitchFamily="34" charset="0"/>
                          <a:cs typeface="Calibri"/>
                        </a:rPr>
                        <a:t> Вт</a:t>
                      </a:r>
                      <a:endParaRPr lang="uk-UA" sz="24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 gridSpan="2"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Температура К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Фотосфери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5780</a:t>
                      </a:r>
                      <a:endParaRPr lang="uk-UA" sz="24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  <a:tr h="617401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Ядра</a:t>
                      </a:r>
                      <a:endParaRPr lang="uk-UA" sz="2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Arial Black" pitchFamily="34" charset="0"/>
                        </a:rPr>
                        <a:t>15 000 000</a:t>
                      </a:r>
                      <a:endParaRPr lang="uk-UA" sz="2400" dirty="0">
                        <a:latin typeface="Arial Black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54050"/>
            <a:ext cx="9144000" cy="3641794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uk-UA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Сонячна стала</a:t>
            </a:r>
            <a:r>
              <a:rPr lang="en-US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en-US" sz="3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q</a:t>
            </a:r>
            <a:r>
              <a:rPr lang="ru-RU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– </a:t>
            </a:r>
            <a:r>
              <a:rPr lang="uk-UA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енергія, що отримує 1м</a:t>
            </a:r>
            <a:r>
              <a:rPr lang="uk-UA" sz="3400" b="1" baseline="30000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  <a:r>
              <a:rPr lang="uk-UA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поверхні Землі за 1с, якщо сонячні промені падають перпендикулярно до поверхні. За сучасними даними на межі верхніх шарів атмосфери Землі величина сонячної сталої дорівнює  </a:t>
            </a:r>
            <a:r>
              <a:rPr lang="en-US" sz="3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    </a:t>
            </a:r>
            <a:r>
              <a:rPr lang="en-US" sz="3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q</a:t>
            </a:r>
            <a:r>
              <a:rPr lang="uk-UA" sz="3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 = 1,4 кВт/м</a:t>
            </a:r>
            <a:r>
              <a:rPr lang="uk-UA" sz="3400" b="1" baseline="30000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  <a:p>
            <a:pPr algn="just">
              <a:lnSpc>
                <a:spcPct val="170000"/>
              </a:lnSpc>
              <a:buNone/>
            </a:pPr>
            <a:endParaRPr lang="uk-UA" sz="700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2613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32274"/>
            <a:ext cx="9144000" cy="262572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Світність Сонця – кількість енергії, яка проходить через сферу радіуса </a:t>
            </a:r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R</a:t>
            </a:r>
            <a:endParaRPr lang="uk-UA" sz="2400" b="1" dirty="0" smtClean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  <a:p>
            <a:pPr algn="ctr">
              <a:lnSpc>
                <a:spcPct val="170000"/>
              </a:lnSpc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L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⊙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=4•</a:t>
            </a:r>
            <a:r>
              <a:rPr lang="el-GR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π•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R•q≈4•10</a:t>
            </a:r>
            <a:r>
              <a:rPr lang="en-US" sz="2800" b="1" baseline="30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26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Вт</a:t>
            </a:r>
            <a:endParaRPr lang="uk-UA" sz="2800" b="1" dirty="0" smtClean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  <a:p>
            <a:pPr algn="just">
              <a:lnSpc>
                <a:spcPct val="170000"/>
              </a:lnSpc>
              <a:buNone/>
            </a:pPr>
            <a:endParaRPr lang="uk-UA" sz="700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2613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32274"/>
            <a:ext cx="9144000" cy="262572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4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Енергія, яку Сонце випромінює з одиниці своєї поверхні  за секунду:</a:t>
            </a:r>
          </a:p>
          <a:p>
            <a:pPr algn="ctr">
              <a:lnSpc>
                <a:spcPct val="170000"/>
              </a:lnSpc>
              <a:buNone/>
            </a:pPr>
            <a:r>
              <a:rPr lang="uk-UA" sz="28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Е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⊙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=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 L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⊙ 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/ 4•</a:t>
            </a:r>
            <a:r>
              <a:rPr lang="el-GR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π•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R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 ⊙</a:t>
            </a:r>
            <a:r>
              <a:rPr lang="uk-UA" sz="2800" b="1" baseline="30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2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≈</a:t>
            </a:r>
            <a:r>
              <a:rPr lang="uk-UA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6.7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•10</a:t>
            </a:r>
            <a:r>
              <a:rPr lang="uk-UA" sz="2800" b="1" baseline="30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7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Вт</a:t>
            </a:r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/</a:t>
            </a:r>
            <a:r>
              <a:rPr lang="uk-UA" sz="2800" b="1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м</a:t>
            </a:r>
            <a:r>
              <a:rPr lang="uk-UA" sz="2800" b="1" baseline="30000" dirty="0" smtClean="0">
                <a:solidFill>
                  <a:srgbClr val="FFFF00"/>
                </a:solidFill>
                <a:latin typeface="Arial Black" pitchFamily="34" charset="0"/>
                <a:ea typeface="Batang"/>
                <a:cs typeface="Calibri"/>
              </a:rPr>
              <a:t>2</a:t>
            </a:r>
            <a:endParaRPr lang="uk-UA" sz="2800" b="1" dirty="0" smtClean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  <a:p>
            <a:pPr algn="just">
              <a:lnSpc>
                <a:spcPct val="170000"/>
              </a:lnSpc>
              <a:buNone/>
            </a:pPr>
            <a:endParaRPr lang="uk-UA" sz="700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2613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Т</a:t>
            </a:r>
            <a:r>
              <a:rPr lang="en-US" b="1" baseline="-25000" dirty="0" smtClean="0">
                <a:solidFill>
                  <a:srgbClr val="C00000"/>
                </a:solidFill>
                <a:latin typeface="Arial Black" pitchFamily="34" charset="0"/>
                <a:ea typeface="Batang"/>
                <a:cs typeface="Calibri"/>
              </a:rPr>
              <a:t>⊙</a:t>
            </a:r>
            <a:r>
              <a:rPr lang="en-US" b="1" dirty="0" smtClean="0">
                <a:solidFill>
                  <a:srgbClr val="C00000"/>
                </a:solidFill>
                <a:latin typeface="Arial Black" pitchFamily="34" charset="0"/>
                <a:ea typeface="Batang"/>
                <a:cs typeface="Calibri"/>
              </a:rPr>
              <a:t> ≈ </a:t>
            </a:r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6000 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5842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  <a:buNone/>
            </a:pPr>
            <a:endParaRPr lang="uk-UA" sz="11200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  <a:p>
            <a:pPr algn="just">
              <a:lnSpc>
                <a:spcPct val="170000"/>
              </a:lnSpc>
              <a:buNone/>
            </a:pPr>
            <a:endParaRPr lang="uk-UA" b="1" dirty="0" smtClean="0">
              <a:solidFill>
                <a:srgbClr val="FFC000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6728" y="5616575"/>
            <a:ext cx="8617272" cy="1241425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uk-UA" b="1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Сонце – джерело життя на нашій планеті.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5225"/>
          </a:xfrm>
        </p:spPr>
        <p:txBody>
          <a:bodyPr>
            <a:noAutofit/>
          </a:bodyPr>
          <a:lstStyle/>
          <a:p>
            <a:r>
              <a:rPr lang="uk-UA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Сонце</a:t>
            </a:r>
            <a:r>
              <a:rPr lang="en-US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– </a:t>
            </a:r>
            <a:r>
              <a:rPr lang="uk-UA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найближча зоря</a:t>
            </a:r>
            <a:endParaRPr lang="uk-UA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1734" y="32122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ind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0705"/>
            <a:ext cx="2466975" cy="1847850"/>
          </a:xfrm>
          <a:prstGeom prst="rect">
            <a:avLst/>
          </a:prstGeom>
        </p:spPr>
      </p:pic>
      <p:pic>
        <p:nvPicPr>
          <p:cNvPr id="7" name="Рисунок 6" descr="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6728" y="1550838"/>
            <a:ext cx="3263638" cy="2171803"/>
          </a:xfrm>
          <a:prstGeom prst="rect">
            <a:avLst/>
          </a:prstGeom>
        </p:spPr>
      </p:pic>
      <p:pic>
        <p:nvPicPr>
          <p:cNvPr id="8" name="Рисунок 7" descr="0c1409DFHJHG5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49098" y="2056497"/>
            <a:ext cx="4286250" cy="2876550"/>
          </a:xfrm>
          <a:prstGeom prst="rect">
            <a:avLst/>
          </a:prstGeom>
        </p:spPr>
      </p:pic>
      <p:pic>
        <p:nvPicPr>
          <p:cNvPr id="9" name="Рисунок 8" descr="1548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0416" y="1443417"/>
            <a:ext cx="6883584" cy="430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13341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Фраунгоферові </a:t>
            </a:r>
            <a:r>
              <a:rPr lang="ru-RU" sz="2400" b="1" dirty="0" err="1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лінії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 (1814 </a:t>
            </a:r>
            <a:r>
              <a:rPr lang="ru-RU" sz="2400" b="1" dirty="0" err="1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р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)</a:t>
            </a:r>
            <a:endParaRPr lang="uk-UA" sz="700" b="1" dirty="0" smtClean="0">
              <a:solidFill>
                <a:srgbClr val="C0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67283"/>
            <a:ext cx="9144000" cy="828468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  <p:pic>
        <p:nvPicPr>
          <p:cNvPr id="7" name="Рисунок 6" descr="Fraunhofer_lines_7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39786"/>
            <a:ext cx="8964912" cy="2390125"/>
          </a:xfrm>
          <a:prstGeom prst="rect">
            <a:avLst/>
          </a:prstGeom>
        </p:spPr>
      </p:pic>
      <p:pic>
        <p:nvPicPr>
          <p:cNvPr id="8" name="Рисунок 7" descr="Joseph_von_Fraunhof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5100" y="4819650"/>
            <a:ext cx="13589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  <p:pic>
        <p:nvPicPr>
          <p:cNvPr id="9" name="Содержимое 8" descr="Spektr-Solnts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63525" y="288925"/>
            <a:ext cx="8880475" cy="3468935"/>
          </a:xfrm>
        </p:spPr>
      </p:pic>
      <p:pic>
        <p:nvPicPr>
          <p:cNvPr id="11" name="Содержимое 10" descr="slide_2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4250530"/>
            <a:ext cx="3476626" cy="2607470"/>
          </a:xfrm>
        </p:spPr>
      </p:pic>
      <p:sp>
        <p:nvSpPr>
          <p:cNvPr id="6" name="Прямоугольник 5"/>
          <p:cNvSpPr/>
          <p:nvPr/>
        </p:nvSpPr>
        <p:spPr>
          <a:xfrm>
            <a:off x="4572000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</a:rPr>
              <a:t>У 1857 </a:t>
            </a:r>
            <a:r>
              <a:rPr lang="uk-UA" b="1" dirty="0" err="1" smtClean="0">
                <a:solidFill>
                  <a:srgbClr val="FFFF00"/>
                </a:solidFill>
                <a:latin typeface="Arial Black" pitchFamily="34" charset="0"/>
              </a:rPr>
              <a:t>году</a:t>
            </a: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</a:rPr>
              <a:t> Г.</a:t>
            </a:r>
            <a:r>
              <a:rPr lang="uk-UA" b="1" dirty="0" err="1" smtClean="0">
                <a:solidFill>
                  <a:srgbClr val="FFFF00"/>
                </a:solidFill>
                <a:latin typeface="Arial Black" pitchFamily="34" charset="0"/>
              </a:rPr>
              <a:t>Кірхгоф</a:t>
            </a: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</a:rPr>
              <a:t> та Р.</a:t>
            </a:r>
            <a:r>
              <a:rPr lang="uk-UA" b="1" dirty="0" err="1" smtClean="0">
                <a:solidFill>
                  <a:srgbClr val="FFFF00"/>
                </a:solidFill>
                <a:latin typeface="Arial Black" pitchFamily="34" charset="0"/>
              </a:rPr>
              <a:t>Бунзен</a:t>
            </a: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uk-UA" b="1" dirty="0" err="1" smtClean="0">
                <a:solidFill>
                  <a:srgbClr val="FFFF00"/>
                </a:solidFill>
                <a:latin typeface="Arial Black" pitchFamily="34" charset="0"/>
              </a:rPr>
              <a:t>отожнили</a:t>
            </a:r>
            <a:r>
              <a:rPr lang="uk-UA" b="1" dirty="0" smtClean="0">
                <a:solidFill>
                  <a:srgbClr val="FFFF00"/>
                </a:solidFill>
                <a:latin typeface="Arial Black" pitchFamily="34" charset="0"/>
              </a:rPr>
              <a:t> близько 10 хімічних елементів в спектрі Сонця.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00324" y="274638"/>
            <a:ext cx="6353176" cy="205898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1868 году  Джозеф </a:t>
            </a:r>
            <a:r>
              <a:rPr lang="ru-RU" sz="2400" dirty="0" err="1" smtClean="0">
                <a:solidFill>
                  <a:schemeClr val="bg1"/>
                </a:solidFill>
              </a:rPr>
              <a:t>Лок’ер</a:t>
            </a:r>
            <a:r>
              <a:rPr lang="ru-RU" sz="2400" dirty="0" smtClean="0">
                <a:solidFill>
                  <a:schemeClr val="bg1"/>
                </a:solidFill>
              </a:rPr>
              <a:t> в </a:t>
            </a:r>
            <a:r>
              <a:rPr lang="ru-RU" sz="2400" dirty="0" err="1" smtClean="0">
                <a:solidFill>
                  <a:schemeClr val="bg1"/>
                </a:solidFill>
              </a:rPr>
              <a:t>спектрі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Сонця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виявив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невідомий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елемент</a:t>
            </a:r>
            <a:r>
              <a:rPr lang="ru-RU" sz="2400" dirty="0" smtClean="0">
                <a:solidFill>
                  <a:schemeClr val="bg1"/>
                </a:solidFill>
              </a:rPr>
              <a:t> названий </a:t>
            </a:r>
            <a:r>
              <a:rPr lang="ru-RU" sz="2800" dirty="0" err="1" smtClean="0">
                <a:solidFill>
                  <a:srgbClr val="FFFF00"/>
                </a:solidFill>
              </a:rPr>
              <a:t>ГЕЛіЙ</a:t>
            </a:r>
            <a:r>
              <a:rPr lang="ru-RU" sz="2800" dirty="0" smtClean="0">
                <a:solidFill>
                  <a:srgbClr val="FFFF00"/>
                </a:solidFill>
              </a:rPr>
              <a:t>,</a:t>
            </a:r>
            <a:r>
              <a:rPr lang="ru-RU" sz="2400" dirty="0" smtClean="0">
                <a:solidFill>
                  <a:schemeClr val="bg1"/>
                </a:solidFill>
              </a:rPr>
              <a:t>  -  </a:t>
            </a:r>
            <a:r>
              <a:rPr lang="en-US" sz="2400" dirty="0" smtClean="0">
                <a:solidFill>
                  <a:schemeClr val="bg1"/>
                </a:solidFill>
              </a:rPr>
              <a:t>“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сонячній</a:t>
            </a:r>
            <a:r>
              <a:rPr lang="en-US" sz="2400" dirty="0" smtClean="0">
                <a:solidFill>
                  <a:schemeClr val="bg1"/>
                </a:solidFill>
              </a:rPr>
              <a:t>”</a:t>
            </a:r>
            <a:r>
              <a:rPr lang="ru-RU" sz="2400" dirty="0" smtClean="0">
                <a:solidFill>
                  <a:schemeClr val="bg1"/>
                </a:solidFill>
              </a:rPr>
              <a:t>. І </a:t>
            </a:r>
            <a:r>
              <a:rPr lang="ru-RU" sz="2400" dirty="0" err="1" smtClean="0">
                <a:solidFill>
                  <a:schemeClr val="bg1"/>
                </a:solidFill>
              </a:rPr>
              <a:t>лише</a:t>
            </a:r>
            <a:r>
              <a:rPr lang="ru-RU" sz="2400" dirty="0" smtClean="0">
                <a:solidFill>
                  <a:schemeClr val="bg1"/>
                </a:solidFill>
              </a:rPr>
              <a:t> в 1895 р. </a:t>
            </a:r>
            <a:r>
              <a:rPr lang="ru-RU" sz="2400" dirty="0" err="1" smtClean="0">
                <a:solidFill>
                  <a:schemeClr val="bg1"/>
                </a:solidFill>
              </a:rPr>
              <a:t>гелій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було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знайдено</a:t>
            </a:r>
            <a:r>
              <a:rPr lang="ru-RU" sz="2400" dirty="0" smtClean="0">
                <a:solidFill>
                  <a:schemeClr val="bg1"/>
                </a:solidFill>
              </a:rPr>
              <a:t> на </a:t>
            </a:r>
            <a:r>
              <a:rPr lang="ru-RU" sz="2400" dirty="0" err="1" smtClean="0">
                <a:solidFill>
                  <a:schemeClr val="bg1"/>
                </a:solidFill>
              </a:rPr>
              <a:t>Землі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  <a:endParaRPr lang="uk-UA" sz="2400" dirty="0">
              <a:solidFill>
                <a:schemeClr val="bg1"/>
              </a:solidFill>
            </a:endParaRPr>
          </a:p>
        </p:txBody>
      </p:sp>
      <p:pic>
        <p:nvPicPr>
          <p:cNvPr id="11" name="Содержимое 10" descr="Picture_of_Norman_Lockyer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162175" cy="2787179"/>
          </a:xfrm>
        </p:spPr>
      </p:pic>
      <p:pic>
        <p:nvPicPr>
          <p:cNvPr id="12" name="Содержимое 11" descr="0014-014-Spektry-pogloschenija-5-vodoroda-6-gelija-7-solnechnyj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644900" y="4657029"/>
            <a:ext cx="54991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1" y="1019175"/>
            <a:ext cx="8953500" cy="5838825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Хімічний склад Сонця:</a:t>
            </a:r>
          </a:p>
          <a:p>
            <a:pPr>
              <a:buNone/>
            </a:pPr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   72 хімічних елементів</a:t>
            </a:r>
          </a:p>
          <a:p>
            <a:pPr marL="514350" indent="0">
              <a:buFont typeface="+mj-lt"/>
              <a:buAutoNum type="arabicPeriod"/>
            </a:pPr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Водень – 71%</a:t>
            </a:r>
          </a:p>
          <a:p>
            <a:pPr marL="514350" indent="0">
              <a:buFont typeface="+mj-lt"/>
              <a:buAutoNum type="arabicPeriod"/>
            </a:pPr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Гелій – 27% </a:t>
            </a:r>
          </a:p>
          <a:p>
            <a:pPr marL="0" indent="0">
              <a:buNone/>
            </a:pPr>
            <a:endParaRPr lang="uk-UA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uk-UA" b="1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92424" y="5254626"/>
            <a:ext cx="5965825" cy="12557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r>
              <a:rPr lang="uk-UA" sz="2400" dirty="0" err="1" smtClean="0">
                <a:solidFill>
                  <a:schemeClr val="bg1"/>
                </a:solidFill>
                <a:latin typeface="Arial Black" pitchFamily="34" charset="0"/>
              </a:rPr>
              <a:t>пектральний</a:t>
            </a:r>
            <a:r>
              <a:rPr lang="uk-UA" sz="2400" dirty="0" smtClean="0">
                <a:solidFill>
                  <a:schemeClr val="bg1"/>
                </a:solidFill>
                <a:latin typeface="Arial Black" pitchFamily="34" charset="0"/>
              </a:rPr>
              <a:t> клас – 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dG2V</a:t>
            </a:r>
            <a:endParaRPr lang="uk-UA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6550" y="0"/>
            <a:ext cx="880745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FFFF00"/>
                </a:solidFill>
              </a:rPr>
              <a:t>Обертання Сонця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FFFF00"/>
                </a:solidFill>
              </a:rPr>
              <a:t>проти годинникової стрілки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α = 82° 45</a:t>
            </a:r>
            <a:r>
              <a:rPr lang="en-US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´</a:t>
            </a:r>
            <a:endParaRPr lang="uk-UA" b="1" dirty="0" smtClean="0">
              <a:solidFill>
                <a:srgbClr val="FFFF00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uk-UA" b="1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Т</a:t>
            </a:r>
            <a:r>
              <a:rPr lang="uk-UA" b="1" baseline="-25000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екв</a:t>
            </a:r>
            <a:r>
              <a:rPr lang="uk-UA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= 25 діб</a:t>
            </a:r>
          </a:p>
          <a:p>
            <a:pPr marL="0" indent="0">
              <a:buNone/>
            </a:pPr>
            <a:r>
              <a:rPr lang="uk-UA" b="1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Т</a:t>
            </a:r>
            <a:r>
              <a:rPr lang="uk-UA" b="1" baseline="-25000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п</a:t>
            </a:r>
            <a:r>
              <a:rPr lang="uk-UA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= 30 діб</a:t>
            </a:r>
            <a:endParaRPr lang="uk-UA" b="1" dirty="0" smtClean="0">
              <a:solidFill>
                <a:srgbClr val="FFFF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8487"/>
          </a:xfrm>
        </p:spPr>
        <p:txBody>
          <a:bodyPr>
            <a:noAutofit/>
          </a:bodyPr>
          <a:lstStyle/>
          <a:p>
            <a:endParaRPr lang="uk-UA" sz="2400" dirty="0">
              <a:gradFill flip="none" rotWithShape="1">
                <a:gsLst>
                  <a:gs pos="0">
                    <a:srgbClr val="FF0000"/>
                  </a:gs>
                  <a:gs pos="0">
                    <a:srgbClr val="FFC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657029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uk-UA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спостерігача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uk-UA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який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разом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із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Землёю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рухається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навколо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Сонця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ці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періоди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відповідно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дорівнюють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uk-UA" sz="24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uk-UA" sz="2400" b="1" dirty="0" smtClean="0">
                <a:solidFill>
                  <a:srgbClr val="FFFF00"/>
                </a:solidFill>
                <a:latin typeface="Arial Narrow" pitchFamily="34" charset="0"/>
              </a:rPr>
              <a:t>Текв.=27діб.</a:t>
            </a:r>
            <a:br>
              <a:rPr lang="uk-UA" sz="2400" b="1" dirty="0" smtClean="0">
                <a:solidFill>
                  <a:srgbClr val="FFFF00"/>
                </a:solidFill>
                <a:latin typeface="Arial Narrow" pitchFamily="34" charset="0"/>
              </a:rPr>
            </a:br>
            <a:r>
              <a:rPr lang="uk-UA" sz="2400" b="1" dirty="0" smtClean="0">
                <a:solidFill>
                  <a:srgbClr val="FFFF00"/>
                </a:solidFill>
                <a:latin typeface="Arial Narrow" pitchFamily="34" charset="0"/>
              </a:rPr>
              <a:t>Т</a:t>
            </a:r>
            <a:r>
              <a:rPr lang="uk-UA" sz="2400" b="1" baseline="-25000" dirty="0" smtClean="0">
                <a:solidFill>
                  <a:srgbClr val="FFFF00"/>
                </a:solidFill>
                <a:latin typeface="Arial Narrow" pitchFamily="34" charset="0"/>
              </a:rPr>
              <a:t>п</a:t>
            </a:r>
            <a:r>
              <a:rPr lang="uk-UA" sz="2400" b="1" baseline="-25000" smtClean="0">
                <a:solidFill>
                  <a:srgbClr val="FFFF00"/>
                </a:solidFill>
                <a:latin typeface="Arial Narrow" pitchFamily="34" charset="0"/>
              </a:rPr>
              <a:t>.</a:t>
            </a:r>
            <a:r>
              <a:rPr lang="uk-UA" sz="2400" b="1" smtClean="0">
                <a:solidFill>
                  <a:srgbClr val="FFFF00"/>
                </a:solidFill>
                <a:latin typeface="Arial Narrow" pitchFamily="34" charset="0"/>
              </a:rPr>
              <a:t>=33діб.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295400"/>
            <a:ext cx="4038600" cy="4530725"/>
          </a:xfrm>
        </p:spPr>
        <p:txBody>
          <a:bodyPr/>
          <a:lstStyle/>
          <a:p>
            <a:pPr eaLnBrk="1" hangingPunct="1"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smtClean="0"/>
              <a:t> </a:t>
            </a:r>
            <a:endParaRPr lang="ru-RU" sz="2800" smtClean="0"/>
          </a:p>
        </p:txBody>
      </p:sp>
      <p:pic>
        <p:nvPicPr>
          <p:cNvPr id="19459" name="Picture 36" descr="wallpapers_41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2" name="Rectangle 22"/>
          <p:cNvSpPr>
            <a:spLocks noGrp="1" noChangeArrowheads="1"/>
          </p:cNvSpPr>
          <p:nvPr>
            <p:ph type="title"/>
          </p:nvPr>
        </p:nvSpPr>
        <p:spPr>
          <a:xfrm>
            <a:off x="3777393" y="5090451"/>
            <a:ext cx="5867400" cy="1406364"/>
          </a:xfrm>
        </p:spPr>
        <p:txBody>
          <a:bodyPr/>
          <a:lstStyle/>
          <a:p>
            <a:pPr algn="l" eaLnBrk="1" hangingPunct="1"/>
            <a:r>
              <a:rPr lang="uk-UA" sz="3200" i="1" dirty="0" smtClean="0">
                <a:solidFill>
                  <a:srgbClr val="FFC000"/>
                </a:solidFill>
                <a:effectLst/>
              </a:rPr>
              <a:t>Презентацію підготував студент 105</a:t>
            </a:r>
            <a:r>
              <a:rPr lang="en-US" sz="3200" i="1" dirty="0" smtClean="0">
                <a:solidFill>
                  <a:srgbClr val="FFC000"/>
                </a:solidFill>
                <a:effectLst/>
              </a:rPr>
              <a:t> </a:t>
            </a:r>
            <a:r>
              <a:rPr lang="uk-UA" sz="3200" i="1" dirty="0" err="1" smtClean="0">
                <a:solidFill>
                  <a:srgbClr val="FFC000"/>
                </a:solidFill>
                <a:effectLst/>
              </a:rPr>
              <a:t>МН</a:t>
            </a:r>
            <a:r>
              <a:rPr lang="uk-UA" sz="3200" i="1" dirty="0" smtClean="0">
                <a:solidFill>
                  <a:srgbClr val="FFC000"/>
                </a:solidFill>
                <a:effectLst/>
              </a:rPr>
              <a:t> групи</a:t>
            </a:r>
            <a:br>
              <a:rPr lang="uk-UA" sz="3200" i="1" dirty="0" smtClean="0">
                <a:solidFill>
                  <a:srgbClr val="FFC000"/>
                </a:solidFill>
                <a:effectLst/>
              </a:rPr>
            </a:br>
            <a:r>
              <a:rPr lang="uk-UA" sz="3200" i="1" dirty="0" err="1" smtClean="0">
                <a:solidFill>
                  <a:srgbClr val="FFC000"/>
                </a:solidFill>
                <a:effectLst/>
              </a:rPr>
              <a:t>Пшеновський</a:t>
            </a:r>
            <a:r>
              <a:rPr lang="uk-UA" sz="3200" i="1" dirty="0" smtClean="0">
                <a:solidFill>
                  <a:srgbClr val="FFC000"/>
                </a:solidFill>
                <a:effectLst/>
              </a:rPr>
              <a:t>  Володимир</a:t>
            </a:r>
            <a:endParaRPr lang="ru-RU" sz="3200" i="1" dirty="0" smtClean="0">
              <a:solidFill>
                <a:srgbClr val="FFC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017" y="0"/>
            <a:ext cx="8617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</a:rPr>
              <a:t>Будова Сонця</a:t>
            </a:r>
          </a:p>
          <a:p>
            <a:pPr algn="ctr"/>
            <a:r>
              <a:rPr lang="uk-UA" sz="6000" dirty="0" smtClean="0">
                <a:solidFill>
                  <a:srgbClr val="FF0000"/>
                </a:solidFill>
              </a:rPr>
              <a:t>Джерела його енергії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25" y="57150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4</a:t>
            </a:r>
            <a:r>
              <a:rPr lang="ru-RU" baseline="30000" dirty="0" smtClean="0">
                <a:solidFill>
                  <a:srgbClr val="FFFF00"/>
                </a:solidFill>
              </a:rPr>
              <a:t>1</a:t>
            </a:r>
            <a:r>
              <a:rPr lang="ru-RU" dirty="0" smtClean="0">
                <a:solidFill>
                  <a:srgbClr val="FFFF00"/>
                </a:solidFill>
              </a:rPr>
              <a:t>Н → </a:t>
            </a:r>
            <a:r>
              <a:rPr lang="ru-RU" baseline="30000" dirty="0" smtClean="0">
                <a:solidFill>
                  <a:srgbClr val="FFFF00"/>
                </a:solidFill>
              </a:rPr>
              <a:t>4</a:t>
            </a:r>
            <a:r>
              <a:rPr lang="ru-RU" dirty="0" smtClean="0">
                <a:solidFill>
                  <a:srgbClr val="FFFF00"/>
                </a:solidFill>
              </a:rPr>
              <a:t>Не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28469"/>
            <a:ext cx="8229600" cy="2167110"/>
          </a:xfrm>
        </p:spPr>
        <p:txBody>
          <a:bodyPr/>
          <a:lstStyle/>
          <a:p>
            <a:r>
              <a:rPr lang="uk-UA" smtClean="0">
                <a:solidFill>
                  <a:srgbClr val="FFFF00"/>
                </a:solidFill>
              </a:rPr>
              <a:t>10 000 000 К</a:t>
            </a:r>
            <a:endParaRPr lang="uk-UA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57775"/>
            <a:ext cx="9144000" cy="1800225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</a:t>
            </a:r>
            <a:r>
              <a:rPr lang="uk-UA" sz="3600" dirty="0" err="1" smtClean="0">
                <a:solidFill>
                  <a:srgbClr val="FFFF00"/>
                </a:solidFill>
              </a:rPr>
              <a:t>ік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Сонц</a:t>
            </a:r>
            <a:r>
              <a:rPr lang="uk-UA" sz="3600" dirty="0" smtClean="0">
                <a:solidFill>
                  <a:srgbClr val="FFFF00"/>
                </a:solidFill>
              </a:rPr>
              <a:t>я</a:t>
            </a:r>
            <a:r>
              <a:rPr lang="ru-RU" sz="3600" dirty="0" smtClean="0">
                <a:solidFill>
                  <a:srgbClr val="FFFF00"/>
                </a:solidFill>
              </a:rPr>
              <a:t> 5 млрд. </a:t>
            </a:r>
            <a:r>
              <a:rPr lang="uk-UA" sz="3600" dirty="0" smtClean="0">
                <a:solidFill>
                  <a:srgbClr val="FFFF00"/>
                </a:solidFill>
              </a:rPr>
              <a:t>років</a:t>
            </a:r>
            <a:r>
              <a:rPr lang="ru-RU" sz="3600" dirty="0" smtClean="0">
                <a:solidFill>
                  <a:srgbClr val="FFFF00"/>
                </a:solidFill>
              </a:rPr>
              <a:t>.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err="1" smtClean="0">
                <a:solidFill>
                  <a:srgbClr val="FFFF00"/>
                </a:solidFill>
              </a:rPr>
              <a:t>Тривалість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життя</a:t>
            </a:r>
            <a:r>
              <a:rPr lang="ru-RU" sz="3600" dirty="0" smtClean="0">
                <a:solidFill>
                  <a:srgbClr val="FFFF00"/>
                </a:solidFill>
              </a:rPr>
              <a:t> – 10 млрд. </a:t>
            </a:r>
            <a:r>
              <a:rPr lang="ru-RU" sz="3600" dirty="0" err="1" smtClean="0">
                <a:solidFill>
                  <a:srgbClr val="FFFF00"/>
                </a:solidFill>
              </a:rPr>
              <a:t>років</a:t>
            </a:r>
            <a:r>
              <a:rPr lang="ru-RU" sz="3600" dirty="0" smtClean="0">
                <a:solidFill>
                  <a:srgbClr val="FFFF00"/>
                </a:solidFill>
              </a:rPr>
              <a:t>. </a:t>
            </a:r>
            <a:endParaRPr lang="uk-UA" sz="36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0"/>
            <a:ext cx="8229600" cy="4525963"/>
          </a:xfrm>
        </p:spPr>
        <p:txBody>
          <a:bodyPr/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211638" y="188913"/>
            <a:ext cx="4716462" cy="633412"/>
          </a:xfrm>
        </p:spPr>
        <p:txBody>
          <a:bodyPr/>
          <a:lstStyle/>
          <a:p>
            <a:r>
              <a:rPr lang="uk-UA" sz="4000">
                <a:solidFill>
                  <a:srgbClr val="9933FF"/>
                </a:solidFill>
                <a:latin typeface="Comic Sans MS" pitchFamily="66" charset="0"/>
              </a:rPr>
              <a:t>Під поверхнею</a:t>
            </a:r>
            <a:r>
              <a:rPr lang="ru-RU" sz="4000" b="1">
                <a:solidFill>
                  <a:srgbClr val="FD3829"/>
                </a:solidFill>
              </a:rPr>
              <a:t> 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476250"/>
            <a:ext cx="3529013" cy="6121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uk-UA" sz="1800" b="1">
                <a:solidFill>
                  <a:srgbClr val="F6CE86"/>
                </a:solidFill>
              </a:rPr>
              <a:t>Сонце - розжарена газова куля, температура в центрі якого настільки висока, що там можуть відбуватися термоядерні реакції. У центрі Сонця температура досягає 15 000 000 К, а тиск в 200 000 000 000 атм. Водень та гелій тут стиснуті до густини 150 000 кг/м</a:t>
            </a:r>
            <a:r>
              <a:rPr lang="uk-UA" sz="1800" b="1" baseline="30000">
                <a:solidFill>
                  <a:srgbClr val="F6CE86"/>
                </a:solidFill>
              </a:rPr>
              <a:t>3</a:t>
            </a:r>
            <a:r>
              <a:rPr lang="uk-UA" sz="1800" b="1">
                <a:solidFill>
                  <a:srgbClr val="F6CE86"/>
                </a:solidFill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1800" b="1">
              <a:solidFill>
                <a:srgbClr val="F6CE8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sz="1800" b="1">
                <a:solidFill>
                  <a:srgbClr val="F6CE86"/>
                </a:solidFill>
              </a:rPr>
              <a:t>Сонце - сферично симетричне тіло, що знаходиться в рівновазі. Щільність і тиск швидко наростають углиб; зростання тиску пояснюється вагою усіх вище розміщених шарів. У кожній внутрішній точці Сонця виконується умова гідростатичної рівноваги - тиск розжарених газів урівноважується гравітаційним тяжінням.</a:t>
            </a:r>
          </a:p>
        </p:txBody>
      </p:sp>
      <p:pic>
        <p:nvPicPr>
          <p:cNvPr id="98314" name="Picture 10" descr="Lay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788" y="908050"/>
            <a:ext cx="5256212" cy="3760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3049"/>
            <a:ext cx="8929718" cy="133032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solidFill>
                  <a:srgbClr val="FFC000"/>
                </a:solidFill>
              </a:rPr>
              <a:t>Наша космічна адреса</a:t>
            </a:r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endParaRPr lang="uk-UA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857883" y="1500174"/>
            <a:ext cx="3286117" cy="46910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FFFF00"/>
                </a:solidFill>
              </a:rPr>
              <a:t>Метагалактика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dirty="0" err="1" smtClean="0">
                <a:solidFill>
                  <a:srgbClr val="FFFF00"/>
                </a:solidFill>
              </a:rPr>
              <a:t>Місцева</a:t>
            </a:r>
            <a:r>
              <a:rPr lang="ru-RU" sz="3200" dirty="0" smtClean="0">
                <a:solidFill>
                  <a:srgbClr val="FFFF00"/>
                </a:solidFill>
              </a:rPr>
              <a:t> система галактик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FFFF00"/>
                </a:solidFill>
              </a:rPr>
              <a:t>Галактика </a:t>
            </a:r>
            <a:r>
              <a:rPr lang="ru-RU" sz="3200" dirty="0" err="1" smtClean="0">
                <a:solidFill>
                  <a:srgbClr val="FFFF00"/>
                </a:solidFill>
              </a:rPr>
              <a:t>Молочний</a:t>
            </a:r>
            <a:r>
              <a:rPr lang="ru-RU" sz="3200" dirty="0" smtClean="0">
                <a:solidFill>
                  <a:srgbClr val="FFFF00"/>
                </a:solidFill>
              </a:rPr>
              <a:t> шлях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dirty="0" err="1" smtClean="0">
                <a:solidFill>
                  <a:srgbClr val="FFFF00"/>
                </a:solidFill>
              </a:rPr>
              <a:t>Сонячна</a:t>
            </a:r>
            <a:r>
              <a:rPr lang="ru-RU" sz="3200" dirty="0" smtClean="0">
                <a:solidFill>
                  <a:srgbClr val="FFFF00"/>
                </a:solidFill>
              </a:rPr>
              <a:t> система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FFFF00"/>
                </a:solidFill>
              </a:rPr>
              <a:t>Планета Земля</a:t>
            </a:r>
            <a:endParaRPr lang="uk-UA" sz="32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c282322ba1f188061a86c40d28e04c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5972198" cy="55007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2600" y="0"/>
            <a:ext cx="6571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dirty="0" smtClean="0">
                <a:solidFill>
                  <a:srgbClr val="FF0000"/>
                </a:solidFill>
              </a:rPr>
              <a:t>?</a:t>
            </a:r>
            <a:endParaRPr lang="uk-UA" sz="9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FF0000"/>
                </a:solidFill>
              </a:rPr>
              <a:t>Умова гравітаційної рівноваги</a:t>
            </a:r>
            <a:endParaRPr lang="uk-UA" sz="5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549364" y="1912023"/>
            <a:ext cx="6594636" cy="4623167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Стан зорі в якому гравітаційне стискання </a:t>
            </a:r>
            <a:r>
              <a:rPr lang="uk-UA" dirty="0" err="1" smtClean="0">
                <a:solidFill>
                  <a:srgbClr val="FFFF00"/>
                </a:solidFill>
              </a:rPr>
              <a:t>зрівноважується</a:t>
            </a:r>
            <a:r>
              <a:rPr lang="uk-UA" dirty="0" smtClean="0">
                <a:solidFill>
                  <a:srgbClr val="FFFF00"/>
                </a:solidFill>
              </a:rPr>
              <a:t> силою газового тиску, називається </a:t>
            </a:r>
            <a:r>
              <a:rPr lang="uk-UA" sz="3200" dirty="0" smtClean="0">
                <a:solidFill>
                  <a:srgbClr val="FFC000"/>
                </a:solidFill>
              </a:rPr>
              <a:t>станом гравітаційної рівноваги</a:t>
            </a:r>
          </a:p>
          <a:p>
            <a:pPr>
              <a:buNone/>
            </a:pPr>
            <a:endParaRPr lang="uk-UA" sz="3200" dirty="0" smtClean="0">
              <a:solidFill>
                <a:srgbClr val="FFC000"/>
              </a:solidFill>
            </a:endParaRPr>
          </a:p>
          <a:p>
            <a:r>
              <a:rPr lang="uk-UA" sz="2400" dirty="0" smtClean="0">
                <a:solidFill>
                  <a:srgbClr val="FFFF00"/>
                </a:solidFill>
              </a:rPr>
              <a:t>В умовах гравітаційної рівноваги було розраховано:</a:t>
            </a:r>
          </a:p>
          <a:p>
            <a:endParaRPr lang="uk-UA" sz="2400" dirty="0" smtClean="0">
              <a:solidFill>
                <a:srgbClr val="FFFF00"/>
              </a:solidFill>
            </a:endParaRPr>
          </a:p>
          <a:p>
            <a:r>
              <a:rPr lang="uk-UA" sz="3000" dirty="0" smtClean="0">
                <a:solidFill>
                  <a:srgbClr val="FFC000"/>
                </a:solidFill>
              </a:rPr>
              <a:t>Температура в центрі 15 000 000 К</a:t>
            </a:r>
          </a:p>
          <a:p>
            <a:r>
              <a:rPr lang="uk-UA" sz="3000" dirty="0" smtClean="0">
                <a:solidFill>
                  <a:srgbClr val="FFC000"/>
                </a:solidFill>
              </a:rPr>
              <a:t>Густина речовини 100 г</a:t>
            </a:r>
            <a:r>
              <a:rPr lang="en-US" sz="3000" dirty="0" smtClean="0">
                <a:solidFill>
                  <a:srgbClr val="FFC000"/>
                </a:solidFill>
              </a:rPr>
              <a:t>/</a:t>
            </a:r>
            <a:r>
              <a:rPr lang="uk-UA" sz="3000" dirty="0" smtClean="0">
                <a:solidFill>
                  <a:srgbClr val="FFC000"/>
                </a:solidFill>
              </a:rPr>
              <a:t>см</a:t>
            </a:r>
            <a:r>
              <a:rPr lang="uk-UA" sz="3000" baseline="30000" dirty="0" smtClean="0">
                <a:solidFill>
                  <a:srgbClr val="FFC000"/>
                </a:solidFill>
              </a:rPr>
              <a:t>3</a:t>
            </a:r>
          </a:p>
          <a:p>
            <a:r>
              <a:rPr lang="uk-UA" sz="3000" dirty="0" smtClean="0">
                <a:solidFill>
                  <a:srgbClr val="FFC000"/>
                </a:solidFill>
              </a:rPr>
              <a:t>тиск  220 млрд. </a:t>
            </a:r>
            <a:r>
              <a:rPr lang="uk-UA" sz="3000" dirty="0" err="1" smtClean="0">
                <a:solidFill>
                  <a:srgbClr val="FFC000"/>
                </a:solidFill>
              </a:rPr>
              <a:t>атмосфер</a:t>
            </a:r>
            <a:endParaRPr lang="ru-RU" sz="3000" dirty="0">
              <a:solidFill>
                <a:srgbClr val="FFC000"/>
              </a:solidFill>
            </a:endParaRPr>
          </a:p>
        </p:txBody>
      </p:sp>
      <p:pic>
        <p:nvPicPr>
          <p:cNvPr id="8" name="Рисунок 7" descr="image1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64069"/>
            <a:ext cx="2621601" cy="2511051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658742" cy="4525963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Джерела енергії Сонця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image18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334128"/>
            <a:ext cx="5294370" cy="507111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22132" y="1600200"/>
            <a:ext cx="3464667" cy="4525963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FF00"/>
                </a:solidFill>
              </a:rPr>
              <a:t>гравітаційне стискання</a:t>
            </a:r>
          </a:p>
          <a:p>
            <a:endParaRPr lang="uk-UA" sz="3200" dirty="0" smtClean="0">
              <a:solidFill>
                <a:srgbClr val="FFFF00"/>
              </a:solidFill>
            </a:endParaRPr>
          </a:p>
          <a:p>
            <a:r>
              <a:rPr lang="uk-UA" sz="3200" dirty="0" smtClean="0">
                <a:solidFill>
                  <a:srgbClr val="FFFF00"/>
                </a:solidFill>
              </a:rPr>
              <a:t>термоядерний</a:t>
            </a:r>
          </a:p>
          <a:p>
            <a:pPr>
              <a:buNone/>
            </a:pPr>
            <a:r>
              <a:rPr lang="uk-UA" sz="3200" dirty="0" smtClean="0">
                <a:solidFill>
                  <a:srgbClr val="FFFF00"/>
                </a:solidFill>
              </a:rPr>
              <a:t>     синтез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427538" y="188913"/>
            <a:ext cx="4465637" cy="633412"/>
          </a:xfrm>
        </p:spPr>
        <p:txBody>
          <a:bodyPr/>
          <a:lstStyle/>
          <a:p>
            <a:r>
              <a:rPr lang="uk-UA" sz="4000">
                <a:solidFill>
                  <a:srgbClr val="9933FF"/>
                </a:solidFill>
                <a:latin typeface="Comic Sans MS" pitchFamily="66" charset="0"/>
              </a:rPr>
              <a:t>Під поверхнею</a:t>
            </a:r>
            <a:r>
              <a:rPr lang="ru-RU" sz="4000" b="1">
                <a:solidFill>
                  <a:srgbClr val="FD3829"/>
                </a:solidFill>
              </a:rPr>
              <a:t> </a:t>
            </a:r>
          </a:p>
        </p:txBody>
      </p:sp>
      <p:pic>
        <p:nvPicPr>
          <p:cNvPr id="136196" name="Picture 4" descr="050201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838" y="836613"/>
            <a:ext cx="5265737" cy="5761037"/>
          </a:xfrm>
        </p:spPr>
      </p:pic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179388" y="333375"/>
            <a:ext cx="4176712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6CE86"/>
                </a:solidFill>
              </a:rPr>
              <a:t>У центральній області (третина радіусу) - </a:t>
            </a:r>
            <a:r>
              <a:rPr lang="uk-UA" b="1" smtClean="0">
                <a:solidFill>
                  <a:srgbClr val="FD3829"/>
                </a:solidFill>
              </a:rPr>
              <a:t>ядрі </a:t>
            </a:r>
            <a:r>
              <a:rPr lang="uk-UA" b="1" smtClean="0">
                <a:solidFill>
                  <a:srgbClr val="F6CE86"/>
                </a:solidFill>
              </a:rPr>
              <a:t>- відбуваються термоядерні реакції синтезу гелію.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6CE86"/>
                </a:solidFill>
              </a:rPr>
              <a:t> Поки температура висока - більше 2 мільйонів градусів, - енергія від ядра переноситься перевипромінюванням фотонів – це </a:t>
            </a:r>
            <a:r>
              <a:rPr lang="uk-UA" b="1" smtClean="0">
                <a:solidFill>
                  <a:srgbClr val="FD3829"/>
                </a:solidFill>
              </a:rPr>
              <a:t>промениста зона</a:t>
            </a:r>
            <a:r>
              <a:rPr lang="uk-UA" b="1" smtClean="0">
                <a:solidFill>
                  <a:srgbClr val="F6CE86"/>
                </a:solidFill>
              </a:rPr>
              <a:t>. Вона тягнеться приблизно до відстані до 2/3 радіусу Сонця.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6CE86"/>
                </a:solidFill>
              </a:rPr>
              <a:t>Приблизно з відстані 2/3 R знаходиться </a:t>
            </a:r>
            <a:r>
              <a:rPr lang="uk-UA" b="1" smtClean="0">
                <a:solidFill>
                  <a:srgbClr val="FD3829"/>
                </a:solidFill>
              </a:rPr>
              <a:t>конвективна</a:t>
            </a:r>
            <a:r>
              <a:rPr lang="uk-UA" b="1" smtClean="0">
                <a:solidFill>
                  <a:srgbClr val="F6CE86"/>
                </a:solidFill>
              </a:rPr>
              <a:t> зона. У цих шарах непрозорість речовини стає настільки великою а тиск газів настільки зменшується, що виникають великомасштабні конвективні рухи (піднімання гарячих і опускання холодних шарів речовини). Конвективна зона закінчується на видимій поверхні Сонця, де починається </a:t>
            </a:r>
            <a:r>
              <a:rPr lang="uk-UA" b="1" smtClean="0">
                <a:solidFill>
                  <a:srgbClr val="FD3829"/>
                </a:solidFill>
              </a:rPr>
              <a:t>сонячна атмосфера</a:t>
            </a:r>
            <a:endParaRPr lang="ru-RU" b="1" smtClean="0">
              <a:solidFill>
                <a:srgbClr val="FD382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5625" y="361950"/>
            <a:ext cx="7772400" cy="2263775"/>
          </a:xfrm>
        </p:spPr>
        <p:txBody>
          <a:bodyPr/>
          <a:lstStyle/>
          <a:p>
            <a:r>
              <a:rPr lang="uk-UA" b="1" i="1" dirty="0" smtClean="0">
                <a:ln w="1778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16200000" scaled="1"/>
                    <a:tileRect/>
                  </a:gra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Атмосфера Сонця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679826" y="5105400"/>
            <a:ext cx="5464174" cy="1752600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Підготувала студентка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 105 гр. КММК</a:t>
            </a:r>
          </a:p>
          <a:p>
            <a:r>
              <a:rPr lang="uk-UA" dirty="0" err="1" smtClean="0">
                <a:solidFill>
                  <a:srgbClr val="FFFF00"/>
                </a:solidFill>
              </a:rPr>
              <a:t>Белтадзе</a:t>
            </a:r>
            <a:r>
              <a:rPr lang="uk-UA" dirty="0" smtClean="0">
                <a:solidFill>
                  <a:srgbClr val="FFFF00"/>
                </a:solidFill>
              </a:rPr>
              <a:t> </a:t>
            </a:r>
            <a:r>
              <a:rPr lang="uk-UA" dirty="0" err="1" smtClean="0">
                <a:solidFill>
                  <a:srgbClr val="FFFF00"/>
                </a:solidFill>
              </a:rPr>
              <a:t>Гретта</a:t>
            </a: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-5-6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572"/>
            <a:ext cx="9144000" cy="6306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82600" y="4801503"/>
            <a:ext cx="8229600" cy="1815197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.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Температура </a:t>
            </a:r>
            <a:r>
              <a:rPr lang="uk-UA" sz="3100" dirty="0" smtClean="0">
                <a:solidFill>
                  <a:schemeClr val="bg1"/>
                </a:solidFill>
              </a:rPr>
              <a:t>зростає</a:t>
            </a:r>
            <a:r>
              <a:rPr lang="ru-RU" sz="3100" dirty="0" smtClean="0">
                <a:solidFill>
                  <a:schemeClr val="bg1"/>
                </a:solidFill>
              </a:rPr>
              <a:t> </a:t>
            </a:r>
            <a:r>
              <a:rPr lang="ru-RU" sz="3100" dirty="0" err="1" smtClean="0">
                <a:solidFill>
                  <a:schemeClr val="bg1"/>
                </a:solidFill>
              </a:rPr>
              <a:t>від</a:t>
            </a:r>
            <a:r>
              <a:rPr lang="ru-RU" sz="3100" dirty="0" smtClean="0">
                <a:solidFill>
                  <a:schemeClr val="bg1"/>
                </a:solidFill>
              </a:rPr>
              <a:t> 4500 К на </a:t>
            </a:r>
            <a:r>
              <a:rPr lang="ru-RU" sz="3100" dirty="0" err="1" smtClean="0">
                <a:solidFill>
                  <a:schemeClr val="bg1"/>
                </a:solidFill>
              </a:rPr>
              <a:t>межі</a:t>
            </a:r>
            <a:r>
              <a:rPr lang="ru-RU" sz="3100" dirty="0" smtClean="0">
                <a:solidFill>
                  <a:schemeClr val="bg1"/>
                </a:solidFill>
              </a:rPr>
              <a:t> </a:t>
            </a:r>
            <a:r>
              <a:rPr lang="ru-RU" sz="3100" dirty="0" err="1" smtClean="0">
                <a:solidFill>
                  <a:schemeClr val="bg1"/>
                </a:solidFill>
              </a:rPr>
              <a:t>з</a:t>
            </a:r>
            <a:r>
              <a:rPr lang="ru-RU" sz="3100" dirty="0" smtClean="0">
                <a:solidFill>
                  <a:schemeClr val="bg1"/>
                </a:solidFill>
              </a:rPr>
              <a:t> фотосферою до 100</a:t>
            </a:r>
            <a:r>
              <a:rPr lang="en-US" sz="3100" dirty="0" smtClean="0">
                <a:solidFill>
                  <a:schemeClr val="bg1"/>
                </a:solidFill>
              </a:rPr>
              <a:t> </a:t>
            </a:r>
            <a:r>
              <a:rPr lang="ru-RU" sz="3100" dirty="0" smtClean="0">
                <a:solidFill>
                  <a:schemeClr val="bg1"/>
                </a:solidFill>
              </a:rPr>
              <a:t>000 К у </a:t>
            </a:r>
            <a:r>
              <a:rPr lang="ru-RU" sz="3100" dirty="0" err="1" smtClean="0">
                <a:solidFill>
                  <a:schemeClr val="bg1"/>
                </a:solidFill>
              </a:rPr>
              <a:t>її</a:t>
            </a:r>
            <a:r>
              <a:rPr lang="ru-RU" sz="3100" dirty="0" smtClean="0">
                <a:solidFill>
                  <a:schemeClr val="bg1"/>
                </a:solidFill>
              </a:rPr>
              <a:t> </a:t>
            </a:r>
            <a:r>
              <a:rPr lang="ru-RU" sz="3100" dirty="0" err="1" smtClean="0">
                <a:solidFill>
                  <a:schemeClr val="bg1"/>
                </a:solidFill>
              </a:rPr>
              <a:t>верхніх</a:t>
            </a:r>
            <a:r>
              <a:rPr lang="ru-RU" sz="3100" dirty="0" smtClean="0">
                <a:solidFill>
                  <a:schemeClr val="bg1"/>
                </a:solidFill>
              </a:rPr>
              <a:t> шарах.</a:t>
            </a:r>
            <a:endParaRPr lang="uk-UA" sz="31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sol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654050"/>
            <a:ext cx="9144000" cy="3397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96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212850" y="288925"/>
            <a:ext cx="8407400" cy="10953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800" b="1" dirty="0" smtClean="0">
                <a:solidFill>
                  <a:srgbClr val="FFC000"/>
                </a:solidFill>
              </a:rPr>
              <a:t>Склад Сонячної Системи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013200"/>
            <a:ext cx="5490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.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12" name="Рисунок 11" descr="1135-730x4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2625726"/>
            <a:ext cx="6344065" cy="4232274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5638800" y="2187575"/>
            <a:ext cx="3505200" cy="4670425"/>
          </a:xfrm>
        </p:spPr>
        <p:txBody>
          <a:bodyPr/>
          <a:lstStyle/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Зірка – Сонце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8 планет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планети </a:t>
            </a:r>
            <a:r>
              <a:rPr lang="uk-UA" dirty="0" err="1" smtClean="0">
                <a:solidFill>
                  <a:srgbClr val="FFFF00"/>
                </a:solidFill>
              </a:rPr>
              <a:t>-карлики</a:t>
            </a:r>
            <a:endParaRPr lang="uk-UA" dirty="0" smtClean="0">
              <a:solidFill>
                <a:srgbClr val="FFFF00"/>
              </a:solidFill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астероїди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комети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пил, газ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rgbClr val="FFFF00"/>
                </a:solidFill>
              </a:rPr>
              <a:t>метеорні тіла</a:t>
            </a:r>
          </a:p>
          <a:p>
            <a:pPr marL="514350" indent="-514350">
              <a:buFont typeface="+mj-lt"/>
              <a:buAutoNum type="arabicPeriod"/>
            </a:pP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3" grpId="0" build="allAtOnce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550" y="0"/>
            <a:ext cx="8229600" cy="1767549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bg1"/>
                </a:solidFill>
              </a:rPr>
              <a:t>Спікули</a:t>
            </a: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Час </a:t>
            </a:r>
            <a:r>
              <a:rPr lang="ru-RU" sz="2400" dirty="0" err="1" smtClean="0">
                <a:solidFill>
                  <a:schemeClr val="bg1"/>
                </a:solidFill>
              </a:rPr>
              <a:t>життя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окремої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спікули</a:t>
            </a:r>
            <a:r>
              <a:rPr lang="ru-RU" sz="2400" dirty="0" smtClean="0">
                <a:solidFill>
                  <a:schemeClr val="bg1"/>
                </a:solidFill>
              </a:rPr>
              <a:t> до  5 </a:t>
            </a:r>
            <a:r>
              <a:rPr lang="ru-RU" sz="2400" dirty="0" err="1" smtClean="0">
                <a:solidFill>
                  <a:schemeClr val="bg1"/>
                </a:solidFill>
              </a:rPr>
              <a:t>хв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</a:rPr>
              <a:t>діаметр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біля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основи</a:t>
            </a:r>
            <a:r>
              <a:rPr lang="ru-RU" sz="2400" dirty="0" smtClean="0">
                <a:solidFill>
                  <a:schemeClr val="bg1"/>
                </a:solidFill>
              </a:rPr>
              <a:t> -  </a:t>
            </a:r>
            <a:r>
              <a:rPr lang="ru-RU" sz="2400" dirty="0" err="1" smtClean="0">
                <a:solidFill>
                  <a:schemeClr val="bg1"/>
                </a:solidFill>
              </a:rPr>
              <a:t>від</a:t>
            </a:r>
            <a:r>
              <a:rPr lang="ru-RU" sz="2400" dirty="0" smtClean="0">
                <a:solidFill>
                  <a:schemeClr val="bg1"/>
                </a:solidFill>
              </a:rPr>
              <a:t> 500 до 3000 км, температура у 2 – 3 раза </a:t>
            </a:r>
            <a:r>
              <a:rPr lang="ru-RU" sz="2400" dirty="0" err="1" smtClean="0">
                <a:solidFill>
                  <a:schemeClr val="bg1"/>
                </a:solidFill>
              </a:rPr>
              <a:t>вища</a:t>
            </a:r>
            <a:r>
              <a:rPr lang="ru-RU" sz="2400" dirty="0" smtClean="0">
                <a:solidFill>
                  <a:schemeClr val="bg1"/>
                </a:solidFill>
              </a:rPr>
              <a:t>, а </a:t>
            </a:r>
            <a:r>
              <a:rPr lang="ru-RU" sz="2400" dirty="0" err="1" smtClean="0">
                <a:solidFill>
                  <a:schemeClr val="bg1"/>
                </a:solidFill>
              </a:rPr>
              <a:t>густина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менша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</a:rPr>
              <a:t>ніж</a:t>
            </a:r>
            <a:r>
              <a:rPr lang="ru-RU" sz="2400" dirty="0" smtClean="0">
                <a:solidFill>
                  <a:schemeClr val="bg1"/>
                </a:solidFill>
              </a:rPr>
              <a:t> у </a:t>
            </a:r>
            <a:r>
              <a:rPr lang="ru-RU" sz="2400" dirty="0" err="1" smtClean="0">
                <a:solidFill>
                  <a:schemeClr val="bg1"/>
                </a:solidFill>
              </a:rPr>
              <a:t>фотосфері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5050"/>
            <a:ext cx="8229600" cy="3651250"/>
          </a:xfrm>
        </p:spPr>
        <p:txBody>
          <a:bodyPr/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715000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6550" y="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Корона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Температура на </a:t>
            </a:r>
            <a:r>
              <a:rPr lang="ru-RU" sz="2400" dirty="0" err="1" smtClean="0">
                <a:solidFill>
                  <a:schemeClr val="bg1"/>
                </a:solidFill>
              </a:rPr>
              <a:t>межі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</a:t>
            </a:r>
            <a:r>
              <a:rPr lang="ru-RU" sz="2400" dirty="0" smtClean="0">
                <a:solidFill>
                  <a:schemeClr val="bg1"/>
                </a:solidFill>
              </a:rPr>
              <a:t> хромосферою становить 100 000 К, а </a:t>
            </a:r>
            <a:r>
              <a:rPr lang="ru-RU" sz="2400" dirty="0" err="1" smtClean="0">
                <a:solidFill>
                  <a:schemeClr val="bg1"/>
                </a:solidFill>
              </a:rPr>
              <a:t>далі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зростає</a:t>
            </a:r>
            <a:r>
              <a:rPr lang="ru-RU" sz="2400" dirty="0" smtClean="0">
                <a:solidFill>
                  <a:schemeClr val="bg1"/>
                </a:solidFill>
              </a:rPr>
              <a:t> до 2 000 000 К</a:t>
            </a:r>
          </a:p>
          <a:p>
            <a:pPr>
              <a:buNone/>
            </a:pPr>
            <a:endParaRPr lang="uk-UA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Сонячний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вітер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2700" dirty="0" err="1" smtClean="0">
                <a:solidFill>
                  <a:schemeClr val="bg1"/>
                </a:solidFill>
              </a:rPr>
              <a:t>Речовина</a:t>
            </a:r>
            <a:r>
              <a:rPr lang="ru-RU" sz="2700" dirty="0" smtClean="0">
                <a:solidFill>
                  <a:schemeClr val="bg1"/>
                </a:solidFill>
              </a:rPr>
              <a:t> </a:t>
            </a:r>
            <a:r>
              <a:rPr lang="ru-RU" sz="2700" dirty="0" err="1" smtClean="0">
                <a:solidFill>
                  <a:schemeClr val="bg1"/>
                </a:solidFill>
              </a:rPr>
              <a:t>сонячного</a:t>
            </a:r>
            <a:r>
              <a:rPr lang="ru-RU" sz="2700" dirty="0" smtClean="0">
                <a:solidFill>
                  <a:schemeClr val="bg1"/>
                </a:solidFill>
              </a:rPr>
              <a:t> </a:t>
            </a:r>
            <a:r>
              <a:rPr lang="ru-RU" sz="2700" dirty="0" err="1" smtClean="0">
                <a:solidFill>
                  <a:schemeClr val="bg1"/>
                </a:solidFill>
              </a:rPr>
              <a:t>вітру</a:t>
            </a:r>
            <a:r>
              <a:rPr lang="ru-RU" sz="2700" dirty="0" smtClean="0">
                <a:solidFill>
                  <a:schemeClr val="bg1"/>
                </a:solidFill>
              </a:rPr>
              <a:t> </a:t>
            </a:r>
            <a:r>
              <a:rPr lang="ru-RU" sz="2700" dirty="0" err="1" smtClean="0">
                <a:solidFill>
                  <a:schemeClr val="bg1"/>
                </a:solidFill>
              </a:rPr>
              <a:t>складається</a:t>
            </a:r>
            <a:r>
              <a:rPr lang="ru-RU" sz="2700" dirty="0" smtClean="0">
                <a:solidFill>
                  <a:schemeClr val="bg1"/>
                </a:solidFill>
              </a:rPr>
              <a:t> в основному </a:t>
            </a:r>
            <a:r>
              <a:rPr lang="ru-RU" sz="2700" dirty="0" err="1" smtClean="0">
                <a:solidFill>
                  <a:schemeClr val="bg1"/>
                </a:solidFill>
              </a:rPr>
              <a:t>з</a:t>
            </a:r>
            <a:r>
              <a:rPr lang="ru-RU" sz="2700" dirty="0" smtClean="0">
                <a:solidFill>
                  <a:schemeClr val="bg1"/>
                </a:solidFill>
              </a:rPr>
              <a:t> </a:t>
            </a:r>
            <a:r>
              <a:rPr lang="ru-RU" sz="2700" dirty="0" err="1" smtClean="0">
                <a:solidFill>
                  <a:schemeClr val="bg1"/>
                </a:solidFill>
              </a:rPr>
              <a:t>протонів</a:t>
            </a:r>
            <a:r>
              <a:rPr lang="ru-RU" sz="2700" dirty="0" smtClean="0">
                <a:solidFill>
                  <a:schemeClr val="bg1"/>
                </a:solidFill>
              </a:rPr>
              <a:t>, </a:t>
            </a:r>
            <a:r>
              <a:rPr lang="ru-RU" sz="2700" dirty="0" err="1" smtClean="0">
                <a:solidFill>
                  <a:schemeClr val="bg1"/>
                </a:solidFill>
              </a:rPr>
              <a:t>електронів</a:t>
            </a:r>
            <a:r>
              <a:rPr lang="ru-RU" sz="2700" dirty="0" smtClean="0">
                <a:solidFill>
                  <a:schemeClr val="bg1"/>
                </a:solidFill>
              </a:rPr>
              <a:t> і </a:t>
            </a:r>
            <a:r>
              <a:rPr lang="el-GR" sz="2700" dirty="0" smtClean="0">
                <a:solidFill>
                  <a:schemeClr val="bg1"/>
                </a:solidFill>
              </a:rPr>
              <a:t>α</a:t>
            </a:r>
            <a:r>
              <a:rPr lang="ru-RU" sz="2700" dirty="0" smtClean="0">
                <a:solidFill>
                  <a:schemeClr val="bg1"/>
                </a:solidFill>
              </a:rPr>
              <a:t>-</a:t>
            </a:r>
            <a:r>
              <a:rPr lang="ru-RU" sz="2700" dirty="0" err="1" smtClean="0">
                <a:solidFill>
                  <a:schemeClr val="bg1"/>
                </a:solidFill>
              </a:rPr>
              <a:t>частинок</a:t>
            </a:r>
            <a:endParaRPr lang="uk-UA" sz="2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597400"/>
            <a:ext cx="8229600" cy="2260600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Біля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основи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корони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швидкості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частинок</a:t>
            </a:r>
            <a:r>
              <a:rPr lang="ru-RU" sz="2400" dirty="0" smtClean="0">
                <a:solidFill>
                  <a:schemeClr val="bg1"/>
                </a:solidFill>
              </a:rPr>
              <a:t> не </a:t>
            </a:r>
            <a:r>
              <a:rPr lang="ru-RU" sz="2400" dirty="0" err="1" smtClean="0">
                <a:solidFill>
                  <a:schemeClr val="bg1"/>
                </a:solidFill>
              </a:rPr>
              <a:t>превищують</a:t>
            </a:r>
            <a:r>
              <a:rPr lang="ru-RU" sz="2400" dirty="0" smtClean="0">
                <a:solidFill>
                  <a:schemeClr val="bg1"/>
                </a:solidFill>
              </a:rPr>
              <a:t> 0,3 км</a:t>
            </a:r>
            <a:r>
              <a:rPr lang="en-US" sz="2400" dirty="0" smtClean="0">
                <a:solidFill>
                  <a:schemeClr val="bg1"/>
                </a:solidFill>
              </a:rPr>
              <a:t>/</a:t>
            </a:r>
            <a:r>
              <a:rPr lang="ru-RU" sz="2400" dirty="0" smtClean="0">
                <a:solidFill>
                  <a:schemeClr val="bg1"/>
                </a:solidFill>
              </a:rPr>
              <a:t>с. Але на </a:t>
            </a:r>
            <a:r>
              <a:rPr lang="ru-RU" sz="2400" dirty="0" err="1" smtClean="0">
                <a:solidFill>
                  <a:schemeClr val="bg1"/>
                </a:solidFill>
              </a:rPr>
              <a:t>відстані</a:t>
            </a:r>
            <a:r>
              <a:rPr lang="ru-RU" sz="2400" dirty="0" smtClean="0">
                <a:solidFill>
                  <a:schemeClr val="bg1"/>
                </a:solidFill>
              </a:rPr>
              <a:t>  </a:t>
            </a:r>
            <a:r>
              <a:rPr lang="ru-RU" sz="2400" dirty="0" err="1" smtClean="0">
                <a:solidFill>
                  <a:schemeClr val="bg1"/>
                </a:solidFill>
              </a:rPr>
              <a:t>орбіти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Землі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їхні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швидкості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досягають</a:t>
            </a:r>
            <a:r>
              <a:rPr lang="ru-RU" sz="2400" smtClean="0">
                <a:solidFill>
                  <a:schemeClr val="bg1"/>
                </a:solidFill>
              </a:rPr>
              <a:t> 300 -900 </a:t>
            </a:r>
            <a:r>
              <a:rPr lang="ru-RU" sz="2400" dirty="0" smtClean="0">
                <a:solidFill>
                  <a:schemeClr val="bg1"/>
                </a:solidFill>
              </a:rPr>
              <a:t>км</a:t>
            </a:r>
            <a:r>
              <a:rPr lang="en-US" sz="2400" dirty="0" smtClean="0">
                <a:solidFill>
                  <a:schemeClr val="bg1"/>
                </a:solidFill>
              </a:rPr>
              <a:t>/</a:t>
            </a:r>
            <a:r>
              <a:rPr lang="ru-RU" sz="2400" dirty="0" smtClean="0">
                <a:solidFill>
                  <a:schemeClr val="bg1"/>
                </a:solidFill>
              </a:rPr>
              <a:t>с за </a:t>
            </a:r>
            <a:r>
              <a:rPr lang="ru-RU" sz="2400" dirty="0" err="1" smtClean="0">
                <a:solidFill>
                  <a:schemeClr val="bg1"/>
                </a:solidFill>
              </a:rPr>
              <a:t>концентрації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частинок</a:t>
            </a:r>
            <a:r>
              <a:rPr lang="ru-RU" sz="2400" dirty="0" smtClean="0">
                <a:solidFill>
                  <a:schemeClr val="bg1"/>
                </a:solidFill>
              </a:rPr>
              <a:t> 1- 30 в 1 см</a:t>
            </a:r>
            <a:r>
              <a:rPr lang="ru-RU" sz="2400" baseline="30000" dirty="0" smtClean="0">
                <a:solidFill>
                  <a:schemeClr val="bg1"/>
                </a:solidFill>
              </a:rPr>
              <a:t>3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uk-UA" sz="2400" baseline="3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79900" y="4889500"/>
            <a:ext cx="4864100" cy="19685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err="1" smtClean="0"/>
              <a:t>Викона</a:t>
            </a:r>
            <a:r>
              <a:rPr lang="ru-RU" sz="2800" dirty="0" err="1" smtClean="0"/>
              <a:t>в</a:t>
            </a:r>
            <a:r>
              <a:rPr lang="en-US" sz="2800" dirty="0" smtClean="0"/>
              <a:t> </a:t>
            </a:r>
            <a:r>
              <a:rPr lang="ru-RU" sz="2800" dirty="0" smtClean="0"/>
              <a:t>студент </a:t>
            </a:r>
            <a:endParaRPr lang="ru-RU" sz="2800" dirty="0" smtClean="0"/>
          </a:p>
          <a:p>
            <a:r>
              <a:rPr lang="ru-RU" sz="2800" dirty="0" smtClean="0"/>
              <a:t>105гр. КММК</a:t>
            </a:r>
          </a:p>
          <a:p>
            <a:r>
              <a:rPr lang="ru-RU" sz="2800" dirty="0" smtClean="0"/>
              <a:t>Панченко В</a:t>
            </a:r>
            <a:r>
              <a:rPr lang="uk-UA" sz="2800" dirty="0" smtClean="0"/>
              <a:t>і</a:t>
            </a:r>
            <a:r>
              <a:rPr lang="ru-RU" sz="2800" dirty="0" err="1" smtClean="0"/>
              <a:t>ктор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1470025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5400" dirty="0" err="1"/>
              <a:t>Сонячна</a:t>
            </a:r>
            <a:r>
              <a:rPr lang="ru-RU" sz="5400" dirty="0"/>
              <a:t> </a:t>
            </a:r>
            <a:r>
              <a:rPr lang="ru-RU" sz="5400" dirty="0" err="1"/>
              <a:t>активн</a:t>
            </a:r>
            <a:r>
              <a:rPr lang="uk-UA" sz="5400" dirty="0" err="1"/>
              <a:t>іс</a:t>
            </a:r>
            <a:r>
              <a:rPr lang="ru-RU" sz="5400" dirty="0" err="1"/>
              <a:t>ть</a:t>
            </a:r>
            <a:r>
              <a:rPr lang="ru-RU" sz="5400" dirty="0"/>
              <a:t> та </a:t>
            </a:r>
            <a:r>
              <a:rPr lang="ru-RU" sz="5400" dirty="0" err="1"/>
              <a:t>її</a:t>
            </a:r>
            <a:r>
              <a:rPr lang="ru-RU" sz="5400" dirty="0"/>
              <a:t> </a:t>
            </a:r>
            <a:r>
              <a:rPr lang="ru-RU" sz="5400" dirty="0" err="1"/>
              <a:t>вплив</a:t>
            </a:r>
            <a:r>
              <a:rPr lang="ru-RU" sz="5400" dirty="0"/>
              <a:t> на Землю </a:t>
            </a:r>
            <a:br>
              <a:rPr lang="ru-RU" sz="5400" dirty="0"/>
            </a:br>
            <a:endParaRPr lang="uk-UA" sz="5400" dirty="0"/>
          </a:p>
        </p:txBody>
      </p:sp>
    </p:spTree>
    <p:extLst>
      <p:ext uri="{BB962C8B-B14F-4D97-AF65-F5344CB8AC3E}">
        <p14:creationId xmlns="" xmlns:p14="http://schemas.microsoft.com/office/powerpoint/2010/main" val="231856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83968" y="0"/>
            <a:ext cx="4860032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На </a:t>
            </a:r>
            <a:r>
              <a:rPr lang="ru-RU" sz="2800" dirty="0" err="1" smtClean="0"/>
              <a:t>сонячій</a:t>
            </a:r>
            <a:r>
              <a:rPr lang="ru-RU" sz="2800" dirty="0" smtClean="0"/>
              <a:t> </a:t>
            </a:r>
            <a:r>
              <a:rPr lang="ru-RU" sz="2800" dirty="0" err="1" smtClean="0"/>
              <a:t>поверхні</a:t>
            </a:r>
            <a:r>
              <a:rPr lang="ru-RU" sz="2800" dirty="0" smtClean="0"/>
              <a:t> часто </a:t>
            </a:r>
            <a:r>
              <a:rPr lang="ru-RU" sz="2800" dirty="0" err="1" smtClean="0"/>
              <a:t>спостерігаються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особливі</a:t>
            </a:r>
            <a:r>
              <a:rPr lang="ru-RU" sz="2800" dirty="0" smtClean="0"/>
              <a:t> </a:t>
            </a:r>
            <a:r>
              <a:rPr lang="ru-RU" sz="2800" dirty="0" err="1" smtClean="0"/>
              <a:t>утворення</a:t>
            </a:r>
            <a:r>
              <a:rPr lang="ru-RU" sz="2800" dirty="0" smtClean="0"/>
              <a:t>: </a:t>
            </a:r>
            <a:r>
              <a:rPr lang="ru-RU" sz="2800" dirty="0" err="1" smtClean="0"/>
              <a:t>факели</a:t>
            </a:r>
            <a:r>
              <a:rPr lang="ru-RU" sz="2800" dirty="0" smtClean="0"/>
              <a:t> і </a:t>
            </a:r>
            <a:r>
              <a:rPr lang="ru-RU" sz="2800" dirty="0" err="1" smtClean="0"/>
              <a:t>плямиі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протуберанці.Всі</a:t>
            </a:r>
            <a:r>
              <a:rPr lang="ru-RU" sz="2800" dirty="0" smtClean="0"/>
              <a:t> вони є </a:t>
            </a:r>
            <a:r>
              <a:rPr lang="ru-RU" sz="2800" u="sng" dirty="0" err="1" smtClean="0"/>
              <a:t>активними</a:t>
            </a:r>
            <a:r>
              <a:rPr lang="ru-RU" sz="2800" u="sng" dirty="0" smtClean="0"/>
              <a:t> </a:t>
            </a:r>
            <a:r>
              <a:rPr lang="ru-RU" sz="2800" u="sng" dirty="0" err="1" smtClean="0"/>
              <a:t>утворами</a:t>
            </a:r>
            <a:r>
              <a:rPr lang="ru-RU" sz="2800" dirty="0" smtClean="0"/>
              <a:t> на </a:t>
            </a:r>
            <a:r>
              <a:rPr lang="ru-RU" sz="2800" dirty="0" err="1" smtClean="0"/>
              <a:t>сонці</a:t>
            </a:r>
            <a:r>
              <a:rPr lang="ru-RU" sz="2800" dirty="0" smtClean="0"/>
              <a:t>. А </a:t>
            </a:r>
            <a:r>
              <a:rPr lang="ru-RU" sz="2800" dirty="0" err="1" smtClean="0"/>
              <a:t>їхня</a:t>
            </a:r>
            <a:r>
              <a:rPr lang="ru-RU" sz="2800" dirty="0" smtClean="0"/>
              <a:t> </a:t>
            </a:r>
            <a:r>
              <a:rPr lang="ru-RU" sz="2800" dirty="0" err="1" smtClean="0"/>
              <a:t>поява</a:t>
            </a:r>
            <a:r>
              <a:rPr lang="ru-RU" sz="2800" dirty="0" smtClean="0"/>
              <a:t> і </a:t>
            </a:r>
            <a:r>
              <a:rPr lang="ru-RU" sz="2800" dirty="0" err="1" smtClean="0"/>
              <a:t>розвиток</a:t>
            </a:r>
            <a:r>
              <a:rPr lang="ru-RU" sz="2800" dirty="0" smtClean="0"/>
              <a:t> -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прояв</a:t>
            </a:r>
            <a:r>
              <a:rPr lang="ru-RU" sz="2800" dirty="0" smtClean="0"/>
              <a:t> </a:t>
            </a:r>
            <a:r>
              <a:rPr lang="ru-RU" sz="2800" dirty="0" err="1" smtClean="0"/>
              <a:t>сонячної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активності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 err="1" smtClean="0"/>
              <a:t>Місця</a:t>
            </a:r>
            <a:r>
              <a:rPr lang="ru-RU" sz="2800" dirty="0" smtClean="0"/>
              <a:t>, де </a:t>
            </a:r>
            <a:r>
              <a:rPr lang="ru-RU" sz="2800" dirty="0" err="1" smtClean="0"/>
              <a:t>спостерігаються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активні</a:t>
            </a:r>
            <a:r>
              <a:rPr lang="ru-RU" sz="2800" dirty="0" smtClean="0"/>
              <a:t> </a:t>
            </a:r>
            <a:r>
              <a:rPr lang="ru-RU" sz="2800" dirty="0" err="1" smtClean="0"/>
              <a:t>утвори</a:t>
            </a:r>
            <a:r>
              <a:rPr lang="ru-RU" sz="2800" dirty="0" smtClean="0"/>
              <a:t>, </a:t>
            </a:r>
            <a:r>
              <a:rPr lang="ru-RU" sz="2800" dirty="0" err="1" smtClean="0"/>
              <a:t>отримали</a:t>
            </a:r>
            <a:r>
              <a:rPr lang="ru-RU" sz="2800" dirty="0" smtClean="0"/>
              <a:t> </a:t>
            </a:r>
            <a:r>
              <a:rPr lang="ru-RU" sz="2800" dirty="0" err="1" smtClean="0"/>
              <a:t>назву</a:t>
            </a:r>
            <a:r>
              <a:rPr lang="ru-RU" sz="2800" dirty="0" smtClean="0"/>
              <a:t> </a:t>
            </a:r>
            <a:r>
              <a:rPr lang="ru-RU" sz="2800" u="sng" dirty="0" err="1" smtClean="0"/>
              <a:t>активних</a:t>
            </a:r>
            <a:r>
              <a:rPr lang="ru-RU" sz="2800" u="sng" dirty="0" smtClean="0"/>
              <a:t> зон</a:t>
            </a:r>
            <a:r>
              <a:rPr lang="ru-RU" sz="2800" dirty="0" smtClean="0"/>
              <a:t>. </a:t>
            </a:r>
          </a:p>
          <a:p>
            <a:pPr marL="0" indent="0">
              <a:buNone/>
            </a:pPr>
            <a:r>
              <a:rPr lang="ru-RU" sz="2800" dirty="0" err="1" smtClean="0"/>
              <a:t>Їхня</a:t>
            </a:r>
            <a:r>
              <a:rPr lang="ru-RU" sz="2800" dirty="0" smtClean="0"/>
              <a:t> </a:t>
            </a:r>
            <a:r>
              <a:rPr lang="ru-RU" sz="2800" dirty="0" err="1" smtClean="0"/>
              <a:t>головна</a:t>
            </a:r>
            <a:r>
              <a:rPr lang="ru-RU" sz="2800" dirty="0" smtClean="0"/>
              <a:t> характеристика -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сильні</a:t>
            </a:r>
            <a:r>
              <a:rPr lang="ru-RU" sz="2800" dirty="0" smtClean="0"/>
              <a:t> </a:t>
            </a:r>
            <a:r>
              <a:rPr lang="ru-RU" sz="2800" dirty="0" err="1" smtClean="0"/>
              <a:t>локальні</a:t>
            </a:r>
            <a:r>
              <a:rPr lang="ru-RU" sz="2800" dirty="0" smtClean="0"/>
              <a:t> </a:t>
            </a:r>
            <a:r>
              <a:rPr lang="ru-RU" sz="2800" dirty="0" err="1" smtClean="0"/>
              <a:t>магнітні</a:t>
            </a:r>
            <a:r>
              <a:rPr lang="ru-RU" sz="2800" dirty="0" smtClean="0"/>
              <a:t> поля,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виходять</a:t>
            </a:r>
            <a:r>
              <a:rPr lang="ru-RU" sz="2800" dirty="0" smtClean="0"/>
              <a:t> на </a:t>
            </a:r>
            <a:r>
              <a:rPr lang="ru-RU" sz="2800" dirty="0" err="1" smtClean="0"/>
              <a:t>поверхню</a:t>
            </a:r>
            <a:r>
              <a:rPr lang="ru-RU" sz="2800" dirty="0" smtClean="0"/>
              <a:t> </a:t>
            </a:r>
            <a:r>
              <a:rPr lang="ru-RU" sz="2800" dirty="0" err="1" smtClean="0"/>
              <a:t>сонця</a:t>
            </a:r>
            <a:r>
              <a:rPr lang="ru-RU" sz="2800" dirty="0" smtClean="0"/>
              <a:t> і є </a:t>
            </a:r>
            <a:r>
              <a:rPr lang="ru-RU" sz="2800" dirty="0" err="1" smtClean="0"/>
              <a:t>набагато</a:t>
            </a:r>
            <a:r>
              <a:rPr lang="ru-RU" sz="2800" dirty="0" smtClean="0"/>
              <a:t> </a:t>
            </a:r>
            <a:r>
              <a:rPr lang="ru-RU" sz="2800" dirty="0" err="1" smtClean="0"/>
              <a:t>сильнішими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регулярного </a:t>
            </a:r>
            <a:r>
              <a:rPr lang="ru-RU" sz="2800" dirty="0" err="1" smtClean="0"/>
              <a:t>магнітного</a:t>
            </a:r>
            <a:r>
              <a:rPr lang="ru-RU" sz="2800" dirty="0" smtClean="0"/>
              <a:t> поля.</a:t>
            </a:r>
          </a:p>
          <a:p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283968" cy="2584742"/>
          </a:xfrm>
        </p:spPr>
        <p:txBody>
          <a:bodyPr/>
          <a:lstStyle/>
          <a:p>
            <a:r>
              <a:rPr lang="uk-UA" sz="7200" dirty="0" smtClean="0"/>
              <a:t>Сонячна поверхня</a:t>
            </a:r>
            <a:r>
              <a:rPr lang="uk-UA" sz="6000" dirty="0" smtClean="0"/>
              <a:t>:</a:t>
            </a:r>
            <a:endParaRPr lang="uk-UA" sz="7200" dirty="0"/>
          </a:p>
        </p:txBody>
      </p:sp>
      <p:pic>
        <p:nvPicPr>
          <p:cNvPr id="1026" name="Picture 2" descr="C:\Users\Витя\Desktop\su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4742"/>
            <a:ext cx="4283968" cy="42732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953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268760"/>
            <a:ext cx="9144000" cy="910045"/>
          </a:xfrm>
        </p:spPr>
        <p:txBody>
          <a:bodyPr/>
          <a:lstStyle/>
          <a:p>
            <a:r>
              <a:rPr lang="ru-RU" sz="7200" dirty="0" err="1"/>
              <a:t>Сонячні</a:t>
            </a:r>
            <a:r>
              <a:rPr lang="ru-RU" sz="7200" dirty="0"/>
              <a:t> </a:t>
            </a:r>
            <a:r>
              <a:rPr lang="ru-RU" sz="7200" dirty="0" err="1"/>
              <a:t>плями</a:t>
            </a:r>
            <a:r>
              <a:rPr lang="ru-RU" sz="7200" dirty="0"/>
              <a:t>:</a:t>
            </a:r>
            <a:br>
              <a:rPr lang="ru-RU" sz="7200" dirty="0"/>
            </a:br>
            <a:endParaRPr lang="uk-UA" sz="7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08720"/>
            <a:ext cx="5076056" cy="5949279"/>
          </a:xfrm>
        </p:spPr>
        <p:txBody>
          <a:bodyPr>
            <a:normAutofit/>
          </a:bodyPr>
          <a:lstStyle/>
          <a:p>
            <a:r>
              <a:rPr lang="ru-RU" sz="1800" dirty="0" err="1"/>
              <a:t>Активні</a:t>
            </a:r>
            <a:r>
              <a:rPr lang="ru-RU" sz="1800" dirty="0"/>
              <a:t> </a:t>
            </a:r>
            <a:r>
              <a:rPr lang="ru-RU" sz="1800" dirty="0" err="1"/>
              <a:t>зони</a:t>
            </a:r>
            <a:r>
              <a:rPr lang="ru-RU" sz="1800" dirty="0"/>
              <a:t> у </a:t>
            </a:r>
            <a:r>
              <a:rPr lang="ru-RU" sz="1800" dirty="0" err="1"/>
              <a:t>фотосфері</a:t>
            </a:r>
            <a:r>
              <a:rPr lang="ru-RU" sz="1800" dirty="0"/>
              <a:t> </a:t>
            </a:r>
            <a:r>
              <a:rPr lang="ru-RU" sz="1800" dirty="0" err="1"/>
              <a:t>проявляють</a:t>
            </a:r>
            <a:r>
              <a:rPr lang="ru-RU" sz="1800" dirty="0"/>
              <a:t> себе </a:t>
            </a:r>
            <a:r>
              <a:rPr lang="ru-RU" sz="1800" dirty="0" err="1"/>
              <a:t>передовсім</a:t>
            </a:r>
            <a:r>
              <a:rPr lang="ru-RU" sz="1800" dirty="0"/>
              <a:t> </a:t>
            </a:r>
            <a:r>
              <a:rPr lang="ru-RU" sz="1800" dirty="0" err="1"/>
              <a:t>сонячними</a:t>
            </a:r>
            <a:r>
              <a:rPr lang="ru-RU" sz="1800" dirty="0"/>
              <a:t> </a:t>
            </a:r>
            <a:r>
              <a:rPr lang="ru-RU" sz="1800" dirty="0" err="1"/>
              <a:t>плямами</a:t>
            </a:r>
            <a:r>
              <a:rPr lang="ru-RU" sz="1800" dirty="0"/>
              <a:t>. </a:t>
            </a:r>
          </a:p>
          <a:p>
            <a:r>
              <a:rPr lang="ru-RU" sz="1800" dirty="0"/>
              <a:t>За контрастом </a:t>
            </a:r>
            <a:r>
              <a:rPr lang="ru-RU" sz="1800" dirty="0" err="1"/>
              <a:t>із</a:t>
            </a:r>
            <a:r>
              <a:rPr lang="ru-RU" sz="1800" dirty="0"/>
              <a:t> фотосферою </a:t>
            </a:r>
            <a:r>
              <a:rPr lang="ru-RU" sz="1800" dirty="0" err="1"/>
              <a:t>сонячні</a:t>
            </a:r>
            <a:r>
              <a:rPr lang="ru-RU" sz="1800" dirty="0"/>
              <a:t> </a:t>
            </a:r>
            <a:r>
              <a:rPr lang="ru-RU" sz="1800" dirty="0" err="1"/>
              <a:t>плями</a:t>
            </a:r>
            <a:r>
              <a:rPr lang="ru-RU" sz="1800" dirty="0"/>
              <a:t> </a:t>
            </a:r>
            <a:r>
              <a:rPr lang="ru-RU" sz="1800" dirty="0" err="1"/>
              <a:t>мають</a:t>
            </a:r>
            <a:r>
              <a:rPr lang="ru-RU" sz="1800" dirty="0"/>
              <a:t> </a:t>
            </a:r>
            <a:r>
              <a:rPr lang="ru-RU" sz="1800" dirty="0" err="1"/>
              <a:t>вигляд</a:t>
            </a:r>
            <a:r>
              <a:rPr lang="ru-RU" sz="1800" dirty="0"/>
              <a:t> </a:t>
            </a:r>
            <a:r>
              <a:rPr lang="ru-RU" sz="1800" dirty="0" err="1"/>
              <a:t>темних</a:t>
            </a:r>
            <a:r>
              <a:rPr lang="ru-RU" sz="1800" dirty="0"/>
              <a:t> </a:t>
            </a:r>
            <a:r>
              <a:rPr lang="ru-RU" sz="1800" dirty="0" err="1"/>
              <a:t>утворень</a:t>
            </a:r>
            <a:r>
              <a:rPr lang="ru-RU" sz="1800" dirty="0"/>
              <a:t>, тому </a:t>
            </a:r>
            <a:r>
              <a:rPr lang="ru-RU" sz="1800" dirty="0" err="1"/>
              <a:t>що</a:t>
            </a:r>
            <a:r>
              <a:rPr lang="ru-RU" sz="1800" dirty="0"/>
              <a:t> температура </a:t>
            </a:r>
            <a:r>
              <a:rPr lang="ru-RU" sz="1800" dirty="0" err="1"/>
              <a:t>речовини</a:t>
            </a:r>
            <a:r>
              <a:rPr lang="ru-RU" sz="1800" dirty="0"/>
              <a:t> в них </a:t>
            </a:r>
            <a:r>
              <a:rPr lang="ru-RU" sz="1800" dirty="0" err="1"/>
              <a:t>менша</a:t>
            </a:r>
            <a:r>
              <a:rPr lang="ru-RU" sz="1800" dirty="0"/>
              <a:t>, </a:t>
            </a:r>
            <a:r>
              <a:rPr lang="ru-RU" sz="1800" dirty="0" err="1"/>
              <a:t>ніж</a:t>
            </a:r>
            <a:r>
              <a:rPr lang="ru-RU" sz="1800" dirty="0"/>
              <a:t> у </a:t>
            </a:r>
            <a:r>
              <a:rPr lang="ru-RU" sz="1800" dirty="0" err="1"/>
              <a:t>навколишніх</a:t>
            </a:r>
            <a:r>
              <a:rPr lang="ru-RU" sz="1800" dirty="0"/>
              <a:t> </a:t>
            </a:r>
            <a:r>
              <a:rPr lang="ru-RU" sz="1800" dirty="0" err="1"/>
              <a:t>ділянках</a:t>
            </a:r>
            <a:r>
              <a:rPr lang="ru-RU" sz="1800" dirty="0"/>
              <a:t> </a:t>
            </a:r>
            <a:r>
              <a:rPr lang="ru-RU" sz="1800" dirty="0" err="1"/>
              <a:t>фотосфери</a:t>
            </a:r>
            <a:r>
              <a:rPr lang="ru-RU" sz="1800" dirty="0"/>
              <a:t>: у великих </a:t>
            </a:r>
            <a:r>
              <a:rPr lang="ru-RU" sz="1800" dirty="0" err="1"/>
              <a:t>плямах</a:t>
            </a:r>
            <a:r>
              <a:rPr lang="ru-RU" sz="1800" dirty="0"/>
              <a:t> вона </a:t>
            </a:r>
            <a:r>
              <a:rPr lang="ru-RU" sz="1800" dirty="0" err="1"/>
              <a:t>сягає</a:t>
            </a:r>
            <a:r>
              <a:rPr lang="ru-RU" sz="1800" dirty="0"/>
              <a:t> </a:t>
            </a:r>
            <a:r>
              <a:rPr lang="ru-RU" sz="1800" dirty="0" err="1"/>
              <a:t>лише</a:t>
            </a:r>
            <a:r>
              <a:rPr lang="ru-RU" sz="1800" dirty="0"/>
              <a:t> 4 500 К. </a:t>
            </a:r>
          </a:p>
          <a:p>
            <a:r>
              <a:rPr lang="ru-RU" sz="1800" dirty="0" err="1"/>
              <a:t>Трапляються</a:t>
            </a:r>
            <a:r>
              <a:rPr lang="ru-RU" sz="1800" dirty="0"/>
              <a:t> як </a:t>
            </a:r>
            <a:r>
              <a:rPr lang="ru-RU" sz="1800" dirty="0" err="1"/>
              <a:t>поодинокі</a:t>
            </a:r>
            <a:r>
              <a:rPr lang="ru-RU" sz="1800" dirty="0"/>
              <a:t> </a:t>
            </a:r>
            <a:r>
              <a:rPr lang="ru-RU" sz="1800" dirty="0" err="1"/>
              <a:t>плями</a:t>
            </a:r>
            <a:r>
              <a:rPr lang="ru-RU" sz="1800" dirty="0"/>
              <a:t>, так і </a:t>
            </a:r>
            <a:r>
              <a:rPr lang="ru-RU" sz="1800" dirty="0" err="1"/>
              <a:t>їхні</a:t>
            </a:r>
            <a:r>
              <a:rPr lang="ru-RU" sz="1800" dirty="0"/>
              <a:t> </a:t>
            </a:r>
            <a:r>
              <a:rPr lang="ru-RU" sz="1800" dirty="0" err="1"/>
              <a:t>групи</a:t>
            </a:r>
            <a:r>
              <a:rPr lang="ru-RU" sz="1800" dirty="0"/>
              <a:t>. </a:t>
            </a:r>
            <a:r>
              <a:rPr lang="ru-RU" sz="1800" dirty="0" err="1"/>
              <a:t>Розміри</a:t>
            </a:r>
            <a:r>
              <a:rPr lang="ru-RU" sz="1800" dirty="0"/>
              <a:t> </a:t>
            </a:r>
            <a:r>
              <a:rPr lang="ru-RU" sz="1800" dirty="0" err="1"/>
              <a:t>плям</a:t>
            </a:r>
            <a:r>
              <a:rPr lang="ru-RU" sz="1800" dirty="0"/>
              <a:t> в </a:t>
            </a:r>
            <a:r>
              <a:rPr lang="ru-RU" sz="1800" dirty="0" err="1"/>
              <a:t>середньому</a:t>
            </a:r>
            <a:r>
              <a:rPr lang="ru-RU" sz="1800" dirty="0"/>
              <a:t> </a:t>
            </a:r>
            <a:r>
              <a:rPr lang="ru-RU" sz="1800" dirty="0" err="1"/>
              <a:t>рівні</a:t>
            </a:r>
            <a:r>
              <a:rPr lang="ru-RU" sz="1800" dirty="0"/>
              <a:t> 40 000 км, </a:t>
            </a:r>
            <a:r>
              <a:rPr lang="ru-RU" sz="1800" dirty="0" err="1"/>
              <a:t>проте</a:t>
            </a:r>
            <a:r>
              <a:rPr lang="ru-RU" sz="1800" dirty="0"/>
              <a:t> </a:t>
            </a:r>
            <a:r>
              <a:rPr lang="ru-RU" sz="1800" dirty="0" err="1"/>
              <a:t>бувають</a:t>
            </a:r>
            <a:r>
              <a:rPr lang="ru-RU" sz="1800" dirty="0"/>
              <a:t> </a:t>
            </a:r>
            <a:r>
              <a:rPr lang="ru-RU" sz="1800" dirty="0" err="1"/>
              <a:t>плями</a:t>
            </a:r>
            <a:r>
              <a:rPr lang="ru-RU" sz="1800" dirty="0"/>
              <a:t> </a:t>
            </a:r>
            <a:r>
              <a:rPr lang="ru-RU" sz="1800" dirty="0" err="1"/>
              <a:t>діаметром</a:t>
            </a:r>
            <a:r>
              <a:rPr lang="ru-RU" sz="1800" dirty="0"/>
              <a:t> до 180 000 км.</a:t>
            </a:r>
          </a:p>
          <a:p>
            <a:r>
              <a:rPr lang="ru-RU" sz="1800" dirty="0"/>
              <a:t>У </a:t>
            </a:r>
            <a:r>
              <a:rPr lang="ru-RU" sz="1800" dirty="0" err="1"/>
              <a:t>великій</a:t>
            </a:r>
            <a:r>
              <a:rPr lang="ru-RU" sz="1800" dirty="0"/>
              <a:t> </a:t>
            </a:r>
            <a:r>
              <a:rPr lang="ru-RU" sz="1800" dirty="0" err="1"/>
              <a:t>плямі</a:t>
            </a:r>
            <a:r>
              <a:rPr lang="ru-RU" sz="1800" dirty="0"/>
              <a:t> </a:t>
            </a:r>
            <a:r>
              <a:rPr lang="ru-RU" sz="1800" dirty="0" err="1"/>
              <a:t>виділяють</a:t>
            </a:r>
            <a:r>
              <a:rPr lang="ru-RU" sz="1800" dirty="0"/>
              <a:t> </a:t>
            </a:r>
            <a:r>
              <a:rPr lang="ru-RU" sz="1800" dirty="0" err="1"/>
              <a:t>значно</a:t>
            </a:r>
            <a:r>
              <a:rPr lang="ru-RU" sz="1800" dirty="0"/>
              <a:t> </a:t>
            </a:r>
            <a:r>
              <a:rPr lang="ru-RU" sz="1800" dirty="0" err="1"/>
              <a:t>темніше</a:t>
            </a:r>
            <a:r>
              <a:rPr lang="ru-RU" sz="1800" dirty="0"/>
              <a:t> ядро і </a:t>
            </a:r>
            <a:r>
              <a:rPr lang="ru-RU" sz="1800" dirty="0" err="1" smtClean="0"/>
              <a:t>півтінь.Час</a:t>
            </a:r>
            <a:r>
              <a:rPr lang="ru-RU" sz="1800" dirty="0" smtClean="0"/>
              <a:t> </a:t>
            </a:r>
            <a:r>
              <a:rPr lang="ru-RU" sz="1800" dirty="0" err="1"/>
              <a:t>життя</a:t>
            </a:r>
            <a:r>
              <a:rPr lang="ru-RU" sz="1800" dirty="0"/>
              <a:t> </a:t>
            </a:r>
            <a:r>
              <a:rPr lang="ru-RU" sz="1800" dirty="0" err="1"/>
              <a:t>поодиноких</a:t>
            </a:r>
            <a:r>
              <a:rPr lang="ru-RU" sz="1800" dirty="0"/>
              <a:t> </a:t>
            </a:r>
            <a:r>
              <a:rPr lang="ru-RU" sz="1800" dirty="0" err="1"/>
              <a:t>плям</a:t>
            </a:r>
            <a:r>
              <a:rPr lang="ru-RU" sz="1800" dirty="0"/>
              <a:t> </a:t>
            </a:r>
            <a:r>
              <a:rPr lang="ru-RU" sz="1800" dirty="0" err="1"/>
              <a:t>досягає</a:t>
            </a:r>
            <a:r>
              <a:rPr lang="ru-RU" sz="1800" dirty="0"/>
              <a:t> </a:t>
            </a:r>
            <a:r>
              <a:rPr lang="ru-RU" sz="1800" dirty="0" err="1"/>
              <a:t>кількох</a:t>
            </a:r>
            <a:r>
              <a:rPr lang="ru-RU" sz="1800" dirty="0"/>
              <a:t> </a:t>
            </a:r>
            <a:r>
              <a:rPr lang="ru-RU" sz="1800" dirty="0" err="1"/>
              <a:t>місяців</a:t>
            </a:r>
            <a:r>
              <a:rPr lang="ru-RU" sz="1800" dirty="0"/>
              <a:t>, для </a:t>
            </a:r>
            <a:r>
              <a:rPr lang="ru-RU" sz="1800" dirty="0" err="1"/>
              <a:t>груп</a:t>
            </a:r>
            <a:r>
              <a:rPr lang="ru-RU" sz="1800" dirty="0"/>
              <a:t> </a:t>
            </a:r>
            <a:r>
              <a:rPr lang="ru-RU" sz="1800" dirty="0" err="1"/>
              <a:t>плям</a:t>
            </a:r>
            <a:r>
              <a:rPr lang="ru-RU" sz="1800" dirty="0"/>
              <a:t>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іноді</a:t>
            </a:r>
            <a:r>
              <a:rPr lang="ru-RU" sz="1800" dirty="0"/>
              <a:t> </a:t>
            </a:r>
            <a:r>
              <a:rPr lang="ru-RU" sz="1800" dirty="0" err="1"/>
              <a:t>обмежений</a:t>
            </a:r>
            <a:r>
              <a:rPr lang="ru-RU" sz="1800" dirty="0"/>
              <a:t> </a:t>
            </a:r>
            <a:r>
              <a:rPr lang="ru-RU" sz="1800" dirty="0" err="1"/>
              <a:t>кількома</a:t>
            </a:r>
            <a:r>
              <a:rPr lang="ru-RU" sz="1800" dirty="0"/>
              <a:t> годинами.</a:t>
            </a:r>
          </a:p>
          <a:p>
            <a:r>
              <a:rPr lang="ru-RU" sz="1800" dirty="0" err="1"/>
              <a:t>Ще</a:t>
            </a:r>
            <a:r>
              <a:rPr lang="ru-RU" sz="1800" dirty="0"/>
              <a:t> 1908 р. </a:t>
            </a:r>
            <a:r>
              <a:rPr lang="ru-RU" sz="1800" dirty="0" err="1"/>
              <a:t>було</a:t>
            </a:r>
            <a:r>
              <a:rPr lang="ru-RU" sz="1800" dirty="0"/>
              <a:t> доведено, </a:t>
            </a:r>
            <a:r>
              <a:rPr lang="ru-RU" sz="1800" dirty="0" err="1"/>
              <a:t>що</a:t>
            </a:r>
            <a:r>
              <a:rPr lang="ru-RU" sz="1800" dirty="0"/>
              <a:t> в </a:t>
            </a:r>
            <a:r>
              <a:rPr lang="ru-RU" sz="1800" dirty="0" err="1"/>
              <a:t>плямах</a:t>
            </a:r>
            <a:r>
              <a:rPr lang="ru-RU" sz="1800" dirty="0"/>
              <a:t> є </a:t>
            </a:r>
            <a:r>
              <a:rPr lang="ru-RU" sz="1800" dirty="0" err="1"/>
              <a:t>сильні</a:t>
            </a:r>
            <a:r>
              <a:rPr lang="ru-RU" sz="1800" dirty="0"/>
              <a:t> </a:t>
            </a:r>
            <a:r>
              <a:rPr lang="ru-RU" sz="1800" dirty="0" err="1"/>
              <a:t>магнітні</a:t>
            </a:r>
            <a:r>
              <a:rPr lang="ru-RU" sz="1800" dirty="0"/>
              <a:t> поля, </a:t>
            </a:r>
            <a:r>
              <a:rPr lang="ru-RU" sz="1800" dirty="0" err="1"/>
              <a:t>які</a:t>
            </a:r>
            <a:r>
              <a:rPr lang="ru-RU" sz="1800" dirty="0"/>
              <a:t> </a:t>
            </a:r>
            <a:r>
              <a:rPr lang="ru-RU" sz="1800" dirty="0" err="1"/>
              <a:t>виникають</a:t>
            </a:r>
            <a:r>
              <a:rPr lang="ru-RU" sz="1800" dirty="0"/>
              <a:t> при </a:t>
            </a:r>
            <a:r>
              <a:rPr lang="ru-RU" sz="1800" dirty="0" err="1"/>
              <a:t>конвективних</a:t>
            </a:r>
            <a:r>
              <a:rPr lang="ru-RU" sz="1800" dirty="0"/>
              <a:t> </a:t>
            </a:r>
            <a:r>
              <a:rPr lang="ru-RU" sz="1800" dirty="0" err="1"/>
              <a:t>рухах</a:t>
            </a:r>
            <a:r>
              <a:rPr lang="ru-RU" sz="1800" dirty="0"/>
              <a:t> </a:t>
            </a:r>
            <a:r>
              <a:rPr lang="ru-RU" sz="1800" dirty="0" err="1"/>
              <a:t>речовини</a:t>
            </a:r>
            <a:r>
              <a:rPr lang="ru-RU" sz="1800" dirty="0"/>
              <a:t> у </a:t>
            </a:r>
            <a:r>
              <a:rPr lang="ru-RU" sz="1800" dirty="0" err="1"/>
              <a:t>підфотосферних</a:t>
            </a:r>
            <a:r>
              <a:rPr lang="ru-RU" sz="1800" dirty="0"/>
              <a:t> шарах.</a:t>
            </a:r>
          </a:p>
          <a:p>
            <a:endParaRPr lang="uk-UA" sz="1800" dirty="0"/>
          </a:p>
        </p:txBody>
      </p:sp>
      <p:pic>
        <p:nvPicPr>
          <p:cNvPr id="7" name="Содержимое 6" descr="4a3913e21b4fbe987b166bb8b139b833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5143504" y="3759200"/>
            <a:ext cx="3786214" cy="3098800"/>
          </a:xfrm>
        </p:spPr>
      </p:pic>
      <p:pic>
        <p:nvPicPr>
          <p:cNvPr id="8" name="Рисунок 7" descr="im578x383-пля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2515" y="857232"/>
            <a:ext cx="4181485" cy="2792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195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" y="32502"/>
            <a:ext cx="9077181" cy="732202"/>
          </a:xfrm>
        </p:spPr>
        <p:txBody>
          <a:bodyPr/>
          <a:lstStyle/>
          <a:p>
            <a:r>
              <a:rPr lang="uk-UA" sz="4400" dirty="0" smtClean="0"/>
              <a:t>Сонячні факели</a:t>
            </a:r>
            <a:endParaRPr lang="uk-UA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1" y="620688"/>
            <a:ext cx="3707905" cy="3960440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 </a:t>
            </a:r>
            <a:r>
              <a:rPr lang="ru-RU" sz="2000" dirty="0" err="1"/>
              <a:t>сонячному</a:t>
            </a:r>
            <a:r>
              <a:rPr lang="ru-RU" sz="2000" dirty="0"/>
              <a:t> диску </a:t>
            </a:r>
            <a:r>
              <a:rPr lang="ru-RU" sz="2000" dirty="0" err="1"/>
              <a:t>спостерігаються</a:t>
            </a:r>
            <a:r>
              <a:rPr lang="ru-RU" sz="2000" dirty="0"/>
              <a:t> </a:t>
            </a:r>
            <a:r>
              <a:rPr lang="ru-RU" sz="2000" dirty="0" err="1"/>
              <a:t>світлі</a:t>
            </a:r>
            <a:r>
              <a:rPr lang="ru-RU" sz="2000" dirty="0"/>
              <a:t> </a:t>
            </a:r>
            <a:r>
              <a:rPr lang="ru-RU" sz="2000" dirty="0" err="1"/>
              <a:t>утвори</a:t>
            </a:r>
            <a:r>
              <a:rPr lang="ru-RU" sz="2000" dirty="0"/>
              <a:t> </a:t>
            </a:r>
            <a:r>
              <a:rPr lang="ru-RU" sz="2000" dirty="0" smtClean="0"/>
              <a:t>– </a:t>
            </a:r>
            <a:r>
              <a:rPr lang="ru-RU" sz="2000" dirty="0" err="1" smtClean="0"/>
              <a:t>факели.Вони</a:t>
            </a:r>
            <a:r>
              <a:rPr lang="ru-RU" sz="2000" dirty="0" smtClean="0"/>
              <a:t> </a:t>
            </a:r>
            <a:r>
              <a:rPr lang="ru-RU" sz="2000" dirty="0"/>
              <a:t>є </a:t>
            </a:r>
            <a:r>
              <a:rPr lang="ru-RU" sz="2000" dirty="0" err="1"/>
              <a:t>повсюдними</a:t>
            </a:r>
            <a:r>
              <a:rPr lang="ru-RU" sz="2000" dirty="0"/>
              <a:t> </a:t>
            </a:r>
            <a:r>
              <a:rPr lang="ru-RU" sz="2000" dirty="0" err="1"/>
              <a:t>супутниками</a:t>
            </a:r>
            <a:r>
              <a:rPr lang="ru-RU" sz="2000" dirty="0"/>
              <a:t> </a:t>
            </a:r>
            <a:r>
              <a:rPr lang="ru-RU" sz="2000" dirty="0" err="1"/>
              <a:t>плям</a:t>
            </a:r>
            <a:r>
              <a:rPr lang="ru-RU" sz="2000" dirty="0"/>
              <a:t>. </a:t>
            </a:r>
            <a:r>
              <a:rPr lang="ru-RU" sz="2000" dirty="0" err="1"/>
              <a:t>Оскільки</a:t>
            </a:r>
            <a:r>
              <a:rPr lang="ru-RU" sz="2000" dirty="0"/>
              <a:t> в </a:t>
            </a:r>
            <a:r>
              <a:rPr lang="ru-RU" sz="2000" dirty="0" err="1"/>
              <a:t>самій</a:t>
            </a:r>
            <a:r>
              <a:rPr lang="ru-RU" sz="2000" dirty="0"/>
              <a:t> </a:t>
            </a:r>
            <a:r>
              <a:rPr lang="ru-RU" sz="2000" dirty="0" err="1"/>
              <a:t>плямі</a:t>
            </a:r>
            <a:r>
              <a:rPr lang="ru-RU" sz="2000" dirty="0"/>
              <a:t> </a:t>
            </a:r>
            <a:r>
              <a:rPr lang="ru-RU" sz="2000" dirty="0" err="1"/>
              <a:t>потік</a:t>
            </a:r>
            <a:r>
              <a:rPr lang="ru-RU" sz="2000" dirty="0"/>
              <a:t> </a:t>
            </a:r>
            <a:r>
              <a:rPr lang="ru-RU" sz="2000" dirty="0" err="1"/>
              <a:t>енергії</a:t>
            </a:r>
            <a:r>
              <a:rPr lang="ru-RU" sz="2000" dirty="0"/>
              <a:t> </a:t>
            </a:r>
            <a:r>
              <a:rPr lang="ru-RU" sz="2000" dirty="0" err="1"/>
              <a:t>менший</a:t>
            </a:r>
            <a:r>
              <a:rPr lang="ru-RU" sz="2000" dirty="0"/>
              <a:t> (а з </a:t>
            </a:r>
            <a:r>
              <a:rPr lang="ru-RU" sz="2000" dirty="0" err="1"/>
              <a:t>глибини</a:t>
            </a:r>
            <a:r>
              <a:rPr lang="ru-RU" sz="2000" dirty="0"/>
              <a:t> </a:t>
            </a:r>
            <a:r>
              <a:rPr lang="ru-RU" sz="2000" dirty="0" err="1"/>
              <a:t>Сонця</a:t>
            </a:r>
            <a:r>
              <a:rPr lang="ru-RU" sz="2000" dirty="0"/>
              <a:t> </a:t>
            </a:r>
            <a:r>
              <a:rPr lang="ru-RU" sz="2000" dirty="0" err="1"/>
              <a:t>він</a:t>
            </a:r>
            <a:r>
              <a:rPr lang="ru-RU" sz="2000" dirty="0"/>
              <a:t> </a:t>
            </a:r>
            <a:r>
              <a:rPr lang="ru-RU" sz="2000" dirty="0" err="1"/>
              <a:t>рівномірний</a:t>
            </a:r>
            <a:r>
              <a:rPr lang="ru-RU" sz="2000" dirty="0"/>
              <a:t> у </a:t>
            </a:r>
            <a:r>
              <a:rPr lang="ru-RU" sz="2000" dirty="0" err="1"/>
              <a:t>всіх</a:t>
            </a:r>
            <a:r>
              <a:rPr lang="ru-RU" sz="2000" dirty="0"/>
              <a:t> </a:t>
            </a:r>
            <a:r>
              <a:rPr lang="ru-RU" sz="2000" dirty="0" err="1"/>
              <a:t>напрямках</a:t>
            </a:r>
            <a:r>
              <a:rPr lang="ru-RU" sz="2000" dirty="0"/>
              <a:t>), то </a:t>
            </a:r>
            <a:r>
              <a:rPr lang="ru-RU" sz="2000" dirty="0" err="1"/>
              <a:t>ділянка</a:t>
            </a:r>
            <a:r>
              <a:rPr lang="ru-RU" sz="2000" dirty="0"/>
              <a:t> </a:t>
            </a:r>
            <a:r>
              <a:rPr lang="ru-RU" sz="2000" dirty="0" err="1"/>
              <a:t>поруч</a:t>
            </a:r>
            <a:r>
              <a:rPr lang="ru-RU" sz="2000" dirty="0"/>
              <a:t> з </a:t>
            </a:r>
            <a:r>
              <a:rPr lang="ru-RU" sz="2000" dirty="0" err="1"/>
              <a:t>плямою</a:t>
            </a:r>
            <a:r>
              <a:rPr lang="ru-RU" sz="2000" dirty="0"/>
              <a:t> - факел 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місце</a:t>
            </a:r>
            <a:r>
              <a:rPr lang="ru-RU" sz="2000" dirty="0"/>
              <a:t>, де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надходить</a:t>
            </a:r>
            <a:r>
              <a:rPr lang="ru-RU" sz="2000" dirty="0"/>
              <a:t> </a:t>
            </a:r>
            <a:r>
              <a:rPr lang="ru-RU" sz="2000" dirty="0" err="1"/>
              <a:t>більше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Індукція</a:t>
            </a:r>
            <a:r>
              <a:rPr lang="ru-RU" sz="2000" dirty="0"/>
              <a:t> </a:t>
            </a:r>
            <a:r>
              <a:rPr lang="ru-RU" sz="2000" dirty="0" err="1"/>
              <a:t>магнітного</a:t>
            </a:r>
            <a:r>
              <a:rPr lang="ru-RU" sz="2000" dirty="0"/>
              <a:t> поля в </a:t>
            </a:r>
            <a:r>
              <a:rPr lang="ru-RU" sz="2000" dirty="0" err="1"/>
              <a:t>плямах</a:t>
            </a:r>
            <a:r>
              <a:rPr lang="ru-RU" sz="2000" dirty="0"/>
              <a:t> </a:t>
            </a:r>
            <a:r>
              <a:rPr lang="ru-RU" sz="2000" dirty="0" err="1"/>
              <a:t>досягає</a:t>
            </a:r>
            <a:r>
              <a:rPr lang="ru-RU" sz="2000" dirty="0"/>
              <a:t> 0,5 Тл. </a:t>
            </a:r>
            <a:r>
              <a:rPr lang="ru-RU" sz="2000" dirty="0" err="1"/>
              <a:t>Сильне</a:t>
            </a:r>
            <a:r>
              <a:rPr lang="ru-RU" sz="2000" dirty="0"/>
              <a:t> </a:t>
            </a:r>
            <a:r>
              <a:rPr lang="ru-RU" sz="2000" dirty="0" err="1"/>
              <a:t>магнітне</a:t>
            </a:r>
            <a:r>
              <a:rPr lang="ru-RU" sz="2000" dirty="0"/>
              <a:t> поле </a:t>
            </a:r>
            <a:r>
              <a:rPr lang="ru-RU" sz="2000" dirty="0" err="1"/>
              <a:t>гальмує</a:t>
            </a:r>
            <a:r>
              <a:rPr lang="ru-RU" sz="2000" dirty="0"/>
              <a:t> </a:t>
            </a:r>
            <a:r>
              <a:rPr lang="ru-RU" sz="2000" dirty="0" err="1"/>
              <a:t>вихід</a:t>
            </a:r>
            <a:r>
              <a:rPr lang="ru-RU" sz="2000" dirty="0"/>
              <a:t> </a:t>
            </a:r>
            <a:r>
              <a:rPr lang="ru-RU" sz="2000" dirty="0" err="1"/>
              <a:t>гарячої</a:t>
            </a:r>
            <a:r>
              <a:rPr lang="ru-RU" sz="2000" dirty="0"/>
              <a:t> </a:t>
            </a:r>
            <a:r>
              <a:rPr lang="ru-RU" sz="2000" dirty="0" err="1"/>
              <a:t>сонячної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 з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надр</a:t>
            </a:r>
            <a:r>
              <a:rPr lang="ru-RU" sz="2000" dirty="0"/>
              <a:t>, і </a:t>
            </a:r>
            <a:r>
              <a:rPr lang="ru-RU" sz="2000" dirty="0" err="1"/>
              <a:t>саме</a:t>
            </a:r>
            <a:r>
              <a:rPr lang="ru-RU" sz="2000" dirty="0"/>
              <a:t> тому температура </a:t>
            </a:r>
            <a:r>
              <a:rPr lang="ru-RU" sz="2000" dirty="0" err="1"/>
              <a:t>поверхні</a:t>
            </a:r>
            <a:r>
              <a:rPr lang="ru-RU" sz="2000" dirty="0"/>
              <a:t> </a:t>
            </a:r>
            <a:r>
              <a:rPr lang="ru-RU" sz="2000" dirty="0" err="1"/>
              <a:t>Сонця</a:t>
            </a:r>
            <a:r>
              <a:rPr lang="ru-RU" sz="2000" dirty="0"/>
              <a:t> у </a:t>
            </a:r>
            <a:r>
              <a:rPr lang="ru-RU" sz="2000" dirty="0" err="1"/>
              <a:t>цьому</a:t>
            </a:r>
            <a:r>
              <a:rPr lang="ru-RU" sz="2000" dirty="0"/>
              <a:t> </a:t>
            </a:r>
            <a:r>
              <a:rPr lang="ru-RU" sz="2000" dirty="0" err="1"/>
              <a:t>місці</a:t>
            </a:r>
            <a:r>
              <a:rPr lang="ru-RU" sz="2000" dirty="0"/>
              <a:t> </a:t>
            </a:r>
            <a:r>
              <a:rPr lang="ru-RU" sz="2000" dirty="0" err="1"/>
              <a:t>знижується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Пляма</a:t>
            </a:r>
            <a:r>
              <a:rPr lang="ru-RU" sz="2000" dirty="0"/>
              <a:t>, в </a:t>
            </a:r>
            <a:r>
              <a:rPr lang="ru-RU" sz="2000" dirty="0" err="1"/>
              <a:t>якій</a:t>
            </a:r>
            <a:r>
              <a:rPr lang="ru-RU" sz="2000" dirty="0"/>
              <a:t> </a:t>
            </a:r>
            <a:r>
              <a:rPr lang="ru-RU" sz="2000" dirty="0" err="1"/>
              <a:t>магнітні</a:t>
            </a:r>
            <a:r>
              <a:rPr lang="ru-RU" sz="2000" dirty="0"/>
              <a:t> </a:t>
            </a:r>
            <a:r>
              <a:rPr lang="ru-RU" sz="2000" dirty="0" err="1"/>
              <a:t>силові</a:t>
            </a:r>
            <a:r>
              <a:rPr lang="ru-RU" sz="2000" dirty="0"/>
              <a:t> </a:t>
            </a:r>
            <a:r>
              <a:rPr lang="ru-RU" sz="2000" dirty="0" err="1"/>
              <a:t>л</a:t>
            </a:r>
            <a:r>
              <a:rPr lang="ru-RU" sz="2000" dirty="0" err="1" smtClean="0"/>
              <a:t>інії</a:t>
            </a:r>
            <a:r>
              <a:rPr lang="ru-RU" sz="2000" dirty="0" smtClean="0"/>
              <a:t> </a:t>
            </a:r>
            <a:r>
              <a:rPr lang="ru-RU" sz="2000" dirty="0" err="1"/>
              <a:t>виходять</a:t>
            </a:r>
            <a:r>
              <a:rPr lang="ru-RU" sz="2000" dirty="0"/>
              <a:t> </a:t>
            </a:r>
            <a:r>
              <a:rPr lang="ru-RU" sz="2000" dirty="0" smtClean="0"/>
              <a:t>з-</a:t>
            </a:r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/>
              <a:t>поверхні</a:t>
            </a:r>
            <a:r>
              <a:rPr lang="ru-RU" sz="2000" dirty="0"/>
              <a:t>,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північну</a:t>
            </a:r>
            <a:r>
              <a:rPr lang="ru-RU" sz="2000" dirty="0"/>
              <a:t> </a:t>
            </a:r>
            <a:r>
              <a:rPr lang="ru-RU" sz="2000" dirty="0" err="1" smtClean="0"/>
              <a:t>полярність</a:t>
            </a:r>
            <a:r>
              <a:rPr lang="en-US" sz="2000" dirty="0" smtClean="0"/>
              <a:t>.</a:t>
            </a:r>
            <a:r>
              <a:rPr lang="uk-UA" sz="2000" dirty="0" smtClean="0"/>
              <a:t>Я</a:t>
            </a:r>
            <a:r>
              <a:rPr lang="ru-RU" sz="2000" dirty="0" err="1" smtClean="0"/>
              <a:t>кщо</a:t>
            </a:r>
            <a:r>
              <a:rPr lang="ru-RU" sz="2000" dirty="0" smtClean="0"/>
              <a:t> </a:t>
            </a:r>
            <a:r>
              <a:rPr lang="ru-RU" sz="2000" dirty="0"/>
              <a:t>ж </a:t>
            </a:r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л</a:t>
            </a:r>
            <a:r>
              <a:rPr lang="ru-RU" sz="2000" dirty="0" err="1" smtClean="0"/>
              <a:t>інії</a:t>
            </a:r>
            <a:r>
              <a:rPr lang="ru-RU" sz="2000" dirty="0" smtClean="0"/>
              <a:t> </a:t>
            </a:r>
            <a:r>
              <a:rPr lang="ru-RU" sz="2000" dirty="0" err="1"/>
              <a:t>йдуть</a:t>
            </a:r>
            <a:r>
              <a:rPr lang="ru-RU" sz="2000" dirty="0"/>
              <a:t> </a:t>
            </a:r>
            <a:r>
              <a:rPr lang="ru-RU" sz="2000" dirty="0" err="1"/>
              <a:t>під</a:t>
            </a:r>
            <a:r>
              <a:rPr lang="ru-RU" sz="2000" dirty="0"/>
              <a:t> </a:t>
            </a:r>
            <a:r>
              <a:rPr lang="ru-RU" sz="2000" dirty="0" err="1"/>
              <a:t>поверхню</a:t>
            </a:r>
            <a:r>
              <a:rPr lang="ru-RU" sz="2000" dirty="0"/>
              <a:t> - </a:t>
            </a:r>
            <a:r>
              <a:rPr lang="ru-RU" sz="2000" dirty="0" err="1"/>
              <a:t>південну</a:t>
            </a:r>
            <a:r>
              <a:rPr lang="ru-RU" sz="2000" dirty="0"/>
              <a:t> .</a:t>
            </a:r>
          </a:p>
          <a:p>
            <a:endParaRPr lang="ru-RU" sz="2000" dirty="0"/>
          </a:p>
          <a:p>
            <a:endParaRPr lang="uk-UA" sz="2400" dirty="0"/>
          </a:p>
        </p:txBody>
      </p:sp>
      <p:pic>
        <p:nvPicPr>
          <p:cNvPr id="5" name="Рисунок 4" descr="3328556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357166"/>
            <a:ext cx="4714876" cy="3328148"/>
          </a:xfrm>
          <a:prstGeom prst="rect">
            <a:avLst/>
          </a:prstGeom>
        </p:spPr>
      </p:pic>
      <p:pic>
        <p:nvPicPr>
          <p:cNvPr id="6" name="Рисунок 5" descr="1077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7401" y="3929066"/>
            <a:ext cx="4510873" cy="29289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938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8136904" cy="1872208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Культ Сонця у різних народах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5951" y="4293096"/>
            <a:ext cx="4718050" cy="2564904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Презентацію підготувала студентка  106 гр. КММК 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м. Києва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Богдан Марія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7343800" y="260648"/>
            <a:ext cx="1800200" cy="158417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r>
              <a:rPr lang="ru-RU" dirty="0" err="1" smtClean="0"/>
              <a:t>Протуберанці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908720"/>
            <a:ext cx="3779912" cy="5949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err="1"/>
              <a:t>Ц</a:t>
            </a:r>
            <a:r>
              <a:rPr lang="ru-RU" sz="2000" dirty="0" err="1" smtClean="0"/>
              <a:t>е</a:t>
            </a:r>
            <a:r>
              <a:rPr lang="ru-RU" sz="2000" dirty="0" smtClean="0"/>
              <a:t> </a:t>
            </a:r>
            <a:r>
              <a:rPr lang="ru-RU" sz="2000" dirty="0" err="1" smtClean="0"/>
              <a:t>речовина</a:t>
            </a:r>
            <a:r>
              <a:rPr lang="ru-RU" sz="2000" dirty="0" smtClean="0"/>
              <a:t>, яка </a:t>
            </a:r>
            <a:r>
              <a:rPr lang="ru-RU" sz="2000" dirty="0" err="1" smtClean="0"/>
              <a:t>підіймається</a:t>
            </a:r>
            <a:r>
              <a:rPr lang="ru-RU" sz="2000" dirty="0" smtClean="0"/>
              <a:t> над </a:t>
            </a:r>
            <a:r>
              <a:rPr lang="ru-RU" sz="2000" dirty="0" err="1" smtClean="0"/>
              <a:t>сонячною</a:t>
            </a:r>
            <a:r>
              <a:rPr lang="ru-RU" sz="2000" dirty="0" smtClean="0"/>
              <a:t> </a:t>
            </a:r>
            <a:r>
              <a:rPr lang="ru-RU" sz="2000" dirty="0" err="1" smtClean="0"/>
              <a:t>поверхнею</a:t>
            </a:r>
            <a:r>
              <a:rPr lang="ru-RU" sz="2000" dirty="0" smtClean="0"/>
              <a:t> і </a:t>
            </a:r>
            <a:r>
              <a:rPr lang="ru-RU" sz="2000" dirty="0" err="1" smtClean="0"/>
              <a:t>утримується</a:t>
            </a:r>
            <a:r>
              <a:rPr lang="ru-RU" sz="2000" dirty="0" smtClean="0"/>
              <a:t> над нею </a:t>
            </a:r>
            <a:r>
              <a:rPr lang="ru-RU" sz="2000" dirty="0" err="1" smtClean="0"/>
              <a:t>завдяки</a:t>
            </a:r>
            <a:r>
              <a:rPr lang="ru-RU" sz="2000" dirty="0" smtClean="0"/>
              <a:t> </a:t>
            </a:r>
            <a:r>
              <a:rPr lang="ru-RU" sz="2000" dirty="0" err="1" smtClean="0"/>
              <a:t>магнітному</a:t>
            </a:r>
            <a:r>
              <a:rPr lang="ru-RU" sz="2000" dirty="0" smtClean="0"/>
              <a:t> полю.</a:t>
            </a:r>
          </a:p>
          <a:p>
            <a:pPr marL="0" indent="0">
              <a:buNone/>
            </a:pPr>
            <a:r>
              <a:rPr lang="ru-RU" sz="2000" dirty="0" err="1"/>
              <a:t>Ц</a:t>
            </a:r>
            <a:r>
              <a:rPr lang="ru-RU" sz="2000" dirty="0" err="1" smtClean="0"/>
              <a:t>е</a:t>
            </a:r>
            <a:r>
              <a:rPr lang="ru-RU" sz="2000" dirty="0" smtClean="0"/>
              <a:t> </a:t>
            </a:r>
            <a:r>
              <a:rPr lang="ru-RU" sz="2000" dirty="0" err="1" smtClean="0"/>
              <a:t>найграндіозніші</a:t>
            </a:r>
            <a:r>
              <a:rPr lang="ru-RU" sz="2000" dirty="0" smtClean="0"/>
              <a:t> </a:t>
            </a:r>
            <a:r>
              <a:rPr lang="ru-RU" sz="2000" dirty="0" err="1" smtClean="0"/>
              <a:t>утворення</a:t>
            </a:r>
            <a:r>
              <a:rPr lang="ru-RU" sz="2000" dirty="0" smtClean="0"/>
              <a:t> в </a:t>
            </a:r>
            <a:r>
              <a:rPr lang="ru-RU" sz="2000" dirty="0" err="1" smtClean="0"/>
              <a:t>атмосфері</a:t>
            </a:r>
            <a:r>
              <a:rPr lang="ru-RU" sz="2000" dirty="0" smtClean="0"/>
              <a:t> </a:t>
            </a:r>
            <a:r>
              <a:rPr lang="ru-RU" sz="2000" dirty="0" err="1" smtClean="0"/>
              <a:t>Сонця</a:t>
            </a:r>
            <a:r>
              <a:rPr lang="ru-RU" sz="2000" dirty="0" smtClean="0"/>
              <a:t>. </a:t>
            </a:r>
            <a:r>
              <a:rPr lang="ru-RU" sz="2000" dirty="0" err="1" smtClean="0"/>
              <a:t>Довжина</a:t>
            </a:r>
            <a:r>
              <a:rPr lang="ru-RU" sz="2000" dirty="0" smtClean="0"/>
              <a:t> </a:t>
            </a:r>
            <a:r>
              <a:rPr lang="ru-RU" sz="2000" dirty="0" err="1" smtClean="0"/>
              <a:t>деяких</a:t>
            </a:r>
            <a:r>
              <a:rPr lang="ru-RU" sz="2000" dirty="0" smtClean="0"/>
              <a:t> з них </a:t>
            </a:r>
            <a:r>
              <a:rPr lang="ru-RU" sz="2000" dirty="0" err="1" smtClean="0"/>
              <a:t>сягає</a:t>
            </a:r>
            <a:r>
              <a:rPr lang="ru-RU" sz="2000" dirty="0" smtClean="0"/>
              <a:t> 200 000 км, </a:t>
            </a:r>
            <a:r>
              <a:rPr lang="ru-RU" sz="2000" dirty="0" err="1" smtClean="0"/>
              <a:t>товщина</a:t>
            </a:r>
            <a:r>
              <a:rPr lang="ru-RU" sz="2000" dirty="0" smtClean="0"/>
              <a:t> - </a:t>
            </a:r>
            <a:r>
              <a:rPr lang="ru-RU" sz="2000" dirty="0" err="1" smtClean="0"/>
              <a:t>кілька</a:t>
            </a:r>
            <a:r>
              <a:rPr lang="ru-RU" sz="2000" dirty="0" smtClean="0"/>
              <a:t> </a:t>
            </a:r>
            <a:r>
              <a:rPr lang="ru-RU" sz="2000" dirty="0" err="1" smtClean="0"/>
              <a:t>тисяч</a:t>
            </a:r>
            <a:r>
              <a:rPr lang="ru-RU" sz="2000" dirty="0" smtClean="0"/>
              <a:t> </a:t>
            </a:r>
            <a:r>
              <a:rPr lang="ru-RU" sz="2000" dirty="0" err="1" smtClean="0"/>
              <a:t>кілометрів</a:t>
            </a:r>
            <a:r>
              <a:rPr lang="ru-RU" sz="2000" dirty="0" smtClean="0"/>
              <a:t>. </a:t>
            </a:r>
            <a:r>
              <a:rPr lang="ru-RU" sz="2000" dirty="0" err="1" smtClean="0"/>
              <a:t>Оскільки</a:t>
            </a:r>
            <a:r>
              <a:rPr lang="ru-RU" sz="2000" dirty="0" smtClean="0"/>
              <a:t> </a:t>
            </a:r>
            <a:r>
              <a:rPr lang="ru-RU" sz="2000" dirty="0" err="1" smtClean="0"/>
              <a:t>найчастіше</a:t>
            </a:r>
            <a:r>
              <a:rPr lang="ru-RU" sz="2000" dirty="0" smtClean="0"/>
              <a:t> </a:t>
            </a:r>
            <a:r>
              <a:rPr lang="ru-RU" sz="2000" dirty="0" err="1" smtClean="0"/>
              <a:t>протуберанці</a:t>
            </a:r>
            <a:r>
              <a:rPr lang="ru-RU" sz="2000" dirty="0" smtClean="0"/>
              <a:t> -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дуже</a:t>
            </a:r>
            <a:r>
              <a:rPr lang="ru-RU" sz="2000" dirty="0" smtClean="0"/>
              <a:t> </a:t>
            </a:r>
            <a:r>
              <a:rPr lang="ru-RU" sz="2000" dirty="0" err="1" smtClean="0"/>
              <a:t>плоскі</a:t>
            </a:r>
            <a:r>
              <a:rPr lang="ru-RU" sz="2000" dirty="0" smtClean="0"/>
              <a:t> й </a:t>
            </a:r>
            <a:r>
              <a:rPr lang="ru-RU" sz="2000" dirty="0" err="1" smtClean="0"/>
              <a:t>довгі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err="1" smtClean="0"/>
              <a:t>Протуберанці</a:t>
            </a:r>
            <a:r>
              <a:rPr lang="ru-RU" sz="2000" dirty="0" smtClean="0"/>
              <a:t> </a:t>
            </a:r>
            <a:r>
              <a:rPr lang="ru-RU" sz="2000" dirty="0" err="1" smtClean="0"/>
              <a:t>щільніші</a:t>
            </a:r>
            <a:r>
              <a:rPr lang="ru-RU" sz="2000" dirty="0" smtClean="0"/>
              <a:t> й </a:t>
            </a:r>
            <a:r>
              <a:rPr lang="ru-RU" sz="2000" dirty="0" err="1" smtClean="0"/>
              <a:t>холодніші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корони</a:t>
            </a:r>
            <a:r>
              <a:rPr lang="ru-RU" sz="2000" dirty="0" smtClean="0"/>
              <a:t> хмари газу, </a:t>
            </a:r>
            <a:r>
              <a:rPr lang="ru-RU" sz="2000" dirty="0" err="1" smtClean="0"/>
              <a:t>розташовані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своєю</a:t>
            </a:r>
            <a:r>
              <a:rPr lang="ru-RU" sz="2000" dirty="0" smtClean="0"/>
              <a:t> </a:t>
            </a:r>
            <a:r>
              <a:rPr lang="ru-RU" sz="2000" dirty="0" err="1" smtClean="0"/>
              <a:t>площиною</a:t>
            </a:r>
            <a:r>
              <a:rPr lang="ru-RU" sz="2000" dirty="0" smtClean="0"/>
              <a:t> </a:t>
            </a:r>
            <a:r>
              <a:rPr lang="ru-RU" sz="2000" dirty="0" err="1" smtClean="0"/>
              <a:t>майже</a:t>
            </a:r>
            <a:r>
              <a:rPr lang="ru-RU" sz="2000" dirty="0" smtClean="0"/>
              <a:t> перпендикулярно до </a:t>
            </a:r>
            <a:r>
              <a:rPr lang="ru-RU" sz="2000" dirty="0" err="1" smtClean="0"/>
              <a:t>поверхні</a:t>
            </a:r>
            <a:r>
              <a:rPr lang="ru-RU" sz="2000" dirty="0" smtClean="0"/>
              <a:t> </a:t>
            </a:r>
            <a:r>
              <a:rPr lang="ru-RU" sz="2000" dirty="0" err="1" smtClean="0"/>
              <a:t>Сонця</a:t>
            </a:r>
            <a:r>
              <a:rPr lang="ru-RU" sz="2000" dirty="0"/>
              <a:t>.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2050" name="Picture 2" descr="D:\Documents\відео,музика,зображення\Сонце\смолоскипи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9"/>
            <a:ext cx="5194125" cy="5256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851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556792"/>
          </a:xfrm>
        </p:spPr>
        <p:txBody>
          <a:bodyPr/>
          <a:lstStyle/>
          <a:p>
            <a:r>
              <a:rPr lang="ru-RU" sz="4400" dirty="0" err="1"/>
              <a:t>Циклічність</a:t>
            </a:r>
            <a:r>
              <a:rPr lang="ru-RU" sz="4400" dirty="0"/>
              <a:t> </a:t>
            </a:r>
            <a:r>
              <a:rPr lang="ru-RU" sz="4400" dirty="0" err="1"/>
              <a:t>сонячної</a:t>
            </a:r>
            <a:r>
              <a:rPr lang="ru-RU" sz="4400" dirty="0"/>
              <a:t> </a:t>
            </a:r>
            <a:r>
              <a:rPr lang="ru-RU" sz="4400" dirty="0" err="1"/>
              <a:t>активності</a:t>
            </a:r>
            <a:r>
              <a:rPr lang="ru-RU" sz="6000" dirty="0"/>
              <a:t/>
            </a:r>
            <a:br>
              <a:rPr lang="ru-RU" sz="6000" dirty="0"/>
            </a:br>
            <a:endParaRPr lang="uk-UA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764704"/>
            <a:ext cx="4429124" cy="6093296"/>
          </a:xfrm>
        </p:spPr>
        <p:txBody>
          <a:bodyPr>
            <a:noAutofit/>
          </a:bodyPr>
          <a:lstStyle/>
          <a:p>
            <a:r>
              <a:rPr lang="ru-RU" sz="2400" dirty="0"/>
              <a:t>В </a:t>
            </a:r>
            <a:r>
              <a:rPr lang="ru-RU" sz="2400" dirty="0" err="1"/>
              <a:t>середині</a:t>
            </a:r>
            <a:r>
              <a:rPr lang="ru-RU" sz="2400" dirty="0"/>
              <a:t> </a:t>
            </a:r>
            <a:r>
              <a:rPr lang="en-US" sz="2400" dirty="0"/>
              <a:t>XIX </a:t>
            </a:r>
            <a:r>
              <a:rPr lang="ru-RU" sz="2400" dirty="0"/>
              <a:t>ст. </a:t>
            </a:r>
            <a:r>
              <a:rPr lang="ru-RU" sz="2400" dirty="0" err="1"/>
              <a:t>було</a:t>
            </a:r>
            <a:r>
              <a:rPr lang="ru-RU" sz="2400" dirty="0"/>
              <a:t> </a:t>
            </a:r>
            <a:r>
              <a:rPr lang="ru-RU" sz="2400" dirty="0" err="1"/>
              <a:t>виявлено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в </a:t>
            </a:r>
            <a:r>
              <a:rPr lang="ru-RU" sz="2400" dirty="0" err="1"/>
              <a:t>різні</a:t>
            </a:r>
            <a:r>
              <a:rPr lang="ru-RU" sz="2400" dirty="0"/>
              <a:t> роки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плям</a:t>
            </a:r>
            <a:r>
              <a:rPr lang="ru-RU" sz="2400" dirty="0"/>
              <a:t> на </a:t>
            </a:r>
            <a:r>
              <a:rPr lang="ru-RU" sz="2400" dirty="0" err="1"/>
              <a:t>Сонці</a:t>
            </a:r>
            <a:r>
              <a:rPr lang="ru-RU" sz="2400" dirty="0"/>
              <a:t> </a:t>
            </a:r>
            <a:r>
              <a:rPr lang="ru-RU" sz="2400" dirty="0" err="1"/>
              <a:t>неоднакова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За </a:t>
            </a:r>
            <a:r>
              <a:rPr lang="ru-RU" sz="2400" dirty="0" err="1"/>
              <a:t>міру</a:t>
            </a:r>
            <a:r>
              <a:rPr lang="ru-RU" sz="2400" dirty="0"/>
              <a:t> </a:t>
            </a:r>
            <a:r>
              <a:rPr lang="ru-RU" sz="2400" dirty="0" err="1"/>
              <a:t>плямотворної</a:t>
            </a:r>
            <a:r>
              <a:rPr lang="ru-RU" sz="2400" dirty="0"/>
              <a:t> </a:t>
            </a:r>
            <a:r>
              <a:rPr lang="ru-RU" sz="2400" dirty="0" err="1"/>
              <a:t>діяльності</a:t>
            </a:r>
            <a:r>
              <a:rPr lang="ru-RU" sz="2400" dirty="0"/>
              <a:t> </a:t>
            </a:r>
            <a:r>
              <a:rPr lang="ru-RU" sz="2400" dirty="0" err="1"/>
              <a:t>Сонця</a:t>
            </a:r>
            <a:r>
              <a:rPr lang="ru-RU" sz="2400" dirty="0"/>
              <a:t> </a:t>
            </a:r>
            <a:r>
              <a:rPr lang="ru-RU" sz="2400" dirty="0" err="1"/>
              <a:t>прийнято</a:t>
            </a:r>
            <a:r>
              <a:rPr lang="ru-RU" sz="2400" dirty="0"/>
              <a:t> число Вольфа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W </a:t>
            </a:r>
            <a:r>
              <a:rPr lang="en-US" sz="2400" dirty="0">
                <a:solidFill>
                  <a:srgbClr val="FFFF00"/>
                </a:solidFill>
              </a:rPr>
              <a:t>=10g+f</a:t>
            </a:r>
            <a:r>
              <a:rPr lang="en-US" sz="2400" dirty="0"/>
              <a:t>, </a:t>
            </a:r>
            <a:r>
              <a:rPr lang="ru-RU" sz="2400" dirty="0"/>
              <a:t>де </a:t>
            </a:r>
            <a:r>
              <a:rPr lang="en-US" sz="2400" dirty="0"/>
              <a:t>g</a:t>
            </a:r>
            <a:r>
              <a:rPr lang="ru-RU" sz="2400" dirty="0"/>
              <a:t> -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груп</a:t>
            </a:r>
            <a:r>
              <a:rPr lang="ru-RU" sz="2400" dirty="0"/>
              <a:t> </a:t>
            </a:r>
            <a:r>
              <a:rPr lang="ru-RU" sz="2400" dirty="0" err="1"/>
              <a:t>плям</a:t>
            </a:r>
            <a:r>
              <a:rPr lang="ru-RU" sz="2400" dirty="0"/>
              <a:t>, </a:t>
            </a:r>
            <a:r>
              <a:rPr lang="en-US" sz="2400" dirty="0"/>
              <a:t>f</a:t>
            </a:r>
            <a:r>
              <a:rPr lang="ru-RU" sz="2400" dirty="0"/>
              <a:t> - </a:t>
            </a:r>
            <a:r>
              <a:rPr lang="ru-RU" sz="2400" dirty="0" err="1"/>
              <a:t>загальна</a:t>
            </a:r>
            <a:r>
              <a:rPr lang="ru-RU" sz="2400" dirty="0"/>
              <a:t>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усіх</a:t>
            </a:r>
            <a:r>
              <a:rPr lang="ru-RU" sz="2400" dirty="0"/>
              <a:t> </a:t>
            </a:r>
            <a:r>
              <a:rPr lang="ru-RU" sz="2400" dirty="0" err="1"/>
              <a:t>плям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є в </a:t>
            </a:r>
            <a:r>
              <a:rPr lang="ru-RU" sz="2400" dirty="0" err="1"/>
              <a:t>цей</a:t>
            </a:r>
            <a:r>
              <a:rPr lang="ru-RU" sz="2400" dirty="0"/>
              <a:t> момент на диску </a:t>
            </a:r>
            <a:r>
              <a:rPr lang="ru-RU" sz="2400" dirty="0" err="1"/>
              <a:t>Сонця</a:t>
            </a:r>
            <a:r>
              <a:rPr lang="ru-RU" sz="2400" dirty="0"/>
              <a:t>.</a:t>
            </a:r>
          </a:p>
          <a:p>
            <a:r>
              <a:rPr lang="ru-RU" sz="2400" dirty="0" err="1"/>
              <a:t>Обчислення</a:t>
            </a:r>
            <a:r>
              <a:rPr lang="ru-RU" sz="2400" dirty="0"/>
              <a:t> чисел Вольфа </a:t>
            </a:r>
            <a:r>
              <a:rPr lang="ru-RU" sz="2400" dirty="0" err="1"/>
              <a:t>проводять</a:t>
            </a:r>
            <a:r>
              <a:rPr lang="ru-RU" sz="2400" dirty="0"/>
              <a:t> на </a:t>
            </a:r>
            <a:r>
              <a:rPr lang="ru-RU" sz="2400" dirty="0" err="1"/>
              <a:t>кожний</a:t>
            </a:r>
            <a:r>
              <a:rPr lang="ru-RU" sz="2400" dirty="0"/>
              <a:t> день. </a:t>
            </a:r>
            <a:r>
              <a:rPr lang="ru-RU" sz="2400" dirty="0" err="1"/>
              <a:t>Після</a:t>
            </a:r>
            <a:r>
              <a:rPr lang="ru-RU" sz="2400" dirty="0"/>
              <a:t> </a:t>
            </a:r>
            <a:r>
              <a:rPr lang="ru-RU" sz="2400" dirty="0" err="1"/>
              <a:t>чого</a:t>
            </a:r>
            <a:r>
              <a:rPr lang="ru-RU" sz="2400" dirty="0"/>
              <a:t>, </a:t>
            </a:r>
            <a:r>
              <a:rPr lang="ru-RU" sz="2400" dirty="0" err="1"/>
              <a:t>знаходять</a:t>
            </a:r>
            <a:r>
              <a:rPr lang="ru-RU" sz="2400" dirty="0"/>
              <a:t> </a:t>
            </a:r>
            <a:r>
              <a:rPr lang="ru-RU" sz="2400" dirty="0" err="1"/>
              <a:t>середнє</a:t>
            </a:r>
            <a:r>
              <a:rPr lang="ru-RU" sz="2400" dirty="0"/>
              <a:t> за </a:t>
            </a:r>
            <a:r>
              <a:rPr lang="ru-RU" sz="2400" dirty="0" err="1"/>
              <a:t>місяць</a:t>
            </a:r>
            <a:r>
              <a:rPr lang="ru-RU" sz="2400" dirty="0"/>
              <a:t> і </a:t>
            </a:r>
            <a:r>
              <a:rPr lang="ru-RU" sz="2400" dirty="0" err="1"/>
              <a:t>середнє</a:t>
            </a:r>
            <a:r>
              <a:rPr lang="ru-RU" sz="2400" dirty="0"/>
              <a:t> за </a:t>
            </a:r>
            <a:r>
              <a:rPr lang="ru-RU" sz="2400" dirty="0" err="1"/>
              <a:t>рік</a:t>
            </a:r>
            <a:r>
              <a:rPr lang="ru-RU" sz="2400" dirty="0"/>
              <a:t> </a:t>
            </a:r>
            <a:r>
              <a:rPr lang="ru-RU" sz="2400" dirty="0" err="1"/>
              <a:t>значення</a:t>
            </a:r>
            <a:r>
              <a:rPr lang="ru-RU" sz="2400" dirty="0"/>
              <a:t> числа Вольфа. </a:t>
            </a:r>
          </a:p>
        </p:txBody>
      </p:sp>
      <p:pic>
        <p:nvPicPr>
          <p:cNvPr id="7" name="Рисунок 6" descr="www_astronomy_or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857231"/>
            <a:ext cx="4334698" cy="2174823"/>
          </a:xfrm>
          <a:prstGeom prst="rect">
            <a:avLst/>
          </a:prstGeom>
        </p:spPr>
      </p:pic>
      <p:pic>
        <p:nvPicPr>
          <p:cNvPr id="8" name="Рисунок 7" descr="20120814_fig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214686"/>
            <a:ext cx="5000628" cy="34602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457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0" y="0"/>
            <a:ext cx="9144000" cy="1556792"/>
          </a:xfrm>
        </p:spPr>
        <p:txBody>
          <a:bodyPr/>
          <a:lstStyle/>
          <a:p>
            <a:r>
              <a:rPr lang="ru-RU" sz="4400" dirty="0" err="1"/>
              <a:t>Циклічність</a:t>
            </a:r>
            <a:r>
              <a:rPr lang="ru-RU" sz="4400" dirty="0"/>
              <a:t> </a:t>
            </a:r>
            <a:r>
              <a:rPr lang="ru-RU" sz="4400" dirty="0" err="1"/>
              <a:t>сонячної</a:t>
            </a:r>
            <a:r>
              <a:rPr lang="ru-RU" sz="4400" dirty="0"/>
              <a:t> </a:t>
            </a:r>
            <a:r>
              <a:rPr lang="ru-RU" sz="4400" dirty="0" err="1"/>
              <a:t>активності</a:t>
            </a:r>
            <a:r>
              <a:rPr lang="ru-RU" sz="6000" dirty="0"/>
              <a:t/>
            </a:r>
            <a:br>
              <a:rPr lang="ru-RU" sz="6000" dirty="0"/>
            </a:br>
            <a:endParaRPr lang="uk-UA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764704"/>
            <a:ext cx="4286248" cy="5879006"/>
          </a:xfrm>
        </p:spPr>
        <p:txBody>
          <a:bodyPr>
            <a:noAutofit/>
          </a:bodyPr>
          <a:lstStyle/>
          <a:p>
            <a:r>
              <a:rPr lang="ru-RU" sz="2000" dirty="0" smtClean="0"/>
              <a:t> </a:t>
            </a:r>
            <a:r>
              <a:rPr lang="uk-UA" sz="2000" dirty="0" smtClean="0"/>
              <a:t>К</a:t>
            </a:r>
            <a:r>
              <a:rPr lang="ru-RU" sz="2000" dirty="0" err="1" smtClean="0"/>
              <a:t>ількість</a:t>
            </a:r>
            <a:r>
              <a:rPr lang="ru-RU" sz="2000" dirty="0" smtClean="0"/>
              <a:t> </a:t>
            </a:r>
            <a:r>
              <a:rPr lang="ru-RU" sz="2000" dirty="0" err="1"/>
              <a:t>плям</a:t>
            </a:r>
            <a:r>
              <a:rPr lang="ru-RU" sz="2000" dirty="0"/>
              <a:t> на </a:t>
            </a:r>
            <a:r>
              <a:rPr lang="ru-RU" sz="2000" dirty="0" err="1"/>
              <a:t>Сонці</a:t>
            </a:r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dirty="0" err="1"/>
              <a:t>змінюється</a:t>
            </a:r>
            <a:r>
              <a:rPr lang="ru-RU" sz="2000" dirty="0"/>
              <a:t> в </a:t>
            </a:r>
            <a:r>
              <a:rPr lang="ru-RU" sz="2000" dirty="0" err="1"/>
              <a:t>середньому</a:t>
            </a:r>
            <a:r>
              <a:rPr lang="ru-RU" sz="2000" dirty="0"/>
              <a:t> з </a:t>
            </a:r>
            <a:r>
              <a:rPr lang="ru-RU" sz="2000" dirty="0" err="1"/>
              <a:t>періодом</a:t>
            </a:r>
            <a:r>
              <a:rPr lang="ru-RU" sz="2000" dirty="0"/>
              <a:t> </a:t>
            </a:r>
            <a:r>
              <a:rPr lang="ru-RU" sz="2400" dirty="0"/>
              <a:t>11.1</a:t>
            </a:r>
            <a:r>
              <a:rPr lang="ru-RU" sz="2000" dirty="0"/>
              <a:t> року, </a:t>
            </a:r>
            <a:r>
              <a:rPr lang="ru-RU" sz="2000" dirty="0" err="1"/>
              <a:t>тобто</a:t>
            </a:r>
            <a:r>
              <a:rPr lang="ru-RU" sz="2000" dirty="0"/>
              <a:t> </a:t>
            </a:r>
            <a:r>
              <a:rPr lang="ru-RU" sz="2000" dirty="0" err="1"/>
              <a:t>існує</a:t>
            </a:r>
            <a:r>
              <a:rPr lang="ru-RU" sz="2000" dirty="0"/>
              <a:t> 11-річний цикл </a:t>
            </a:r>
            <a:r>
              <a:rPr lang="ru-RU" sz="2000" dirty="0" err="1"/>
              <a:t>активності</a:t>
            </a:r>
            <a:r>
              <a:rPr lang="ru-RU" sz="2000" dirty="0"/>
              <a:t> </a:t>
            </a:r>
            <a:r>
              <a:rPr lang="ru-RU" sz="2000" dirty="0" err="1"/>
              <a:t>Сонця</a:t>
            </a:r>
            <a:r>
              <a:rPr lang="ru-RU" sz="2000" dirty="0"/>
              <a:t>. </a:t>
            </a:r>
            <a:r>
              <a:rPr lang="ru-RU" sz="2000" dirty="0" err="1"/>
              <a:t>Проте</a:t>
            </a:r>
            <a:r>
              <a:rPr lang="ru-RU" sz="2000" dirty="0"/>
              <a:t> </a:t>
            </a:r>
            <a:r>
              <a:rPr lang="ru-RU" sz="2000" dirty="0" err="1"/>
              <a:t>проміжки</a:t>
            </a:r>
            <a:r>
              <a:rPr lang="ru-RU" sz="2000" dirty="0"/>
              <a:t> часу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  <a:r>
              <a:rPr lang="ru-RU" sz="2000" dirty="0" err="1"/>
              <a:t>двома</a:t>
            </a:r>
            <a:r>
              <a:rPr lang="ru-RU" sz="2000" dirty="0"/>
              <a:t> максимумами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коливатись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400" dirty="0"/>
              <a:t>7.5</a:t>
            </a:r>
            <a:r>
              <a:rPr lang="ru-RU" sz="2000" dirty="0"/>
              <a:t> до </a:t>
            </a:r>
            <a:r>
              <a:rPr lang="ru-RU" sz="2400" dirty="0"/>
              <a:t>16</a:t>
            </a:r>
            <a:r>
              <a:rPr lang="ru-RU" sz="2000" dirty="0"/>
              <a:t> </a:t>
            </a:r>
            <a:r>
              <a:rPr lang="ru-RU" sz="2000" dirty="0" err="1"/>
              <a:t>років</a:t>
            </a:r>
            <a:r>
              <a:rPr lang="ru-RU" sz="2000" dirty="0"/>
              <a:t>, тому </a:t>
            </a:r>
            <a:r>
              <a:rPr lang="ru-RU" sz="2000" dirty="0" err="1"/>
              <a:t>передбачити</a:t>
            </a:r>
            <a:r>
              <a:rPr lang="ru-RU" sz="2000" dirty="0"/>
              <a:t> </a:t>
            </a:r>
            <a:r>
              <a:rPr lang="ru-RU" sz="2000" dirty="0" err="1"/>
              <a:t>настання</a:t>
            </a:r>
            <a:r>
              <a:rPr lang="ru-RU" sz="2000" dirty="0"/>
              <a:t> конкретного максимуму нелегко.</a:t>
            </a:r>
          </a:p>
          <a:p>
            <a:r>
              <a:rPr lang="ru-RU" sz="2000" dirty="0"/>
              <a:t>Введено </a:t>
            </a:r>
            <a:r>
              <a:rPr lang="ru-RU" sz="2000" dirty="0" err="1"/>
              <a:t>умовну</a:t>
            </a:r>
            <a:r>
              <a:rPr lang="ru-RU" sz="2000" dirty="0"/>
              <a:t> </a:t>
            </a:r>
            <a:r>
              <a:rPr lang="ru-RU" sz="2000" dirty="0" err="1"/>
              <a:t>нумерацію</a:t>
            </a:r>
            <a:r>
              <a:rPr lang="ru-RU" sz="2000" dirty="0"/>
              <a:t> </a:t>
            </a:r>
            <a:r>
              <a:rPr lang="ru-RU" sz="2000" dirty="0" err="1"/>
              <a:t>циклів</a:t>
            </a:r>
            <a:r>
              <a:rPr lang="ru-RU" sz="2000" dirty="0"/>
              <a:t>, </a:t>
            </a:r>
            <a:r>
              <a:rPr lang="ru-RU" sz="2000" dirty="0" err="1"/>
              <a:t>починаючи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того,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мав</a:t>
            </a:r>
            <a:r>
              <a:rPr lang="ru-RU" sz="2000" dirty="0"/>
              <a:t> початок у 1755 р. У </a:t>
            </a:r>
            <a:r>
              <a:rPr lang="ru-RU" sz="2000" dirty="0" smtClean="0"/>
              <a:t>2008 </a:t>
            </a:r>
            <a:r>
              <a:rPr lang="ru-RU" sz="2000" dirty="0"/>
              <a:t>р. </a:t>
            </a:r>
            <a:r>
              <a:rPr lang="ru-RU" sz="2000" dirty="0" err="1"/>
              <a:t>розпочався</a:t>
            </a:r>
            <a:r>
              <a:rPr lang="ru-RU" sz="2000" dirty="0"/>
              <a:t> </a:t>
            </a:r>
            <a:r>
              <a:rPr lang="ru-RU" sz="2000" dirty="0" smtClean="0"/>
              <a:t>24-й цикл</a:t>
            </a:r>
          </a:p>
          <a:p>
            <a:r>
              <a:rPr lang="ru-RU" sz="2000" dirty="0" smtClean="0"/>
              <a:t>.</a:t>
            </a:r>
            <a:r>
              <a:rPr lang="ru-RU" sz="2000" dirty="0" err="1" smtClean="0"/>
              <a:t>Максимуми</a:t>
            </a:r>
            <a:r>
              <a:rPr lang="ru-RU" sz="2000" dirty="0" smtClean="0"/>
              <a:t> </a:t>
            </a:r>
            <a:r>
              <a:rPr lang="ru-RU" sz="2000" dirty="0"/>
              <a:t>числа </a:t>
            </a:r>
            <a:r>
              <a:rPr lang="en-US" sz="2000" dirty="0" smtClean="0"/>
              <a:t>W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/>
              <a:t>циклу до циклу </a:t>
            </a:r>
            <a:r>
              <a:rPr lang="ru-RU" sz="2000" dirty="0" err="1"/>
              <a:t>неоднакові</a:t>
            </a:r>
            <a:r>
              <a:rPr lang="ru-RU" sz="2000" dirty="0"/>
              <a:t> .</a:t>
            </a:r>
            <a:r>
              <a:rPr lang="ru-RU" sz="2000" dirty="0" err="1"/>
              <a:t>Імовірно</a:t>
            </a:r>
            <a:r>
              <a:rPr lang="ru-RU" sz="2000" dirty="0"/>
              <a:t>, </a:t>
            </a:r>
            <a:r>
              <a:rPr lang="ru-RU" sz="2000" dirty="0" err="1"/>
              <a:t>існує</a:t>
            </a:r>
            <a:r>
              <a:rPr lang="ru-RU" sz="2000" dirty="0"/>
              <a:t> й </a:t>
            </a:r>
            <a:r>
              <a:rPr lang="ru-RU" sz="2400" dirty="0" err="1"/>
              <a:t>віковий</a:t>
            </a:r>
            <a:r>
              <a:rPr lang="ru-RU" sz="2400" dirty="0"/>
              <a:t> </a:t>
            </a:r>
            <a:r>
              <a:rPr lang="ru-RU" sz="2000" dirty="0"/>
              <a:t>цикл </a:t>
            </a:r>
            <a:r>
              <a:rPr lang="ru-RU" sz="2000" dirty="0" err="1"/>
              <a:t>сонячної</a:t>
            </a:r>
            <a:r>
              <a:rPr lang="ru-RU" sz="2000" dirty="0"/>
              <a:t> </a:t>
            </a:r>
            <a:r>
              <a:rPr lang="ru-RU" sz="2000" dirty="0" err="1"/>
              <a:t>активності</a:t>
            </a:r>
            <a:r>
              <a:rPr lang="ru-RU" sz="2000" dirty="0"/>
              <a:t> - </a:t>
            </a:r>
            <a:r>
              <a:rPr lang="ru-RU" sz="2000" dirty="0" err="1"/>
              <a:t>певна</a:t>
            </a:r>
            <a:r>
              <a:rPr lang="ru-RU" sz="2000" dirty="0"/>
              <a:t> </a:t>
            </a:r>
            <a:r>
              <a:rPr lang="ru-RU" sz="2000" dirty="0" err="1"/>
              <a:t>повторюваність</a:t>
            </a:r>
            <a:r>
              <a:rPr lang="ru-RU" sz="2000" dirty="0"/>
              <a:t> </a:t>
            </a:r>
            <a:r>
              <a:rPr lang="ru-RU" sz="2000" dirty="0" err="1"/>
              <a:t>найбільших</a:t>
            </a:r>
            <a:r>
              <a:rPr lang="ru-RU" sz="2000" dirty="0"/>
              <a:t> </a:t>
            </a:r>
            <a:r>
              <a:rPr lang="ru-RU" sz="2000" dirty="0" err="1"/>
              <a:t>максимумів</a:t>
            </a:r>
            <a:r>
              <a:rPr lang="ru-RU" sz="2000" dirty="0"/>
              <a:t> через </a:t>
            </a:r>
            <a:r>
              <a:rPr lang="ru-RU" sz="2400" dirty="0"/>
              <a:t>80-90</a:t>
            </a:r>
            <a:r>
              <a:rPr lang="ru-RU" sz="2000" dirty="0"/>
              <a:t> </a:t>
            </a:r>
            <a:r>
              <a:rPr lang="ru-RU" sz="2000" dirty="0" err="1"/>
              <a:t>років</a:t>
            </a:r>
            <a:r>
              <a:rPr lang="ru-RU" sz="2000" dirty="0" smtClean="0"/>
              <a:t>.</a:t>
            </a:r>
            <a:endParaRPr lang="uk-UA" sz="2000" dirty="0"/>
          </a:p>
        </p:txBody>
      </p:sp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4973250" cy="29289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457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24136"/>
          </a:xfrm>
        </p:spPr>
        <p:txBody>
          <a:bodyPr/>
          <a:lstStyle/>
          <a:p>
            <a:r>
              <a:rPr lang="ru-RU" sz="4800" dirty="0" err="1"/>
              <a:t>Сонячні</a:t>
            </a:r>
            <a:r>
              <a:rPr lang="ru-RU" sz="4800" dirty="0"/>
              <a:t> </a:t>
            </a:r>
            <a:r>
              <a:rPr lang="ru-RU" sz="4800" dirty="0" err="1"/>
              <a:t>спалахи</a:t>
            </a:r>
            <a:r>
              <a:rPr lang="ru-RU" sz="4800" dirty="0"/>
              <a:t>:</a:t>
            </a:r>
            <a:br>
              <a:rPr lang="ru-RU" sz="4800" dirty="0"/>
            </a:br>
            <a:endParaRPr lang="uk-UA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764704"/>
            <a:ext cx="5436096" cy="6093296"/>
          </a:xfrm>
        </p:spPr>
        <p:txBody>
          <a:bodyPr>
            <a:normAutofit/>
          </a:bodyPr>
          <a:lstStyle/>
          <a:p>
            <a:r>
              <a:rPr lang="ru-RU" sz="1800" dirty="0" err="1"/>
              <a:t>Досить</a:t>
            </a:r>
            <a:r>
              <a:rPr lang="ru-RU" sz="1800" dirty="0"/>
              <a:t> часто над </a:t>
            </a:r>
            <a:r>
              <a:rPr lang="ru-RU" sz="1800" dirty="0" err="1"/>
              <a:t>сонячними</a:t>
            </a:r>
            <a:r>
              <a:rPr lang="ru-RU" sz="1800" dirty="0"/>
              <a:t> </a:t>
            </a:r>
            <a:r>
              <a:rPr lang="ru-RU" sz="1800" dirty="0" err="1"/>
              <a:t>плямами</a:t>
            </a:r>
            <a:r>
              <a:rPr lang="ru-RU" sz="1800" dirty="0"/>
              <a:t> у </a:t>
            </a:r>
            <a:r>
              <a:rPr lang="ru-RU" sz="1800" dirty="0" err="1"/>
              <a:t>хромосфері</a:t>
            </a:r>
            <a:r>
              <a:rPr lang="ru-RU" sz="1800" dirty="0"/>
              <a:t> </a:t>
            </a:r>
            <a:r>
              <a:rPr lang="ru-RU" sz="1800" dirty="0" err="1"/>
              <a:t>відбуваються</a:t>
            </a:r>
            <a:r>
              <a:rPr lang="ru-RU" sz="1800" dirty="0"/>
              <a:t> </a:t>
            </a:r>
            <a:r>
              <a:rPr lang="ru-RU" sz="1800" dirty="0" err="1"/>
              <a:t>хромосферні</a:t>
            </a:r>
            <a:r>
              <a:rPr lang="ru-RU" sz="1800" dirty="0"/>
              <a:t> </a:t>
            </a:r>
            <a:r>
              <a:rPr lang="ru-RU" sz="1800" dirty="0" err="1"/>
              <a:t>спалахи</a:t>
            </a:r>
            <a:r>
              <a:rPr lang="ru-RU" sz="1800" dirty="0"/>
              <a:t>  В роки </a:t>
            </a:r>
            <a:r>
              <a:rPr lang="ru-RU" sz="1800" dirty="0" err="1"/>
              <a:t>максимумів</a:t>
            </a:r>
            <a:r>
              <a:rPr lang="ru-RU" sz="1800" dirty="0"/>
              <a:t> </a:t>
            </a:r>
            <a:r>
              <a:rPr lang="ru-RU" sz="1800" dirty="0" err="1"/>
              <a:t>сонячної</a:t>
            </a:r>
            <a:r>
              <a:rPr lang="ru-RU" sz="1800" dirty="0"/>
              <a:t> </a:t>
            </a:r>
            <a:r>
              <a:rPr lang="ru-RU" sz="1800" dirty="0" err="1"/>
              <a:t>активності</a:t>
            </a:r>
            <a:r>
              <a:rPr lang="ru-RU" sz="1800" dirty="0"/>
              <a:t> </a:t>
            </a:r>
            <a:r>
              <a:rPr lang="ru-RU" sz="1800" dirty="0" err="1"/>
              <a:t>може</a:t>
            </a:r>
            <a:r>
              <a:rPr lang="ru-RU" sz="1800" dirty="0"/>
              <a:t> </a:t>
            </a:r>
            <a:r>
              <a:rPr lang="ru-RU" sz="1800" dirty="0" err="1"/>
              <a:t>трапитись</a:t>
            </a:r>
            <a:r>
              <a:rPr lang="ru-RU" sz="1800" dirty="0"/>
              <a:t> до десяти </a:t>
            </a:r>
            <a:r>
              <a:rPr lang="ru-RU" sz="1800" dirty="0" err="1"/>
              <a:t>спалахів</a:t>
            </a:r>
            <a:r>
              <a:rPr lang="ru-RU" sz="1800" dirty="0"/>
              <a:t> за </a:t>
            </a:r>
            <a:r>
              <a:rPr lang="ru-RU" sz="1800" dirty="0" err="1"/>
              <a:t>добу</a:t>
            </a:r>
            <a:r>
              <a:rPr lang="ru-RU" sz="1800" dirty="0"/>
              <a:t>, </a:t>
            </a:r>
            <a:r>
              <a:rPr lang="ru-RU" sz="1800" dirty="0" err="1"/>
              <a:t>тоді</a:t>
            </a:r>
            <a:r>
              <a:rPr lang="ru-RU" sz="1800" dirty="0"/>
              <a:t> як у </a:t>
            </a:r>
            <a:r>
              <a:rPr lang="ru-RU" sz="1800" dirty="0" err="1"/>
              <a:t>мінімумі</a:t>
            </a:r>
            <a:r>
              <a:rPr lang="ru-RU" sz="1800" dirty="0"/>
              <a:t>  </a:t>
            </a:r>
            <a:r>
              <a:rPr lang="ru-RU" sz="1800" dirty="0" err="1"/>
              <a:t>може</a:t>
            </a:r>
            <a:r>
              <a:rPr lang="ru-RU" sz="1800" dirty="0"/>
              <a:t> не бути </a:t>
            </a:r>
            <a:r>
              <a:rPr lang="ru-RU" sz="1800" dirty="0" err="1"/>
              <a:t>жодного</a:t>
            </a:r>
            <a:r>
              <a:rPr lang="ru-RU" sz="1800" dirty="0"/>
              <a:t>.</a:t>
            </a:r>
          </a:p>
          <a:p>
            <a:r>
              <a:rPr lang="ru-RU" sz="1800" dirty="0"/>
              <a:t>За </a:t>
            </a:r>
            <a:r>
              <a:rPr lang="ru-RU" sz="1800" dirty="0" err="1"/>
              <a:t>сучасними</a:t>
            </a:r>
            <a:r>
              <a:rPr lang="ru-RU" sz="1800" dirty="0"/>
              <a:t> </a:t>
            </a:r>
            <a:r>
              <a:rPr lang="ru-RU" sz="1800" dirty="0" err="1"/>
              <a:t>уявленнями</a:t>
            </a:r>
            <a:r>
              <a:rPr lang="ru-RU" sz="1800" dirty="0"/>
              <a:t>, </a:t>
            </a:r>
            <a:r>
              <a:rPr lang="ru-RU" sz="1800" dirty="0" err="1"/>
              <a:t>спалах</a:t>
            </a:r>
            <a:r>
              <a:rPr lang="ru-RU" sz="1800" dirty="0"/>
              <a:t> - </a:t>
            </a:r>
            <a:r>
              <a:rPr lang="ru-RU" sz="1800" dirty="0" err="1"/>
              <a:t>це</a:t>
            </a:r>
            <a:r>
              <a:rPr lang="ru-RU" sz="1800" dirty="0"/>
              <a:t> </a:t>
            </a:r>
            <a:r>
              <a:rPr lang="ru-RU" sz="1800" dirty="0" err="1"/>
              <a:t>раптове</a:t>
            </a:r>
            <a:r>
              <a:rPr lang="ru-RU" sz="1800" dirty="0"/>
              <a:t> </a:t>
            </a:r>
            <a:r>
              <a:rPr lang="ru-RU" sz="1800" dirty="0" err="1"/>
              <a:t>виділення</a:t>
            </a:r>
            <a:r>
              <a:rPr lang="ru-RU" sz="1800" dirty="0"/>
              <a:t> </a:t>
            </a:r>
            <a:r>
              <a:rPr lang="ru-RU" sz="1800" dirty="0" err="1"/>
              <a:t>енергії</a:t>
            </a:r>
            <a:r>
              <a:rPr lang="ru-RU" sz="1800" dirty="0"/>
              <a:t>, </a:t>
            </a:r>
            <a:r>
              <a:rPr lang="ru-RU" sz="1800" dirty="0" err="1"/>
              <a:t>накопиченої</a:t>
            </a:r>
            <a:r>
              <a:rPr lang="ru-RU" sz="1800" dirty="0"/>
              <a:t> у </a:t>
            </a:r>
            <a:r>
              <a:rPr lang="ru-RU" sz="1800" dirty="0" err="1"/>
              <a:t>магнітному</a:t>
            </a:r>
            <a:r>
              <a:rPr lang="ru-RU" sz="1800" dirty="0"/>
              <a:t> </a:t>
            </a:r>
            <a:r>
              <a:rPr lang="ru-RU" sz="1800" dirty="0" err="1"/>
              <a:t>полі</a:t>
            </a:r>
            <a:r>
              <a:rPr lang="ru-RU" sz="1800" dirty="0"/>
              <a:t> </a:t>
            </a:r>
            <a:r>
              <a:rPr lang="ru-RU" sz="1800" dirty="0" err="1"/>
              <a:t>активної</a:t>
            </a:r>
            <a:r>
              <a:rPr lang="ru-RU" sz="1800" dirty="0"/>
              <a:t> </a:t>
            </a:r>
            <a:r>
              <a:rPr lang="ru-RU" sz="1800" dirty="0" err="1"/>
              <a:t>зони</a:t>
            </a:r>
            <a:endParaRPr lang="ru-RU" sz="1800" dirty="0"/>
          </a:p>
          <a:p>
            <a:r>
              <a:rPr lang="ru-RU" sz="1800" dirty="0" err="1"/>
              <a:t>Хромосферний</a:t>
            </a:r>
            <a:r>
              <a:rPr lang="ru-RU" sz="1800" dirty="0"/>
              <a:t> </a:t>
            </a:r>
            <a:r>
              <a:rPr lang="ru-RU" sz="1800" dirty="0" err="1"/>
              <a:t>спалах</a:t>
            </a:r>
            <a:r>
              <a:rPr lang="ru-RU" sz="1800" dirty="0"/>
              <a:t> </a:t>
            </a:r>
            <a:r>
              <a:rPr lang="ru-RU" sz="1800" dirty="0" err="1"/>
              <a:t>це</a:t>
            </a:r>
            <a:r>
              <a:rPr lang="ru-RU" sz="1800" dirty="0"/>
              <a:t> </a:t>
            </a:r>
            <a:r>
              <a:rPr lang="ru-RU" sz="1800" dirty="0" err="1"/>
              <a:t>струмінь</a:t>
            </a:r>
            <a:r>
              <a:rPr lang="ru-RU" sz="1800" dirty="0"/>
              <a:t> </a:t>
            </a:r>
            <a:r>
              <a:rPr lang="ru-RU" sz="1800" dirty="0" err="1"/>
              <a:t>частинок</a:t>
            </a:r>
            <a:r>
              <a:rPr lang="ru-RU" sz="1800" dirty="0"/>
              <a:t> </a:t>
            </a:r>
            <a:r>
              <a:rPr lang="ru-RU" sz="1800" dirty="0" err="1"/>
              <a:t>високої</a:t>
            </a:r>
            <a:r>
              <a:rPr lang="ru-RU" sz="1800" dirty="0"/>
              <a:t> </a:t>
            </a:r>
            <a:r>
              <a:rPr lang="ru-RU" sz="1800" dirty="0" err="1"/>
              <a:t>енергії</a:t>
            </a:r>
            <a:r>
              <a:rPr lang="ru-RU" sz="1800" dirty="0"/>
              <a:t> </a:t>
            </a:r>
            <a:r>
              <a:rPr lang="ru-RU" sz="1800" dirty="0" err="1"/>
              <a:t>зі</a:t>
            </a:r>
            <a:r>
              <a:rPr lang="ru-RU" sz="1800" dirty="0"/>
              <a:t> </a:t>
            </a:r>
            <a:r>
              <a:rPr lang="ru-RU" sz="1800" dirty="0" err="1"/>
              <a:t>швидкостями</a:t>
            </a:r>
            <a:r>
              <a:rPr lang="ru-RU" sz="1800" dirty="0"/>
              <a:t> 3 000-30 000 км/с. </a:t>
            </a:r>
          </a:p>
          <a:p>
            <a:r>
              <a:rPr lang="ru-RU" sz="1800" dirty="0" err="1"/>
              <a:t>Процес</a:t>
            </a:r>
            <a:r>
              <a:rPr lang="ru-RU" sz="1800" dirty="0"/>
              <a:t> </a:t>
            </a:r>
            <a:r>
              <a:rPr lang="ru-RU" sz="1800" dirty="0" err="1"/>
              <a:t>розвитку</a:t>
            </a:r>
            <a:r>
              <a:rPr lang="ru-RU" sz="1800" dirty="0"/>
              <a:t> невеликих </a:t>
            </a:r>
            <a:r>
              <a:rPr lang="ru-RU" sz="1800" dirty="0" err="1"/>
              <a:t>спалахів</a:t>
            </a:r>
            <a:r>
              <a:rPr lang="ru-RU" sz="1800" dirty="0"/>
              <a:t> </a:t>
            </a:r>
            <a:r>
              <a:rPr lang="ru-RU" sz="1800" dirty="0" err="1"/>
              <a:t>триває</a:t>
            </a:r>
            <a:r>
              <a:rPr lang="ru-RU" sz="1800" dirty="0"/>
              <a:t> 5-10 </a:t>
            </a:r>
            <a:r>
              <a:rPr lang="ru-RU" sz="1800" dirty="0" err="1"/>
              <a:t>хв</a:t>
            </a:r>
            <a:r>
              <a:rPr lang="ru-RU" sz="1800" dirty="0"/>
              <a:t>. </a:t>
            </a:r>
            <a:r>
              <a:rPr lang="ru-RU" sz="1800" dirty="0" err="1"/>
              <a:t>найпотужніших</a:t>
            </a:r>
            <a:r>
              <a:rPr lang="ru-RU" sz="1800" dirty="0"/>
              <a:t> - до семи годин. За </a:t>
            </a:r>
            <a:r>
              <a:rPr lang="ru-RU" sz="1800" dirty="0" err="1"/>
              <a:t>цей</a:t>
            </a:r>
            <a:r>
              <a:rPr lang="ru-RU" sz="1800" dirty="0"/>
              <a:t> час у </a:t>
            </a:r>
            <a:r>
              <a:rPr lang="ru-RU" sz="1800" dirty="0" err="1"/>
              <a:t>ділянці</a:t>
            </a:r>
            <a:r>
              <a:rPr lang="ru-RU" sz="1800" dirty="0"/>
              <a:t> </a:t>
            </a:r>
            <a:r>
              <a:rPr lang="ru-RU" sz="1800" dirty="0" err="1"/>
              <a:t>сонячної</a:t>
            </a:r>
            <a:r>
              <a:rPr lang="ru-RU" sz="1800" dirty="0"/>
              <a:t>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err="1"/>
              <a:t>протяжністю</a:t>
            </a:r>
            <a:r>
              <a:rPr lang="ru-RU" sz="1800" dirty="0"/>
              <a:t> </a:t>
            </a:r>
            <a:r>
              <a:rPr lang="ru-RU" sz="1800" dirty="0" err="1"/>
              <a:t>пише</a:t>
            </a:r>
            <a:r>
              <a:rPr lang="ru-RU" sz="1800" dirty="0"/>
              <a:t> 1 000 км </a:t>
            </a:r>
            <a:r>
              <a:rPr lang="ru-RU" sz="1800" dirty="0" err="1"/>
              <a:t>виділяється</a:t>
            </a:r>
            <a:r>
              <a:rPr lang="ru-RU" sz="1800" dirty="0"/>
              <a:t> </a:t>
            </a:r>
            <a:r>
              <a:rPr lang="ru-RU" sz="1800" dirty="0" err="1"/>
              <a:t>енергія</a:t>
            </a:r>
            <a:r>
              <a:rPr lang="ru-RU" sz="1800" dirty="0"/>
              <a:t> </a:t>
            </a:r>
            <a:r>
              <a:rPr lang="ru-RU" sz="1800" dirty="0" smtClean="0"/>
              <a:t>так само, як </a:t>
            </a:r>
            <a:r>
              <a:rPr lang="ru-RU" sz="1800" dirty="0" err="1" smtClean="0"/>
              <a:t>Сонце</a:t>
            </a:r>
            <a:r>
              <a:rPr lang="ru-RU" sz="1800" dirty="0" smtClean="0"/>
              <a:t> </a:t>
            </a:r>
            <a:r>
              <a:rPr lang="ru-RU" sz="1800" dirty="0" err="1" smtClean="0"/>
              <a:t>виділяє</a:t>
            </a:r>
            <a:r>
              <a:rPr lang="ru-RU" sz="1800" dirty="0" smtClean="0"/>
              <a:t> з </a:t>
            </a:r>
            <a:r>
              <a:rPr lang="ru-RU" sz="1800" dirty="0" err="1"/>
              <a:t>усієї</a:t>
            </a:r>
            <a:r>
              <a:rPr lang="ru-RU" sz="1800" dirty="0"/>
              <a:t> </a:t>
            </a:r>
            <a:r>
              <a:rPr lang="ru-RU" sz="1800" dirty="0" err="1"/>
              <a:t>своєї</a:t>
            </a:r>
            <a:r>
              <a:rPr lang="ru-RU" sz="1800" dirty="0"/>
              <a:t> </a:t>
            </a:r>
            <a:r>
              <a:rPr lang="ru-RU" sz="1800" dirty="0" err="1"/>
              <a:t>поверхні</a:t>
            </a:r>
            <a:r>
              <a:rPr lang="ru-RU" sz="1800" dirty="0"/>
              <a:t> за 1 с, </a:t>
            </a:r>
            <a:r>
              <a:rPr lang="ru-RU" sz="1800" dirty="0" err="1"/>
              <a:t>або</a:t>
            </a:r>
            <a:r>
              <a:rPr lang="ru-RU" sz="1800" dirty="0"/>
              <a:t> з </a:t>
            </a:r>
            <a:r>
              <a:rPr lang="ru-RU" sz="1800" dirty="0" err="1"/>
              <a:t>кількістю</a:t>
            </a:r>
            <a:r>
              <a:rPr lang="ru-RU" sz="1800" dirty="0"/>
              <a:t> тепла,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його</a:t>
            </a:r>
            <a:r>
              <a:rPr lang="ru-RU" sz="1800" dirty="0"/>
              <a:t> </a:t>
            </a:r>
            <a:r>
              <a:rPr lang="ru-RU" sz="1800" dirty="0" err="1"/>
              <a:t>отримує</a:t>
            </a:r>
            <a:r>
              <a:rPr lang="ru-RU" sz="1800" dirty="0"/>
              <a:t> Земля </a:t>
            </a:r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Сонця</a:t>
            </a:r>
            <a:r>
              <a:rPr lang="ru-RU" sz="1800" dirty="0"/>
              <a:t> за </a:t>
            </a:r>
            <a:r>
              <a:rPr lang="ru-RU" sz="1800" dirty="0" err="1"/>
              <a:t>цілий</a:t>
            </a:r>
            <a:r>
              <a:rPr lang="ru-RU" sz="1800" dirty="0"/>
              <a:t> </a:t>
            </a:r>
            <a:r>
              <a:rPr lang="ru-RU" sz="1800" dirty="0" err="1"/>
              <a:t>рік</a:t>
            </a:r>
            <a:r>
              <a:rPr lang="ru-RU" sz="1800" dirty="0"/>
              <a:t>.</a:t>
            </a:r>
          </a:p>
          <a:p>
            <a:r>
              <a:rPr lang="ru-RU" sz="1800" dirty="0"/>
              <a:t>З </a:t>
            </a:r>
            <a:r>
              <a:rPr lang="ru-RU" sz="1800" dirty="0" err="1"/>
              <a:t>усіх</a:t>
            </a:r>
            <a:r>
              <a:rPr lang="ru-RU" sz="1800" dirty="0"/>
              <a:t> </a:t>
            </a:r>
            <a:r>
              <a:rPr lang="ru-RU" sz="1800" dirty="0" err="1"/>
              <a:t>активних</a:t>
            </a:r>
            <a:r>
              <a:rPr lang="ru-RU" sz="1800" dirty="0"/>
              <a:t> </a:t>
            </a:r>
            <a:r>
              <a:rPr lang="ru-RU" sz="1800" dirty="0" err="1"/>
              <a:t>утворень</a:t>
            </a:r>
            <a:r>
              <a:rPr lang="ru-RU" sz="1800" dirty="0"/>
              <a:t> </a:t>
            </a:r>
            <a:r>
              <a:rPr lang="ru-RU" sz="1800" dirty="0" err="1"/>
              <a:t>спалахи</a:t>
            </a:r>
            <a:r>
              <a:rPr lang="ru-RU" sz="1800" dirty="0"/>
              <a:t> </a:t>
            </a:r>
            <a:r>
              <a:rPr lang="ru-RU" sz="1800" dirty="0" err="1"/>
              <a:t>вирізняються</a:t>
            </a:r>
            <a:r>
              <a:rPr lang="ru-RU" sz="1800" dirty="0"/>
              <a:t> </a:t>
            </a:r>
            <a:r>
              <a:rPr lang="ru-RU" sz="1800" dirty="0" err="1"/>
              <a:t>своєю</a:t>
            </a:r>
            <a:r>
              <a:rPr lang="ru-RU" sz="1800" dirty="0"/>
              <a:t> особливою </a:t>
            </a:r>
            <a:r>
              <a:rPr lang="ru-RU" sz="1800" dirty="0" err="1"/>
              <a:t>здатністю</a:t>
            </a:r>
            <a:r>
              <a:rPr lang="ru-RU" sz="1800" dirty="0"/>
              <a:t> </a:t>
            </a:r>
            <a:r>
              <a:rPr lang="ru-RU" sz="1800" dirty="0" err="1"/>
              <a:t>впливати</a:t>
            </a:r>
            <a:r>
              <a:rPr lang="ru-RU" sz="1800" dirty="0"/>
              <a:t> на </a:t>
            </a:r>
            <a:r>
              <a:rPr lang="ru-RU" sz="1800" dirty="0" err="1"/>
              <a:t>геофізичний</a:t>
            </a:r>
            <a:r>
              <a:rPr lang="ru-RU" sz="1800" dirty="0"/>
              <a:t> стан </a:t>
            </a:r>
            <a:r>
              <a:rPr lang="ru-RU" sz="1800" dirty="0" err="1"/>
              <a:t>Землі</a:t>
            </a:r>
            <a:r>
              <a:rPr lang="ru-RU" sz="1800" dirty="0"/>
              <a:t>. І </a:t>
            </a:r>
            <a:r>
              <a:rPr lang="ru-RU" sz="1800" dirty="0" err="1"/>
              <a:t>хоча</a:t>
            </a:r>
            <a:r>
              <a:rPr lang="ru-RU" sz="1800" dirty="0"/>
              <a:t> принцип </a:t>
            </a:r>
            <a:r>
              <a:rPr lang="ru-RU" sz="1800" dirty="0" err="1"/>
              <a:t>утворення</a:t>
            </a:r>
            <a:r>
              <a:rPr lang="ru-RU" sz="1800" dirty="0"/>
              <a:t> </a:t>
            </a:r>
            <a:r>
              <a:rPr lang="ru-RU" sz="1800" dirty="0" err="1"/>
              <a:t>спалахів</a:t>
            </a:r>
            <a:r>
              <a:rPr lang="ru-RU" sz="1800" dirty="0"/>
              <a:t> </a:t>
            </a:r>
            <a:r>
              <a:rPr lang="ru-RU" sz="1800" dirty="0" err="1"/>
              <a:t>вчені</a:t>
            </a:r>
            <a:r>
              <a:rPr lang="ru-RU" sz="1800" dirty="0"/>
              <a:t> </a:t>
            </a:r>
            <a:r>
              <a:rPr lang="ru-RU" sz="1800" dirty="0" err="1"/>
              <a:t>зрозуміли</a:t>
            </a:r>
            <a:r>
              <a:rPr lang="ru-RU" sz="1800" dirty="0"/>
              <a:t>, </a:t>
            </a:r>
            <a:r>
              <a:rPr lang="ru-RU" sz="1800" dirty="0" err="1"/>
              <a:t>детальної</a:t>
            </a:r>
            <a:r>
              <a:rPr lang="ru-RU" sz="1800" dirty="0"/>
              <a:t> </a:t>
            </a:r>
            <a:r>
              <a:rPr lang="ru-RU" sz="1800" dirty="0" err="1"/>
              <a:t>теорії</a:t>
            </a:r>
            <a:r>
              <a:rPr lang="ru-RU" sz="1800" dirty="0"/>
              <a:t> </a:t>
            </a:r>
            <a:r>
              <a:rPr lang="ru-RU" sz="1800" dirty="0" err="1"/>
              <a:t>поки</a:t>
            </a:r>
            <a:r>
              <a:rPr lang="ru-RU" sz="1800" dirty="0"/>
              <a:t>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немає</a:t>
            </a:r>
            <a:r>
              <a:rPr lang="ru-RU" sz="1800" dirty="0"/>
              <a:t>.</a:t>
            </a:r>
          </a:p>
          <a:p>
            <a:endParaRPr lang="ru-RU" dirty="0"/>
          </a:p>
          <a:p>
            <a:endParaRPr lang="uk-UA" dirty="0"/>
          </a:p>
        </p:txBody>
      </p:sp>
      <p:pic>
        <p:nvPicPr>
          <p:cNvPr id="4098" name="Picture 2" descr="D:\Documents\відео,музика,зображення\Сонце\image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251" y="1268760"/>
            <a:ext cx="3847324" cy="3536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429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</p:spPr>
        <p:txBody>
          <a:bodyPr/>
          <a:lstStyle/>
          <a:p>
            <a:r>
              <a:rPr lang="ru-RU" sz="4000" dirty="0" err="1"/>
              <a:t>Вплив</a:t>
            </a:r>
            <a:r>
              <a:rPr lang="ru-RU" sz="4000" dirty="0"/>
              <a:t> </a:t>
            </a:r>
            <a:r>
              <a:rPr lang="ru-RU" sz="4000" dirty="0" err="1"/>
              <a:t>сонячної</a:t>
            </a:r>
            <a:r>
              <a:rPr lang="ru-RU" sz="4000" dirty="0"/>
              <a:t> </a:t>
            </a:r>
            <a:r>
              <a:rPr lang="ru-RU" sz="4000" dirty="0" err="1"/>
              <a:t>активності</a:t>
            </a:r>
            <a:r>
              <a:rPr lang="ru-RU" sz="4000" dirty="0"/>
              <a:t> на </a:t>
            </a:r>
            <a:r>
              <a:rPr lang="ru-RU" sz="4000" dirty="0" err="1"/>
              <a:t>магнітосферу</a:t>
            </a:r>
            <a:r>
              <a:rPr lang="ru-RU" sz="4000" dirty="0"/>
              <a:t> і атмосферу </a:t>
            </a:r>
            <a:r>
              <a:rPr lang="ru-RU" sz="4000" dirty="0" err="1"/>
              <a:t>Землі</a:t>
            </a:r>
            <a:r>
              <a:rPr lang="ru-RU" sz="4000" dirty="0"/>
              <a:t>:</a:t>
            </a:r>
            <a:br>
              <a:rPr lang="ru-RU" sz="4000" dirty="0"/>
            </a:br>
            <a:endParaRPr lang="uk-UA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24744"/>
            <a:ext cx="4793804" cy="5740845"/>
          </a:xfrm>
        </p:spPr>
        <p:txBody>
          <a:bodyPr>
            <a:normAutofit fontScale="92500"/>
          </a:bodyPr>
          <a:lstStyle/>
          <a:p>
            <a:r>
              <a:rPr lang="ru-RU" sz="1800" dirty="0" err="1"/>
              <a:t>Оскільки</a:t>
            </a:r>
            <a:r>
              <a:rPr lang="ru-RU" sz="1800" dirty="0"/>
              <a:t> </a:t>
            </a:r>
            <a:r>
              <a:rPr lang="ru-RU" sz="1800" dirty="0" err="1"/>
              <a:t>під</a:t>
            </a:r>
            <a:r>
              <a:rPr lang="ru-RU" sz="1800" dirty="0"/>
              <a:t> час </a:t>
            </a:r>
            <a:r>
              <a:rPr lang="ru-RU" sz="1800" dirty="0" err="1"/>
              <a:t>спалаху</a:t>
            </a:r>
            <a:r>
              <a:rPr lang="ru-RU" sz="1800" dirty="0"/>
              <a:t> </a:t>
            </a:r>
            <a:r>
              <a:rPr lang="ru-RU" sz="1800" dirty="0" err="1"/>
              <a:t>потік</a:t>
            </a:r>
            <a:r>
              <a:rPr lang="ru-RU" sz="1800" dirty="0"/>
              <a:t> </a:t>
            </a:r>
            <a:r>
              <a:rPr lang="ru-RU" sz="1800" dirty="0" err="1"/>
              <a:t>рентгенівських</a:t>
            </a:r>
            <a:r>
              <a:rPr lang="ru-RU" sz="1800" dirty="0"/>
              <a:t> </a:t>
            </a:r>
            <a:r>
              <a:rPr lang="ru-RU" sz="1800" dirty="0" err="1"/>
              <a:t>квантів</a:t>
            </a:r>
            <a:r>
              <a:rPr lang="ru-RU" sz="1800" dirty="0"/>
              <a:t> </a:t>
            </a:r>
            <a:r>
              <a:rPr lang="ru-RU" sz="1800" dirty="0" err="1"/>
              <a:t>зростає</a:t>
            </a:r>
            <a:r>
              <a:rPr lang="ru-RU" sz="1800" dirty="0"/>
              <a:t> у 100-400 </a:t>
            </a:r>
            <a:r>
              <a:rPr lang="ru-RU" sz="1800" dirty="0" err="1"/>
              <a:t>разів</a:t>
            </a:r>
            <a:r>
              <a:rPr lang="ru-RU" sz="1800" dirty="0"/>
              <a:t>, то </a:t>
            </a:r>
            <a:r>
              <a:rPr lang="ru-RU" sz="1800" dirty="0" err="1"/>
              <a:t>вже</a:t>
            </a:r>
            <a:r>
              <a:rPr lang="ru-RU" sz="1800" dirty="0"/>
              <a:t> через 8 </a:t>
            </a:r>
            <a:r>
              <a:rPr lang="ru-RU" sz="1800" dirty="0" err="1"/>
              <a:t>хв</a:t>
            </a:r>
            <a:r>
              <a:rPr lang="ru-RU" sz="1800" dirty="0"/>
              <a:t> 20 с вони </a:t>
            </a:r>
            <a:r>
              <a:rPr lang="ru-RU" sz="1800" dirty="0" err="1"/>
              <a:t>досягають</a:t>
            </a:r>
            <a:r>
              <a:rPr lang="ru-RU" sz="1800" dirty="0"/>
              <a:t> </a:t>
            </a:r>
            <a:r>
              <a:rPr lang="ru-RU" sz="1800" dirty="0" err="1"/>
              <a:t>орбіти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 й </a:t>
            </a:r>
            <a:r>
              <a:rPr lang="ru-RU" sz="1800" dirty="0" err="1"/>
              <a:t>проникають</a:t>
            </a:r>
            <a:r>
              <a:rPr lang="ru-RU" sz="1800" dirty="0"/>
              <a:t> в </a:t>
            </a:r>
            <a:r>
              <a:rPr lang="ru-RU" sz="1800" dirty="0" err="1"/>
              <a:t>іоносферу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Жорстке</a:t>
            </a:r>
            <a:r>
              <a:rPr lang="ru-RU" sz="1800" dirty="0"/>
              <a:t> </a:t>
            </a:r>
            <a:r>
              <a:rPr lang="ru-RU" sz="1800" dirty="0" err="1"/>
              <a:t>випромінювання</a:t>
            </a:r>
            <a:r>
              <a:rPr lang="ru-RU" sz="1800" dirty="0"/>
              <a:t> </a:t>
            </a:r>
            <a:r>
              <a:rPr lang="ru-RU" sz="1800" dirty="0" err="1"/>
              <a:t>спричиняє</a:t>
            </a:r>
            <a:r>
              <a:rPr lang="ru-RU" sz="1800" dirty="0"/>
              <a:t> </a:t>
            </a:r>
            <a:r>
              <a:rPr lang="ru-RU" sz="1800" dirty="0" err="1"/>
              <a:t>додаткову</a:t>
            </a:r>
            <a:r>
              <a:rPr lang="ru-RU" sz="1800" dirty="0"/>
              <a:t> </a:t>
            </a:r>
            <a:r>
              <a:rPr lang="ru-RU" sz="1800" dirty="0" err="1"/>
              <a:t>іонізацію</a:t>
            </a:r>
            <a:r>
              <a:rPr lang="ru-RU" sz="1800" dirty="0"/>
              <a:t> </a:t>
            </a:r>
            <a:r>
              <a:rPr lang="ru-RU" sz="1800" dirty="0" err="1"/>
              <a:t>повітря</a:t>
            </a:r>
            <a:r>
              <a:rPr lang="ru-RU" sz="1800" dirty="0"/>
              <a:t>. Як </a:t>
            </a:r>
            <a:r>
              <a:rPr lang="ru-RU" sz="1800" dirty="0" err="1"/>
              <a:t>наслідок</a:t>
            </a:r>
            <a:r>
              <a:rPr lang="ru-RU" sz="1800" dirty="0"/>
              <a:t>, </a:t>
            </a:r>
            <a:r>
              <a:rPr lang="ru-RU" sz="1800" dirty="0" err="1"/>
              <a:t>змінюється</a:t>
            </a:r>
            <a:r>
              <a:rPr lang="ru-RU" sz="1800" dirty="0"/>
              <a:t> </a:t>
            </a:r>
            <a:r>
              <a:rPr lang="ru-RU" sz="1800" dirty="0" err="1"/>
              <a:t>щільність</a:t>
            </a:r>
            <a:r>
              <a:rPr lang="ru-RU" sz="1800" dirty="0"/>
              <a:t> </a:t>
            </a:r>
            <a:r>
              <a:rPr lang="ru-RU" sz="1800" dirty="0" err="1"/>
              <a:t>іоносферних</a:t>
            </a:r>
            <a:r>
              <a:rPr lang="ru-RU" sz="1800" dirty="0"/>
              <a:t> </a:t>
            </a:r>
            <a:r>
              <a:rPr lang="ru-RU" sz="1800" dirty="0" err="1"/>
              <a:t>шарів</a:t>
            </a:r>
            <a:r>
              <a:rPr lang="ru-RU" sz="1800" dirty="0"/>
              <a:t> і </a:t>
            </a:r>
            <a:r>
              <a:rPr lang="ru-RU" sz="1800" dirty="0" err="1"/>
              <a:t>їхня</a:t>
            </a:r>
            <a:r>
              <a:rPr lang="ru-RU" sz="1800" dirty="0"/>
              <a:t> </a:t>
            </a:r>
            <a:r>
              <a:rPr lang="ru-RU" sz="1800" dirty="0" err="1"/>
              <a:t>відбивна</a:t>
            </a:r>
            <a:r>
              <a:rPr lang="ru-RU" sz="1800" dirty="0"/>
              <a:t> </a:t>
            </a:r>
            <a:r>
              <a:rPr lang="ru-RU" sz="1800" dirty="0" err="1"/>
              <a:t>здатність</a:t>
            </a:r>
            <a:r>
              <a:rPr lang="ru-RU" sz="1800" dirty="0"/>
              <a:t>, а тому </a:t>
            </a:r>
            <a:r>
              <a:rPr lang="ru-RU" sz="1800" dirty="0" err="1"/>
              <a:t>одразу</a:t>
            </a:r>
            <a:r>
              <a:rPr lang="ru-RU" sz="1800" dirty="0"/>
              <a:t> ж </a:t>
            </a:r>
            <a:r>
              <a:rPr lang="ru-RU" sz="1800" dirty="0" err="1"/>
              <a:t>порушується</a:t>
            </a:r>
            <a:r>
              <a:rPr lang="ru-RU" sz="1800" dirty="0"/>
              <a:t> </a:t>
            </a:r>
            <a:r>
              <a:rPr lang="ru-RU" sz="1800" dirty="0" err="1"/>
              <a:t>зв'язок</a:t>
            </a:r>
            <a:r>
              <a:rPr lang="ru-RU" sz="1800" dirty="0"/>
              <a:t> на коротких </a:t>
            </a:r>
            <a:r>
              <a:rPr lang="ru-RU" sz="1800" dirty="0" err="1" smtClean="0"/>
              <a:t>радіохвилях</a:t>
            </a:r>
            <a:r>
              <a:rPr lang="ru-RU" sz="1800" dirty="0"/>
              <a:t>,</a:t>
            </a:r>
            <a:r>
              <a:rPr lang="ru-RU" sz="1800" dirty="0" smtClean="0"/>
              <a:t> </a:t>
            </a:r>
            <a:r>
              <a:rPr lang="ru-RU" sz="1800" dirty="0"/>
              <a:t>а</a:t>
            </a:r>
            <a:r>
              <a:rPr lang="ru-RU" sz="1800" dirty="0" smtClean="0"/>
              <a:t> </a:t>
            </a:r>
            <a:r>
              <a:rPr lang="ru-RU" sz="1800" dirty="0" err="1" smtClean="0"/>
              <a:t>також</a:t>
            </a:r>
            <a:r>
              <a:rPr lang="ru-RU" sz="1800" dirty="0" smtClean="0"/>
              <a:t> </a:t>
            </a:r>
            <a:r>
              <a:rPr lang="ru-RU" sz="1800" dirty="0" err="1"/>
              <a:t>руйнується</a:t>
            </a:r>
            <a:r>
              <a:rPr lang="ru-RU" sz="1800" dirty="0"/>
              <a:t> </a:t>
            </a:r>
            <a:r>
              <a:rPr lang="ru-RU" sz="1800" dirty="0" err="1"/>
              <a:t>озоновий</a:t>
            </a:r>
            <a:r>
              <a:rPr lang="ru-RU" sz="1800" dirty="0"/>
              <a:t> </a:t>
            </a:r>
            <a:r>
              <a:rPr lang="ru-RU" sz="1800" dirty="0" smtClean="0"/>
              <a:t>шар, </a:t>
            </a:r>
            <a:r>
              <a:rPr lang="ru-RU" sz="1800" dirty="0"/>
              <a:t>і до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 </a:t>
            </a:r>
            <a:r>
              <a:rPr lang="ru-RU" sz="1800" dirty="0" err="1"/>
              <a:t>проникає</a:t>
            </a:r>
            <a:r>
              <a:rPr lang="ru-RU" sz="1800" dirty="0"/>
              <a:t> </a:t>
            </a:r>
            <a:r>
              <a:rPr lang="ru-RU" sz="1800" dirty="0" err="1"/>
              <a:t>підвищена</a:t>
            </a:r>
            <a:r>
              <a:rPr lang="ru-RU" sz="1800" dirty="0"/>
              <a:t> </a:t>
            </a:r>
            <a:r>
              <a:rPr lang="ru-RU" sz="1800" dirty="0" err="1"/>
              <a:t>кількість</a:t>
            </a:r>
            <a:r>
              <a:rPr lang="ru-RU" sz="1800" dirty="0"/>
              <a:t> </a:t>
            </a:r>
            <a:r>
              <a:rPr lang="ru-RU" sz="1800" dirty="0" err="1"/>
              <a:t>ультрафіолету</a:t>
            </a:r>
            <a:r>
              <a:rPr lang="ru-RU" sz="1800" dirty="0"/>
              <a:t>.</a:t>
            </a:r>
          </a:p>
          <a:p>
            <a:r>
              <a:rPr lang="ru-RU" sz="1800" dirty="0"/>
              <a:t>Через </a:t>
            </a:r>
            <a:r>
              <a:rPr lang="ru-RU" sz="1800" dirty="0" err="1"/>
              <a:t>декілька</a:t>
            </a:r>
            <a:r>
              <a:rPr lang="ru-RU" sz="1800" dirty="0"/>
              <a:t> годин </a:t>
            </a:r>
            <a:r>
              <a:rPr lang="ru-RU" sz="1800" dirty="0" err="1"/>
              <a:t>після</a:t>
            </a:r>
            <a:r>
              <a:rPr lang="ru-RU" sz="1800" dirty="0"/>
              <a:t> </a:t>
            </a:r>
            <a:r>
              <a:rPr lang="ru-RU" sz="1800" dirty="0" err="1" smtClean="0"/>
              <a:t>спалаху</a:t>
            </a:r>
            <a:r>
              <a:rPr lang="ru-RU" sz="1800" dirty="0" smtClean="0"/>
              <a:t> до </a:t>
            </a:r>
            <a:r>
              <a:rPr lang="ru-RU" sz="1800" dirty="0" err="1"/>
              <a:t>Землі</a:t>
            </a:r>
            <a:r>
              <a:rPr lang="ru-RU" sz="1800" dirty="0"/>
              <a:t> </a:t>
            </a:r>
            <a:r>
              <a:rPr lang="ru-RU" sz="1800" dirty="0" err="1"/>
              <a:t>досягає</a:t>
            </a:r>
            <a:r>
              <a:rPr lang="ru-RU" sz="1800" dirty="0"/>
              <a:t> </a:t>
            </a:r>
            <a:r>
              <a:rPr lang="ru-RU" sz="1800" dirty="0" err="1"/>
              <a:t>потік</a:t>
            </a:r>
            <a:r>
              <a:rPr lang="ru-RU" sz="1800" dirty="0"/>
              <a:t> </a:t>
            </a:r>
            <a:r>
              <a:rPr lang="ru-RU" sz="1800" dirty="0" err="1"/>
              <a:t>високо-енергійних</a:t>
            </a:r>
            <a:r>
              <a:rPr lang="ru-RU" sz="1800" dirty="0"/>
              <a:t> </a:t>
            </a:r>
            <a:r>
              <a:rPr lang="ru-RU" sz="1800" dirty="0" err="1"/>
              <a:t>частинок</a:t>
            </a:r>
            <a:r>
              <a:rPr lang="ru-RU" sz="1800" dirty="0"/>
              <a:t>. </a:t>
            </a:r>
            <a:r>
              <a:rPr lang="ru-RU" sz="1800" dirty="0" err="1"/>
              <a:t>Завдяки</a:t>
            </a:r>
            <a:r>
              <a:rPr lang="ru-RU" sz="1800" dirty="0"/>
              <a:t> </a:t>
            </a:r>
            <a:r>
              <a:rPr lang="ru-RU" sz="1800" dirty="0" err="1"/>
              <a:t>наявності</a:t>
            </a:r>
            <a:r>
              <a:rPr lang="ru-RU" sz="1800" dirty="0"/>
              <a:t> </a:t>
            </a:r>
            <a:r>
              <a:rPr lang="ru-RU" sz="1800" dirty="0" err="1"/>
              <a:t>геомагнітного</a:t>
            </a:r>
            <a:r>
              <a:rPr lang="ru-RU" sz="1800" dirty="0"/>
              <a:t> поля вони не  </a:t>
            </a:r>
            <a:r>
              <a:rPr lang="ru-RU" sz="1800" dirty="0" err="1"/>
              <a:t>потрапляють</a:t>
            </a:r>
            <a:r>
              <a:rPr lang="ru-RU" sz="1800" dirty="0"/>
              <a:t> на </a:t>
            </a:r>
            <a:r>
              <a:rPr lang="ru-RU" sz="1800" dirty="0" err="1"/>
              <a:t>земну</a:t>
            </a:r>
            <a:r>
              <a:rPr lang="ru-RU" sz="1800" dirty="0"/>
              <a:t> </a:t>
            </a:r>
            <a:r>
              <a:rPr lang="ru-RU" sz="1800" dirty="0" err="1"/>
              <a:t>поверхню</a:t>
            </a:r>
            <a:r>
              <a:rPr lang="ru-RU" sz="1800" dirty="0"/>
              <a:t>, але в районах </a:t>
            </a:r>
            <a:r>
              <a:rPr lang="ru-RU" sz="1800" dirty="0" err="1"/>
              <a:t>магнітних</a:t>
            </a:r>
            <a:r>
              <a:rPr lang="ru-RU" sz="1800" dirty="0"/>
              <a:t> </a:t>
            </a:r>
            <a:r>
              <a:rPr lang="ru-RU" sz="1800" dirty="0" err="1"/>
              <a:t>полюсів</a:t>
            </a:r>
            <a:r>
              <a:rPr lang="ru-RU" sz="1800" dirty="0"/>
              <a:t>, де </a:t>
            </a:r>
            <a:r>
              <a:rPr lang="ru-RU" sz="1800" dirty="0" err="1"/>
              <a:t>силові</a:t>
            </a:r>
            <a:r>
              <a:rPr lang="ru-RU" sz="1800" dirty="0"/>
              <a:t> </a:t>
            </a:r>
            <a:r>
              <a:rPr lang="ru-RU" sz="1800" dirty="0" err="1"/>
              <a:t>магнітні</a:t>
            </a:r>
            <a:r>
              <a:rPr lang="ru-RU" sz="1800" dirty="0"/>
              <a:t> </a:t>
            </a:r>
            <a:r>
              <a:rPr lang="ru-RU" sz="1800" dirty="0" err="1"/>
              <a:t>лінії</a:t>
            </a:r>
            <a:r>
              <a:rPr lang="ru-RU" sz="1800" dirty="0"/>
              <a:t> </a:t>
            </a:r>
            <a:r>
              <a:rPr lang="ru-RU" sz="1800" dirty="0" err="1"/>
              <a:t>виходять</a:t>
            </a:r>
            <a:r>
              <a:rPr lang="ru-RU" sz="1800" dirty="0"/>
              <a:t> з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err="1"/>
              <a:t>або</a:t>
            </a:r>
            <a:r>
              <a:rPr lang="ru-RU" sz="1800" dirty="0"/>
              <a:t> </a:t>
            </a:r>
            <a:r>
              <a:rPr lang="ru-RU" sz="1800" dirty="0" err="1"/>
              <a:t>входять</a:t>
            </a:r>
            <a:r>
              <a:rPr lang="ru-RU" sz="1800" dirty="0"/>
              <a:t> у </a:t>
            </a:r>
            <a:r>
              <a:rPr lang="ru-RU" sz="1800" dirty="0" err="1"/>
              <a:t>неї</a:t>
            </a:r>
            <a:r>
              <a:rPr lang="ru-RU" sz="1800" dirty="0"/>
              <a:t> </a:t>
            </a:r>
            <a:r>
              <a:rPr lang="ru-RU" sz="1800" dirty="0" err="1"/>
              <a:t>частинки</a:t>
            </a:r>
            <a:r>
              <a:rPr lang="ru-RU" sz="1800" dirty="0"/>
              <a:t> </a:t>
            </a:r>
            <a:r>
              <a:rPr lang="ru-RU" sz="1800" dirty="0" err="1"/>
              <a:t>проникають</a:t>
            </a:r>
            <a:r>
              <a:rPr lang="ru-RU" sz="1800" dirty="0"/>
              <a:t> до </a:t>
            </a:r>
            <a:r>
              <a:rPr lang="ru-RU" sz="1800" dirty="0" err="1"/>
              <a:t>висот</a:t>
            </a:r>
            <a:r>
              <a:rPr lang="ru-RU" sz="1800" dirty="0"/>
              <a:t> 100 км, </a:t>
            </a:r>
            <a:r>
              <a:rPr lang="ru-RU" sz="1800" dirty="0" err="1"/>
              <a:t>іонізують</a:t>
            </a:r>
            <a:r>
              <a:rPr lang="ru-RU" sz="1800" dirty="0"/>
              <a:t> і </a:t>
            </a:r>
            <a:r>
              <a:rPr lang="ru-RU" sz="1800" dirty="0" err="1"/>
              <a:t>збуджують</a:t>
            </a:r>
            <a:r>
              <a:rPr lang="ru-RU" sz="1800" dirty="0"/>
              <a:t> </a:t>
            </a:r>
            <a:r>
              <a:rPr lang="ru-RU" sz="1800" dirty="0" err="1"/>
              <a:t>атоми</a:t>
            </a:r>
            <a:r>
              <a:rPr lang="ru-RU" sz="1800" dirty="0"/>
              <a:t> </a:t>
            </a:r>
            <a:r>
              <a:rPr lang="ru-RU" sz="1800" dirty="0" err="1"/>
              <a:t>повітря</a:t>
            </a:r>
            <a:r>
              <a:rPr lang="ru-RU" sz="1800" dirty="0"/>
              <a:t>. При </a:t>
            </a:r>
            <a:r>
              <a:rPr lang="ru-RU" sz="1800" dirty="0" err="1"/>
              <a:t>поверненні</a:t>
            </a:r>
            <a:r>
              <a:rPr lang="ru-RU" sz="1800" dirty="0"/>
              <a:t> </a:t>
            </a:r>
            <a:r>
              <a:rPr lang="ru-RU" sz="1800" dirty="0" err="1"/>
              <a:t>атомів</a:t>
            </a:r>
            <a:r>
              <a:rPr lang="ru-RU" sz="1800" dirty="0"/>
              <a:t> до нейтрального стану </a:t>
            </a:r>
            <a:r>
              <a:rPr lang="ru-RU" sz="1800" dirty="0" err="1"/>
              <a:t>відбувається</a:t>
            </a:r>
            <a:r>
              <a:rPr lang="ru-RU" sz="1800" dirty="0"/>
              <a:t> </a:t>
            </a:r>
            <a:r>
              <a:rPr lang="ru-RU" sz="1800" dirty="0" err="1"/>
              <a:t>висвічування</a:t>
            </a:r>
            <a:r>
              <a:rPr lang="ru-RU" sz="1800" dirty="0"/>
              <a:t>, яке </a:t>
            </a:r>
            <a:r>
              <a:rPr lang="ru-RU" sz="1800" dirty="0" err="1"/>
              <a:t>спостерігається</a:t>
            </a:r>
            <a:r>
              <a:rPr lang="ru-RU" sz="1800" dirty="0"/>
              <a:t> у </a:t>
            </a:r>
            <a:r>
              <a:rPr lang="ru-RU" sz="1800" dirty="0" err="1"/>
              <a:t>вигляді</a:t>
            </a:r>
            <a:r>
              <a:rPr lang="ru-RU" sz="1800" dirty="0"/>
              <a:t> </a:t>
            </a:r>
            <a:r>
              <a:rPr lang="ru-RU" sz="1800" dirty="0" err="1"/>
              <a:t>полярних</a:t>
            </a:r>
            <a:r>
              <a:rPr lang="ru-RU" sz="1800" dirty="0"/>
              <a:t> </a:t>
            </a:r>
            <a:r>
              <a:rPr lang="ru-RU" sz="1800" dirty="0" err="1"/>
              <a:t>сяйв</a:t>
            </a:r>
            <a:r>
              <a:rPr lang="ru-RU" sz="1800" dirty="0"/>
              <a:t> - </a:t>
            </a:r>
            <a:r>
              <a:rPr lang="ru-RU" sz="1800" dirty="0" err="1"/>
              <a:t>дивовижних</a:t>
            </a:r>
            <a:r>
              <a:rPr lang="ru-RU" sz="1800" dirty="0"/>
              <a:t> за красою </a:t>
            </a:r>
            <a:r>
              <a:rPr lang="ru-RU" sz="1800" dirty="0" err="1"/>
              <a:t>явищ</a:t>
            </a:r>
            <a:endParaRPr lang="ru-RU" sz="1800" dirty="0"/>
          </a:p>
          <a:p>
            <a:endParaRPr lang="uk-UA" dirty="0"/>
          </a:p>
        </p:txBody>
      </p:sp>
      <p:pic>
        <p:nvPicPr>
          <p:cNvPr id="5122" name="Picture 2" descr="D:\Documents\відео,музика,зображення\Сонце\magnitosfer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272" y="548680"/>
            <a:ext cx="3809728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ocuments\музика,зображення\Сонце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889" y="3212976"/>
            <a:ext cx="2802112" cy="3645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092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/>
          <a:lstStyle/>
          <a:p>
            <a:r>
              <a:rPr lang="ru-RU" sz="4400" dirty="0" err="1"/>
              <a:t>Магнітні</a:t>
            </a:r>
            <a:r>
              <a:rPr lang="ru-RU" sz="4400" dirty="0"/>
              <a:t> бур</a:t>
            </a:r>
            <a:r>
              <a:rPr lang="uk-UA" sz="4400" dirty="0"/>
              <a:t>і:</a:t>
            </a:r>
            <a:r>
              <a:rPr lang="ru-RU" sz="4400" dirty="0"/>
              <a:t/>
            </a:r>
            <a:br>
              <a:rPr lang="ru-RU" sz="4400" dirty="0"/>
            </a:br>
            <a:endParaRPr lang="uk-UA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692696"/>
            <a:ext cx="5436096" cy="6165304"/>
          </a:xfrm>
        </p:spPr>
        <p:txBody>
          <a:bodyPr/>
          <a:lstStyle/>
          <a:p>
            <a:r>
              <a:rPr lang="ru-RU" sz="1800" dirty="0"/>
              <a:t>При </a:t>
            </a:r>
            <a:r>
              <a:rPr lang="ru-RU" sz="1800" dirty="0" err="1"/>
              <a:t>стисненні</a:t>
            </a:r>
            <a:r>
              <a:rPr lang="ru-RU" sz="1800" dirty="0"/>
              <a:t> </a:t>
            </a:r>
            <a:r>
              <a:rPr lang="ru-RU" sz="1800" dirty="0" err="1"/>
              <a:t>магнітосфери</a:t>
            </a:r>
            <a:r>
              <a:rPr lang="ru-RU" sz="1800" dirty="0"/>
              <a:t> </a:t>
            </a:r>
            <a:r>
              <a:rPr lang="ru-RU" sz="1800" dirty="0" err="1"/>
              <a:t>напруженість</a:t>
            </a:r>
            <a:r>
              <a:rPr lang="ru-RU" sz="1800" dirty="0"/>
              <a:t> </a:t>
            </a:r>
            <a:r>
              <a:rPr lang="ru-RU" sz="1800" dirty="0" err="1"/>
              <a:t>магнітного</a:t>
            </a:r>
            <a:r>
              <a:rPr lang="ru-RU" sz="1800" dirty="0"/>
              <a:t> поля </a:t>
            </a:r>
            <a:r>
              <a:rPr lang="ru-RU" sz="1800" dirty="0" err="1"/>
              <a:t>збільшується</a:t>
            </a:r>
            <a:r>
              <a:rPr lang="ru-RU" sz="1800" dirty="0"/>
              <a:t>, при </a:t>
            </a:r>
            <a:r>
              <a:rPr lang="ru-RU" sz="1800" dirty="0" err="1"/>
              <a:t>розширенні</a:t>
            </a:r>
            <a:r>
              <a:rPr lang="ru-RU" sz="1800" dirty="0"/>
              <a:t>, </a:t>
            </a:r>
            <a:r>
              <a:rPr lang="ru-RU" sz="1800" dirty="0" err="1"/>
              <a:t>навпаки</a:t>
            </a:r>
            <a:r>
              <a:rPr lang="ru-RU" sz="1800" dirty="0"/>
              <a:t>, </a:t>
            </a:r>
            <a:r>
              <a:rPr lang="ru-RU" sz="1800" dirty="0" err="1"/>
              <a:t>зменшується</a:t>
            </a:r>
            <a:r>
              <a:rPr lang="ru-RU" sz="1800" dirty="0"/>
              <a:t>. Так </a:t>
            </a:r>
            <a:r>
              <a:rPr lang="ru-RU" sz="1800" dirty="0" err="1"/>
              <a:t>виникає</a:t>
            </a:r>
            <a:r>
              <a:rPr lang="ru-RU" sz="1800" dirty="0"/>
              <a:t> </a:t>
            </a:r>
            <a:r>
              <a:rPr lang="ru-RU" sz="1800" dirty="0" err="1"/>
              <a:t>окремий</a:t>
            </a:r>
            <a:r>
              <a:rPr lang="ru-RU" sz="1800" dirty="0"/>
              <a:t> </a:t>
            </a:r>
            <a:r>
              <a:rPr lang="ru-RU" sz="1800" dirty="0" err="1"/>
              <a:t>сплеск</a:t>
            </a:r>
            <a:r>
              <a:rPr lang="ru-RU" sz="1800" dirty="0"/>
              <a:t> </a:t>
            </a:r>
            <a:r>
              <a:rPr lang="ru-RU" sz="1800" dirty="0" err="1"/>
              <a:t>геомагнітного</a:t>
            </a:r>
            <a:r>
              <a:rPr lang="ru-RU" sz="1800" dirty="0"/>
              <a:t> </a:t>
            </a:r>
            <a:r>
              <a:rPr lang="ru-RU" sz="1800" dirty="0" err="1"/>
              <a:t>збурення</a:t>
            </a:r>
            <a:r>
              <a:rPr lang="ru-RU" sz="1800" dirty="0"/>
              <a:t> </a:t>
            </a:r>
            <a:r>
              <a:rPr lang="ru-RU" sz="1800" dirty="0" err="1"/>
              <a:t>тривалістю</a:t>
            </a:r>
            <a:r>
              <a:rPr lang="ru-RU" sz="1800" dirty="0"/>
              <a:t> </a:t>
            </a:r>
            <a:r>
              <a:rPr lang="ru-RU" sz="1800" dirty="0" err="1"/>
              <a:t>близько</a:t>
            </a:r>
            <a:r>
              <a:rPr lang="ru-RU" sz="1800" dirty="0"/>
              <a:t> </a:t>
            </a:r>
            <a:r>
              <a:rPr lang="ru-RU" sz="1800" dirty="0" err="1"/>
              <a:t>години</a:t>
            </a:r>
            <a:r>
              <a:rPr lang="ru-RU" sz="1800" dirty="0"/>
              <a:t>. </a:t>
            </a:r>
            <a:r>
              <a:rPr lang="ru-RU" sz="1800" dirty="0" err="1"/>
              <a:t>Потужні</a:t>
            </a:r>
            <a:r>
              <a:rPr lang="ru-RU" sz="1800" dirty="0"/>
              <a:t> </a:t>
            </a:r>
            <a:r>
              <a:rPr lang="ru-RU" sz="1800" dirty="0" err="1"/>
              <a:t>сонячні</a:t>
            </a:r>
            <a:r>
              <a:rPr lang="ru-RU" sz="1800" dirty="0"/>
              <a:t> </a:t>
            </a:r>
            <a:r>
              <a:rPr lang="ru-RU" sz="1800" dirty="0" err="1"/>
              <a:t>збурення</a:t>
            </a:r>
            <a:r>
              <a:rPr lang="ru-RU" sz="1800" dirty="0"/>
              <a:t> </a:t>
            </a:r>
            <a:r>
              <a:rPr lang="ru-RU" sz="1800" dirty="0" err="1"/>
              <a:t>обумовлюють</a:t>
            </a:r>
            <a:r>
              <a:rPr lang="ru-RU" sz="1800" dirty="0"/>
              <a:t> </a:t>
            </a:r>
            <a:r>
              <a:rPr lang="ru-RU" sz="1800" dirty="0" err="1"/>
              <a:t>тривале</a:t>
            </a:r>
            <a:r>
              <a:rPr lang="ru-RU" sz="1800" dirty="0"/>
              <a:t> </a:t>
            </a:r>
            <a:r>
              <a:rPr lang="ru-RU" sz="1800" dirty="0" err="1"/>
              <a:t>підсилення</a:t>
            </a:r>
            <a:r>
              <a:rPr lang="ru-RU" sz="1800" dirty="0"/>
              <a:t> </a:t>
            </a:r>
            <a:r>
              <a:rPr lang="ru-RU" sz="1800" dirty="0" err="1"/>
              <a:t>сонячного</a:t>
            </a:r>
            <a:r>
              <a:rPr lang="ru-RU" sz="1800" dirty="0"/>
              <a:t> </a:t>
            </a:r>
            <a:r>
              <a:rPr lang="ru-RU" sz="1800" dirty="0" err="1"/>
              <a:t>вітру</a:t>
            </a:r>
            <a:r>
              <a:rPr lang="ru-RU" sz="1800" dirty="0"/>
              <a:t>. В </a:t>
            </a:r>
            <a:r>
              <a:rPr lang="ru-RU" sz="1800" dirty="0" err="1"/>
              <a:t>магнітосферу</a:t>
            </a:r>
            <a:r>
              <a:rPr lang="ru-RU" sz="1800" dirty="0"/>
              <a:t> </a:t>
            </a:r>
            <a:r>
              <a:rPr lang="ru-RU" sz="1800" dirty="0" err="1"/>
              <a:t>надходить</a:t>
            </a:r>
            <a:r>
              <a:rPr lang="ru-RU" sz="1800" dirty="0"/>
              <a:t> один </a:t>
            </a:r>
            <a:r>
              <a:rPr lang="ru-RU" sz="1800" dirty="0" err="1"/>
              <a:t>імпульс</a:t>
            </a:r>
            <a:r>
              <a:rPr lang="ru-RU" sz="1800" dirty="0"/>
              <a:t> за </a:t>
            </a:r>
            <a:r>
              <a:rPr lang="ru-RU" sz="1800" dirty="0" err="1"/>
              <a:t>іншим</a:t>
            </a:r>
            <a:r>
              <a:rPr lang="ru-RU" sz="1800" dirty="0"/>
              <a:t>. </a:t>
            </a:r>
            <a:r>
              <a:rPr lang="ru-RU" sz="1800" dirty="0" err="1"/>
              <a:t>Виникає</a:t>
            </a:r>
            <a:r>
              <a:rPr lang="ru-RU" sz="1800" dirty="0"/>
              <a:t> </a:t>
            </a:r>
            <a:r>
              <a:rPr lang="ru-RU" sz="1800" dirty="0" err="1"/>
              <a:t>послідовна</a:t>
            </a:r>
            <a:r>
              <a:rPr lang="ru-RU" sz="1800" dirty="0"/>
              <a:t> </a:t>
            </a:r>
            <a:r>
              <a:rPr lang="ru-RU" sz="1800" dirty="0" err="1"/>
              <a:t>серія</a:t>
            </a:r>
            <a:r>
              <a:rPr lang="ru-RU" sz="1800" dirty="0"/>
              <a:t> </a:t>
            </a:r>
            <a:r>
              <a:rPr lang="ru-RU" sz="1800" dirty="0" err="1"/>
              <a:t>збурень</a:t>
            </a:r>
            <a:r>
              <a:rPr lang="ru-RU" sz="1800" dirty="0"/>
              <a:t> </a:t>
            </a:r>
            <a:r>
              <a:rPr lang="ru-RU" sz="1800" dirty="0" err="1"/>
              <a:t>геомагнітного</a:t>
            </a:r>
            <a:r>
              <a:rPr lang="ru-RU" sz="1800" dirty="0"/>
              <a:t> поля, коли </a:t>
            </a:r>
            <a:r>
              <a:rPr lang="ru-RU" sz="1800" dirty="0" err="1"/>
              <a:t>його</a:t>
            </a:r>
            <a:r>
              <a:rPr lang="ru-RU" sz="1800" dirty="0"/>
              <a:t> </a:t>
            </a:r>
            <a:r>
              <a:rPr lang="ru-RU" sz="1800" dirty="0" err="1"/>
              <a:t>напруженість</a:t>
            </a:r>
            <a:r>
              <a:rPr lang="ru-RU" sz="1800" dirty="0"/>
              <a:t> </a:t>
            </a:r>
            <a:r>
              <a:rPr lang="ru-RU" sz="1800" dirty="0" err="1"/>
              <a:t>швидко</a:t>
            </a:r>
            <a:r>
              <a:rPr lang="ru-RU" sz="1800" dirty="0"/>
              <a:t> і </a:t>
            </a:r>
            <a:r>
              <a:rPr lang="ru-RU" sz="1800" dirty="0" err="1"/>
              <a:t>різко</a:t>
            </a:r>
            <a:r>
              <a:rPr lang="ru-RU" sz="1800" dirty="0"/>
              <a:t> </a:t>
            </a:r>
            <a:r>
              <a:rPr lang="ru-RU" sz="1800" dirty="0" err="1"/>
              <a:t>змінюється</a:t>
            </a:r>
            <a:r>
              <a:rPr lang="ru-RU" sz="1800" dirty="0"/>
              <a:t> - </a:t>
            </a:r>
            <a:r>
              <a:rPr lang="ru-RU" sz="1800" dirty="0" err="1"/>
              <a:t>настає</a:t>
            </a:r>
            <a:r>
              <a:rPr lang="ru-RU" sz="1800" dirty="0"/>
              <a:t> </a:t>
            </a:r>
            <a:r>
              <a:rPr lang="ru-RU" sz="1800" dirty="0" err="1"/>
              <a:t>магнітна</a:t>
            </a:r>
            <a:r>
              <a:rPr lang="ru-RU" sz="1800" dirty="0"/>
              <a:t> буря.</a:t>
            </a:r>
          </a:p>
          <a:p>
            <a:r>
              <a:rPr lang="ru-RU" sz="1800" dirty="0" err="1"/>
              <a:t>Під</a:t>
            </a:r>
            <a:r>
              <a:rPr lang="ru-RU" sz="1800" dirty="0"/>
              <a:t> час </a:t>
            </a:r>
            <a:r>
              <a:rPr lang="ru-RU" sz="1800" dirty="0" err="1"/>
              <a:t>магнітних</a:t>
            </a:r>
            <a:r>
              <a:rPr lang="ru-RU" sz="1800" dirty="0"/>
              <a:t> бур </a:t>
            </a:r>
            <a:r>
              <a:rPr lang="ru-RU" sz="1800" dirty="0" err="1"/>
              <a:t>збурення</a:t>
            </a:r>
            <a:r>
              <a:rPr lang="ru-RU" sz="1800" dirty="0"/>
              <a:t> </a:t>
            </a:r>
            <a:r>
              <a:rPr lang="ru-RU" sz="1800" dirty="0" err="1"/>
              <a:t>геомагнітного</a:t>
            </a:r>
            <a:r>
              <a:rPr lang="ru-RU" sz="1800" dirty="0"/>
              <a:t> поля </a:t>
            </a:r>
            <a:r>
              <a:rPr lang="ru-RU" sz="1800" dirty="0" err="1"/>
              <a:t>можуть</a:t>
            </a:r>
            <a:r>
              <a:rPr lang="ru-RU" sz="1800" dirty="0"/>
              <a:t> </a:t>
            </a:r>
            <a:r>
              <a:rPr lang="ru-RU" sz="1800" dirty="0" err="1"/>
              <a:t>досягати</a:t>
            </a:r>
            <a:r>
              <a:rPr lang="ru-RU" sz="1800" dirty="0"/>
              <a:t> </a:t>
            </a:r>
            <a:r>
              <a:rPr lang="ru-RU" sz="1800" dirty="0" err="1"/>
              <a:t>такої</a:t>
            </a:r>
            <a:r>
              <a:rPr lang="ru-RU" sz="1800" dirty="0"/>
              <a:t> </a:t>
            </a:r>
            <a:r>
              <a:rPr lang="ru-RU" sz="1800" dirty="0" err="1"/>
              <a:t>сили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в </a:t>
            </a:r>
            <a:r>
              <a:rPr lang="ru-RU" sz="1800" dirty="0" err="1"/>
              <a:t>земній</a:t>
            </a:r>
            <a:r>
              <a:rPr lang="ru-RU" sz="1800" dirty="0"/>
              <a:t> </a:t>
            </a:r>
            <a:r>
              <a:rPr lang="ru-RU" sz="1800" dirty="0" err="1"/>
              <a:t>корі</a:t>
            </a:r>
            <a:r>
              <a:rPr lang="ru-RU" sz="1800" dirty="0"/>
              <a:t>, у </a:t>
            </a:r>
            <a:r>
              <a:rPr lang="ru-RU" sz="1800" dirty="0" err="1"/>
              <a:t>металевих</a:t>
            </a:r>
            <a:r>
              <a:rPr lang="ru-RU" sz="1800" dirty="0"/>
              <a:t> предметах, у </a:t>
            </a:r>
            <a:r>
              <a:rPr lang="ru-RU" sz="1800" dirty="0" err="1"/>
              <a:t>провідниках</a:t>
            </a:r>
            <a:r>
              <a:rPr lang="ru-RU" sz="1800" dirty="0"/>
              <a:t> </a:t>
            </a:r>
            <a:r>
              <a:rPr lang="ru-RU" sz="1800" dirty="0" err="1"/>
              <a:t>тощо</a:t>
            </a:r>
            <a:r>
              <a:rPr lang="ru-RU" sz="1800" dirty="0"/>
              <a:t> </a:t>
            </a:r>
            <a:r>
              <a:rPr lang="ru-RU" sz="1800" dirty="0" err="1"/>
              <a:t>індукуються</a:t>
            </a:r>
            <a:r>
              <a:rPr lang="ru-RU" sz="1800" dirty="0"/>
              <a:t> </a:t>
            </a:r>
            <a:r>
              <a:rPr lang="ru-RU" sz="1800" dirty="0" err="1"/>
              <a:t>досить</a:t>
            </a:r>
            <a:r>
              <a:rPr lang="ru-RU" sz="1800" dirty="0"/>
              <a:t> </a:t>
            </a:r>
            <a:r>
              <a:rPr lang="ru-RU" sz="1800" dirty="0" err="1"/>
              <a:t>сильні</a:t>
            </a:r>
            <a:r>
              <a:rPr lang="ru-RU" sz="1800" dirty="0"/>
              <a:t> </a:t>
            </a:r>
            <a:r>
              <a:rPr lang="ru-RU" sz="1800" dirty="0" err="1"/>
              <a:t>хаотичні</a:t>
            </a:r>
            <a:r>
              <a:rPr lang="ru-RU" sz="1800" dirty="0"/>
              <a:t> </a:t>
            </a:r>
            <a:r>
              <a:rPr lang="ru-RU" sz="1800" dirty="0" err="1"/>
              <a:t>електричні</a:t>
            </a:r>
            <a:r>
              <a:rPr lang="ru-RU" sz="1800" dirty="0"/>
              <a:t> </a:t>
            </a:r>
            <a:r>
              <a:rPr lang="ru-RU" sz="1800" dirty="0" err="1"/>
              <a:t>струми</a:t>
            </a:r>
            <a:r>
              <a:rPr lang="ru-RU" sz="1800" dirty="0"/>
              <a:t>. Вони </a:t>
            </a:r>
            <a:r>
              <a:rPr lang="ru-RU" sz="1800" dirty="0" err="1"/>
              <a:t>здатні</a:t>
            </a:r>
            <a:r>
              <a:rPr lang="ru-RU" sz="1800" dirty="0"/>
              <a:t> </a:t>
            </a:r>
            <a:r>
              <a:rPr lang="ru-RU" sz="1800" dirty="0" err="1"/>
              <a:t>спричиняти</a:t>
            </a:r>
            <a:r>
              <a:rPr lang="ru-RU" sz="1800" dirty="0"/>
              <a:t> </a:t>
            </a:r>
            <a:r>
              <a:rPr lang="ru-RU" sz="1800" dirty="0" err="1"/>
              <a:t>навіть</a:t>
            </a:r>
            <a:r>
              <a:rPr lang="ru-RU" sz="1800" dirty="0"/>
              <a:t> </a:t>
            </a:r>
            <a:r>
              <a:rPr lang="ru-RU" sz="1800" dirty="0" err="1"/>
              <a:t>аварії</a:t>
            </a:r>
            <a:r>
              <a:rPr lang="ru-RU" sz="1800" dirty="0"/>
              <a:t> в телеграфно-телефонному </a:t>
            </a:r>
            <a:r>
              <a:rPr lang="ru-RU" sz="1800" dirty="0" err="1"/>
              <a:t>зв'язку</a:t>
            </a:r>
            <a:r>
              <a:rPr lang="ru-RU" sz="1800" dirty="0"/>
              <a:t> і </a:t>
            </a:r>
            <a:r>
              <a:rPr lang="ru-RU" sz="1800" dirty="0" err="1"/>
              <a:t>виводити</a:t>
            </a:r>
            <a:r>
              <a:rPr lang="ru-RU" sz="1800" dirty="0"/>
              <a:t> з ладу </a:t>
            </a:r>
            <a:r>
              <a:rPr lang="ru-RU" sz="1800" dirty="0" err="1"/>
              <a:t>електричні</a:t>
            </a:r>
            <a:r>
              <a:rPr lang="ru-RU" sz="1800" dirty="0"/>
              <a:t> </a:t>
            </a:r>
            <a:r>
              <a:rPr lang="ru-RU" sz="1800" dirty="0" err="1"/>
              <a:t>прилади</a:t>
            </a:r>
            <a:r>
              <a:rPr lang="ru-RU" sz="1800" dirty="0"/>
              <a:t>.</a:t>
            </a:r>
          </a:p>
          <a:p>
            <a:r>
              <a:rPr lang="ru-RU" sz="1800" dirty="0"/>
              <a:t>Так, </a:t>
            </a:r>
            <a:r>
              <a:rPr lang="ru-RU" sz="1800" dirty="0" err="1"/>
              <a:t>під</a:t>
            </a:r>
            <a:r>
              <a:rPr lang="ru-RU" sz="1800" dirty="0"/>
              <a:t> час </a:t>
            </a:r>
            <a:r>
              <a:rPr lang="ru-RU" sz="1800" dirty="0" err="1"/>
              <a:t>сильної</a:t>
            </a:r>
            <a:r>
              <a:rPr lang="ru-RU" sz="1800" dirty="0"/>
              <a:t> </a:t>
            </a:r>
            <a:r>
              <a:rPr lang="ru-RU" sz="1800" dirty="0" err="1"/>
              <a:t>магнітної</a:t>
            </a:r>
            <a:r>
              <a:rPr lang="ru-RU" sz="1800" dirty="0"/>
              <a:t> </a:t>
            </a:r>
            <a:r>
              <a:rPr lang="ru-RU" sz="1800" dirty="0" err="1"/>
              <a:t>бурі</a:t>
            </a:r>
            <a:r>
              <a:rPr lang="ru-RU" sz="1800" dirty="0"/>
              <a:t> 11 лютого 1958 р. у </a:t>
            </a:r>
            <a:r>
              <a:rPr lang="ru-RU" sz="1800" dirty="0" err="1"/>
              <a:t>Швеції</a:t>
            </a:r>
            <a:r>
              <a:rPr lang="ru-RU" sz="1800" dirty="0"/>
              <a:t> </a:t>
            </a:r>
            <a:r>
              <a:rPr lang="ru-RU" sz="1800" dirty="0" err="1"/>
              <a:t>був</a:t>
            </a:r>
            <a:r>
              <a:rPr lang="ru-RU" sz="1800" dirty="0"/>
              <a:t> </a:t>
            </a:r>
            <a:r>
              <a:rPr lang="ru-RU" sz="1800" dirty="0" err="1"/>
              <a:t>зареєстрований</a:t>
            </a:r>
            <a:r>
              <a:rPr lang="ru-RU" sz="1800" dirty="0"/>
              <a:t> </a:t>
            </a:r>
            <a:r>
              <a:rPr lang="ru-RU" sz="1800" dirty="0" err="1"/>
              <a:t>вихід</a:t>
            </a:r>
            <a:r>
              <a:rPr lang="ru-RU" sz="1800" dirty="0"/>
              <a:t> з ладу </a:t>
            </a:r>
            <a:r>
              <a:rPr lang="ru-RU" sz="1800" dirty="0" err="1"/>
              <a:t>електричної</a:t>
            </a:r>
            <a:r>
              <a:rPr lang="ru-RU" sz="1800" dirty="0"/>
              <a:t> </a:t>
            </a:r>
            <a:r>
              <a:rPr lang="ru-RU" sz="1800" dirty="0" err="1"/>
              <a:t>лінії</a:t>
            </a:r>
            <a:r>
              <a:rPr lang="ru-RU" sz="1800" dirty="0"/>
              <a:t>, на кабелях </a:t>
            </a:r>
            <a:r>
              <a:rPr lang="ru-RU" sz="1800" dirty="0" err="1"/>
              <a:t>горіла</a:t>
            </a:r>
            <a:r>
              <a:rPr lang="ru-RU" sz="1800" dirty="0"/>
              <a:t> </a:t>
            </a:r>
            <a:r>
              <a:rPr lang="ru-RU" sz="1800" dirty="0" err="1"/>
              <a:t>ізоляція</a:t>
            </a:r>
            <a:r>
              <a:rPr lang="ru-RU" sz="1800" dirty="0"/>
              <a:t>, </a:t>
            </a:r>
            <a:r>
              <a:rPr lang="ru-RU" sz="1800" dirty="0" err="1"/>
              <a:t>горіли</a:t>
            </a:r>
            <a:r>
              <a:rPr lang="ru-RU" sz="1800" dirty="0"/>
              <a:t> </a:t>
            </a:r>
            <a:r>
              <a:rPr lang="ru-RU" sz="1800" dirty="0" err="1"/>
              <a:t>запобіжники</a:t>
            </a:r>
            <a:r>
              <a:rPr lang="ru-RU" sz="1800" dirty="0"/>
              <a:t> і </a:t>
            </a:r>
            <a:r>
              <a:rPr lang="ru-RU" sz="1800" dirty="0" err="1"/>
              <a:t>трансформатори</a:t>
            </a:r>
            <a:r>
              <a:rPr lang="ru-RU" sz="1800" dirty="0"/>
              <a:t>. А </a:t>
            </a:r>
            <a:r>
              <a:rPr lang="ru-RU" sz="1800" dirty="0" err="1"/>
              <a:t>електричні</a:t>
            </a:r>
            <a:r>
              <a:rPr lang="ru-RU" sz="1800" dirty="0"/>
              <a:t> </a:t>
            </a:r>
            <a:r>
              <a:rPr lang="ru-RU" sz="1800" dirty="0" err="1"/>
              <a:t>збурення</a:t>
            </a:r>
            <a:r>
              <a:rPr lang="ru-RU" sz="1800" dirty="0"/>
              <a:t> в </a:t>
            </a:r>
            <a:r>
              <a:rPr lang="ru-RU" sz="1800" dirty="0" err="1"/>
              <a:t>земній</a:t>
            </a:r>
            <a:r>
              <a:rPr lang="ru-RU" sz="1800" dirty="0"/>
              <a:t> </a:t>
            </a:r>
            <a:r>
              <a:rPr lang="ru-RU" sz="1800" dirty="0" err="1"/>
              <a:t>корі</a:t>
            </a:r>
            <a:r>
              <a:rPr lang="ru-RU" sz="1800" dirty="0"/>
              <a:t> </a:t>
            </a:r>
            <a:r>
              <a:rPr lang="ru-RU" sz="1800" dirty="0" err="1"/>
              <a:t>можуть</a:t>
            </a:r>
            <a:r>
              <a:rPr lang="ru-RU" sz="1800" dirty="0"/>
              <a:t> </a:t>
            </a:r>
            <a:r>
              <a:rPr lang="ru-RU" sz="1800" dirty="0" err="1"/>
              <a:t>спровокувати</a:t>
            </a:r>
            <a:r>
              <a:rPr lang="ru-RU" sz="1800" dirty="0"/>
              <a:t> </a:t>
            </a:r>
            <a:r>
              <a:rPr lang="ru-RU" sz="1800" dirty="0" err="1"/>
              <a:t>землетруси</a:t>
            </a:r>
            <a:r>
              <a:rPr lang="ru-RU" sz="1800" dirty="0"/>
              <a:t> в </a:t>
            </a:r>
            <a:r>
              <a:rPr lang="ru-RU" sz="1800" dirty="0" err="1"/>
              <a:t>сейсмічно</a:t>
            </a:r>
            <a:r>
              <a:rPr lang="ru-RU" sz="1800" dirty="0"/>
              <a:t> </a:t>
            </a:r>
            <a:r>
              <a:rPr lang="ru-RU" sz="1800" dirty="0" err="1"/>
              <a:t>активних</a:t>
            </a:r>
            <a:r>
              <a:rPr lang="ru-RU" sz="1800" dirty="0"/>
              <a:t> районах.</a:t>
            </a:r>
          </a:p>
          <a:p>
            <a:endParaRPr lang="uk-UA" dirty="0"/>
          </a:p>
        </p:txBody>
      </p:sp>
      <p:pic>
        <p:nvPicPr>
          <p:cNvPr id="6146" name="Picture 2" descr="D:\Documents\відео,музика,зображення\Сонце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00" y="1538"/>
            <a:ext cx="3825300" cy="2540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Documents\відео,музика,зображення\Сонце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00" y="2348880"/>
            <a:ext cx="3825300" cy="22547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ocuments\відео,музика,зображення\Сонце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00" y="4603600"/>
            <a:ext cx="3841274" cy="2254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5822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/>
          <a:lstStyle/>
          <a:p>
            <a:r>
              <a:rPr lang="ru-RU" sz="4400" dirty="0" err="1"/>
              <a:t>Вплив</a:t>
            </a:r>
            <a:r>
              <a:rPr lang="ru-RU" sz="4400" dirty="0"/>
              <a:t> </a:t>
            </a:r>
            <a:r>
              <a:rPr lang="ru-RU" sz="4400" dirty="0" err="1" smtClean="0"/>
              <a:t>Сонячної</a:t>
            </a:r>
            <a:r>
              <a:rPr lang="ru-RU" sz="4400" dirty="0" smtClean="0"/>
              <a:t> </a:t>
            </a:r>
            <a:r>
              <a:rPr lang="ru-RU" sz="4400" dirty="0" err="1" smtClean="0"/>
              <a:t>активності</a:t>
            </a:r>
            <a:r>
              <a:rPr lang="ru-RU" sz="4400" dirty="0" smtClean="0"/>
              <a:t> на </a:t>
            </a:r>
            <a:r>
              <a:rPr lang="ru-RU" sz="4400" dirty="0"/>
              <a:t>погоду</a:t>
            </a:r>
            <a:r>
              <a:rPr lang="ru-RU" sz="4800" dirty="0"/>
              <a:t>:</a:t>
            </a:r>
            <a:br>
              <a:rPr lang="ru-RU" sz="4800" dirty="0"/>
            </a:br>
            <a:endParaRPr lang="uk-UA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626817"/>
            <a:ext cx="9144000" cy="3537692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err="1"/>
              <a:t>Активність</a:t>
            </a:r>
            <a:r>
              <a:rPr lang="ru-RU" sz="1800" dirty="0"/>
              <a:t> </a:t>
            </a:r>
            <a:r>
              <a:rPr lang="ru-RU" sz="1800" dirty="0" err="1"/>
              <a:t>Сонця</a:t>
            </a:r>
            <a:r>
              <a:rPr lang="ru-RU" sz="1800" dirty="0"/>
              <a:t> </a:t>
            </a:r>
            <a:r>
              <a:rPr lang="ru-RU" sz="1800" dirty="0" err="1"/>
              <a:t>впливає</a:t>
            </a:r>
            <a:r>
              <a:rPr lang="ru-RU" sz="1800" dirty="0"/>
              <a:t> на погоду. </a:t>
            </a:r>
            <a:r>
              <a:rPr lang="ru-RU" sz="1800" dirty="0" err="1"/>
              <a:t>Цей</a:t>
            </a:r>
            <a:r>
              <a:rPr lang="ru-RU" sz="1800" dirty="0"/>
              <a:t> </a:t>
            </a:r>
            <a:r>
              <a:rPr lang="ru-RU" sz="1800" dirty="0" err="1"/>
              <a:t>зв'язок</a:t>
            </a:r>
            <a:r>
              <a:rPr lang="ru-RU" sz="1800" dirty="0"/>
              <a:t> </a:t>
            </a:r>
            <a:r>
              <a:rPr lang="ru-RU" sz="1800" dirty="0" err="1"/>
              <a:t>можна</a:t>
            </a:r>
            <a:r>
              <a:rPr lang="ru-RU" sz="1800" dirty="0"/>
              <a:t> </a:t>
            </a:r>
            <a:r>
              <a:rPr lang="ru-RU" sz="1800" dirty="0" err="1"/>
              <a:t>прослідкувати</a:t>
            </a:r>
            <a:r>
              <a:rPr lang="ru-RU" sz="1800" dirty="0"/>
              <a:t> таким чином:</a:t>
            </a:r>
          </a:p>
          <a:p>
            <a:r>
              <a:rPr lang="ru-RU" sz="1800" dirty="0" err="1"/>
              <a:t>Після</a:t>
            </a:r>
            <a:r>
              <a:rPr lang="ru-RU" sz="1800" dirty="0"/>
              <a:t> </a:t>
            </a:r>
            <a:r>
              <a:rPr lang="ru-RU" sz="1800" dirty="0" err="1"/>
              <a:t>надходження</a:t>
            </a:r>
            <a:r>
              <a:rPr lang="ru-RU" sz="1800" dirty="0"/>
              <a:t> </a:t>
            </a:r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Сонця</a:t>
            </a:r>
            <a:r>
              <a:rPr lang="ru-RU" sz="1800" dirty="0"/>
              <a:t> </a:t>
            </a:r>
            <a:r>
              <a:rPr lang="ru-RU" sz="1800" dirty="0" err="1"/>
              <a:t>посиленого</a:t>
            </a:r>
            <a:r>
              <a:rPr lang="ru-RU" sz="1800" dirty="0"/>
              <a:t> потоку </a:t>
            </a:r>
            <a:r>
              <a:rPr lang="ru-RU" sz="1800" dirty="0" err="1"/>
              <a:t>заряджених</a:t>
            </a:r>
            <a:r>
              <a:rPr lang="ru-RU" sz="1800" dirty="0"/>
              <a:t> </a:t>
            </a:r>
            <a:r>
              <a:rPr lang="ru-RU" sz="1800" dirty="0" err="1"/>
              <a:t>частинок</a:t>
            </a:r>
            <a:r>
              <a:rPr lang="ru-RU" sz="1800" dirty="0"/>
              <a:t> </a:t>
            </a:r>
            <a:r>
              <a:rPr lang="ru-RU" sz="1800" dirty="0" err="1"/>
              <a:t>деяка</a:t>
            </a:r>
            <a:r>
              <a:rPr lang="ru-RU" sz="1800" dirty="0"/>
              <a:t> </a:t>
            </a:r>
            <a:r>
              <a:rPr lang="ru-RU" sz="1800" dirty="0" err="1"/>
              <a:t>їхня</a:t>
            </a:r>
            <a:r>
              <a:rPr lang="ru-RU" sz="1800" dirty="0"/>
              <a:t> </a:t>
            </a:r>
            <a:r>
              <a:rPr lang="ru-RU" sz="1800" dirty="0" err="1"/>
              <a:t>кількість</a:t>
            </a:r>
            <a:r>
              <a:rPr lang="ru-RU" sz="1800" dirty="0"/>
              <a:t> </a:t>
            </a:r>
            <a:r>
              <a:rPr lang="ru-RU" sz="1800" dirty="0" err="1"/>
              <a:t>затримується</a:t>
            </a:r>
            <a:r>
              <a:rPr lang="ru-RU" sz="1800" dirty="0"/>
              <a:t> у </a:t>
            </a:r>
            <a:r>
              <a:rPr lang="ru-RU" sz="1800" dirty="0" err="1"/>
              <a:t>високих</a:t>
            </a:r>
            <a:r>
              <a:rPr lang="ru-RU" sz="1800" dirty="0"/>
              <a:t> широтах і </a:t>
            </a:r>
            <a:r>
              <a:rPr lang="ru-RU" sz="1800" dirty="0" err="1"/>
              <a:t>підсилює</a:t>
            </a:r>
            <a:r>
              <a:rPr lang="ru-RU" sz="1800" dirty="0"/>
              <a:t> </a:t>
            </a:r>
            <a:r>
              <a:rPr lang="ru-RU" sz="1800" dirty="0" err="1"/>
              <a:t>цю</a:t>
            </a:r>
            <a:r>
              <a:rPr lang="ru-RU" sz="1800" dirty="0"/>
              <a:t> </a:t>
            </a:r>
            <a:r>
              <a:rPr lang="ru-RU" sz="1800" dirty="0" err="1"/>
              <a:t>течію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Збільшення</a:t>
            </a:r>
            <a:r>
              <a:rPr lang="ru-RU" sz="1800" dirty="0"/>
              <a:t> струму </a:t>
            </a:r>
            <a:r>
              <a:rPr lang="ru-RU" sz="1800" dirty="0" err="1"/>
              <a:t>призводить</a:t>
            </a:r>
            <a:r>
              <a:rPr lang="ru-RU" sz="1800" dirty="0"/>
              <a:t> до </a:t>
            </a:r>
            <a:r>
              <a:rPr lang="ru-RU" sz="1800" dirty="0" err="1"/>
              <a:t>додаткового</a:t>
            </a:r>
            <a:r>
              <a:rPr lang="ru-RU" sz="1800" dirty="0"/>
              <a:t> </a:t>
            </a:r>
            <a:r>
              <a:rPr lang="ru-RU" sz="1800" dirty="0" err="1"/>
              <a:t>розігріву</a:t>
            </a:r>
            <a:r>
              <a:rPr lang="ru-RU" sz="1800" dirty="0"/>
              <a:t> </a:t>
            </a:r>
            <a:r>
              <a:rPr lang="ru-RU" sz="1800" dirty="0" err="1"/>
              <a:t>атмосфери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місця</a:t>
            </a:r>
            <a:r>
              <a:rPr lang="ru-RU" sz="1800" dirty="0"/>
              <a:t> </a:t>
            </a:r>
            <a:r>
              <a:rPr lang="ru-RU" sz="1800" dirty="0" err="1"/>
              <a:t>розігріву</a:t>
            </a:r>
            <a:r>
              <a:rPr lang="ru-RU" sz="1800" dirty="0"/>
              <a:t> вниз до </a:t>
            </a:r>
            <a:r>
              <a:rPr lang="ru-RU" sz="1800" dirty="0" err="1"/>
              <a:t>тропосфери</a:t>
            </a:r>
            <a:r>
              <a:rPr lang="ru-RU" sz="1800" dirty="0"/>
              <a:t> </a:t>
            </a:r>
            <a:r>
              <a:rPr lang="ru-RU" sz="1800" dirty="0" err="1"/>
              <a:t>проникає</a:t>
            </a:r>
            <a:r>
              <a:rPr lang="ru-RU" sz="1800" dirty="0"/>
              <a:t> </a:t>
            </a:r>
            <a:r>
              <a:rPr lang="ru-RU" sz="1800" dirty="0" err="1"/>
              <a:t>хвилеподібний</a:t>
            </a:r>
            <a:r>
              <a:rPr lang="ru-RU" sz="1800" dirty="0"/>
              <a:t> </a:t>
            </a:r>
            <a:r>
              <a:rPr lang="ru-RU" sz="1800" dirty="0" err="1"/>
              <a:t>імпульс</a:t>
            </a:r>
            <a:r>
              <a:rPr lang="ru-RU" sz="1800" dirty="0"/>
              <a:t>, </a:t>
            </a:r>
            <a:r>
              <a:rPr lang="ru-RU" sz="1800" dirty="0" err="1"/>
              <a:t>який</a:t>
            </a:r>
            <a:r>
              <a:rPr lang="ru-RU" sz="1800" dirty="0"/>
              <a:t> </a:t>
            </a:r>
            <a:r>
              <a:rPr lang="ru-RU" sz="1800" dirty="0" err="1"/>
              <a:t>далі</a:t>
            </a:r>
            <a:r>
              <a:rPr lang="ru-RU" sz="1800" dirty="0"/>
              <a:t> </a:t>
            </a:r>
            <a:r>
              <a:rPr lang="ru-RU" sz="1800" dirty="0" err="1"/>
              <a:t>вздовж</a:t>
            </a:r>
            <a:r>
              <a:rPr lang="ru-RU" sz="1800" dirty="0"/>
              <a:t>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 </a:t>
            </a:r>
            <a:r>
              <a:rPr lang="ru-RU" sz="1800" dirty="0" err="1"/>
              <a:t>поширюється</a:t>
            </a:r>
            <a:r>
              <a:rPr lang="ru-RU" sz="1800" dirty="0"/>
              <a:t> </a:t>
            </a:r>
            <a:r>
              <a:rPr lang="ru-RU" sz="1800" dirty="0" err="1"/>
              <a:t>впродовж</a:t>
            </a:r>
            <a:r>
              <a:rPr lang="ru-RU" sz="1800" dirty="0"/>
              <a:t> </a:t>
            </a:r>
            <a:r>
              <a:rPr lang="ru-RU" sz="1800" dirty="0" err="1"/>
              <a:t>кількох</a:t>
            </a:r>
            <a:r>
              <a:rPr lang="ru-RU" sz="1800" dirty="0"/>
              <a:t> годин до </a:t>
            </a:r>
            <a:r>
              <a:rPr lang="ru-RU" sz="1800" dirty="0" err="1"/>
              <a:t>низьких</a:t>
            </a:r>
            <a:r>
              <a:rPr lang="ru-RU" sz="1800" dirty="0"/>
              <a:t> широт. </a:t>
            </a:r>
          </a:p>
          <a:p>
            <a:r>
              <a:rPr lang="ru-RU" sz="1800" dirty="0" err="1"/>
              <a:t>Ці</a:t>
            </a:r>
            <a:r>
              <a:rPr lang="ru-RU" sz="1800" dirty="0"/>
              <a:t> </a:t>
            </a:r>
            <a:r>
              <a:rPr lang="ru-RU" sz="1800" dirty="0" err="1"/>
              <a:t>хвилі</a:t>
            </a:r>
            <a:r>
              <a:rPr lang="ru-RU" sz="1800" dirty="0"/>
              <a:t> є </a:t>
            </a:r>
            <a:r>
              <a:rPr lang="ru-RU" sz="1800" dirty="0" err="1"/>
              <a:t>тим</a:t>
            </a:r>
            <a:r>
              <a:rPr lang="ru-RU" sz="1800" dirty="0"/>
              <a:t> </a:t>
            </a:r>
            <a:r>
              <a:rPr lang="ru-RU" sz="1800" dirty="0" err="1"/>
              <a:t>енергетичним</a:t>
            </a:r>
            <a:r>
              <a:rPr lang="ru-RU" sz="1800" dirty="0"/>
              <a:t> мостом </a:t>
            </a:r>
            <a:r>
              <a:rPr lang="ru-RU" sz="1800" dirty="0" err="1"/>
              <a:t>між</a:t>
            </a:r>
            <a:r>
              <a:rPr lang="ru-RU" sz="1800" dirty="0"/>
              <a:t> </a:t>
            </a:r>
            <a:r>
              <a:rPr lang="ru-RU" sz="1800" dirty="0" err="1"/>
              <a:t>іоносферою</a:t>
            </a:r>
            <a:r>
              <a:rPr lang="ru-RU" sz="1800" dirty="0"/>
              <a:t> і тропосферою, </a:t>
            </a:r>
            <a:r>
              <a:rPr lang="ru-RU" sz="1800" dirty="0" err="1"/>
              <a:t>який</a:t>
            </a:r>
            <a:r>
              <a:rPr lang="ru-RU" sz="1800" dirty="0"/>
              <a:t> </a:t>
            </a:r>
            <a:r>
              <a:rPr lang="ru-RU" sz="1800" dirty="0" err="1"/>
              <a:t>передає</a:t>
            </a:r>
            <a:r>
              <a:rPr lang="ru-RU" sz="1800" dirty="0"/>
              <a:t> </a:t>
            </a:r>
            <a:r>
              <a:rPr lang="ru-RU" sz="1800" dirty="0" err="1"/>
              <a:t>енергію</a:t>
            </a:r>
            <a:r>
              <a:rPr lang="ru-RU" sz="1800" dirty="0"/>
              <a:t> </a:t>
            </a:r>
            <a:r>
              <a:rPr lang="ru-RU" sz="1800" dirty="0" err="1"/>
              <a:t>корпускулярних</a:t>
            </a:r>
            <a:r>
              <a:rPr lang="ru-RU" sz="1800" dirty="0"/>
              <a:t> </a:t>
            </a:r>
            <a:r>
              <a:rPr lang="ru-RU" sz="1800" dirty="0" err="1"/>
              <a:t>сонячних</a:t>
            </a:r>
            <a:r>
              <a:rPr lang="ru-RU" sz="1800" dirty="0"/>
              <a:t> </a:t>
            </a:r>
            <a:r>
              <a:rPr lang="ru-RU" sz="1800" dirty="0" err="1"/>
              <a:t>потоків</a:t>
            </a:r>
            <a:r>
              <a:rPr lang="ru-RU" sz="1800" dirty="0"/>
              <a:t> погодному шару </a:t>
            </a:r>
            <a:r>
              <a:rPr lang="ru-RU" sz="1800" dirty="0" err="1"/>
              <a:t>повітря</a:t>
            </a:r>
            <a:r>
              <a:rPr lang="ru-RU" sz="1800" dirty="0"/>
              <a:t>. </a:t>
            </a:r>
          </a:p>
          <a:p>
            <a:r>
              <a:rPr lang="ru-RU" sz="1800" dirty="0"/>
              <a:t>Там де </a:t>
            </a:r>
            <a:r>
              <a:rPr lang="ru-RU" sz="1800" dirty="0" err="1"/>
              <a:t>тиск</a:t>
            </a:r>
            <a:r>
              <a:rPr lang="ru-RU" sz="1800" dirty="0"/>
              <a:t> </a:t>
            </a:r>
            <a:r>
              <a:rPr lang="ru-RU" sz="1800" dirty="0" err="1"/>
              <a:t>був</a:t>
            </a:r>
            <a:r>
              <a:rPr lang="ru-RU" sz="1800" dirty="0"/>
              <a:t> </a:t>
            </a:r>
            <a:r>
              <a:rPr lang="ru-RU" sz="1800" dirty="0" err="1"/>
              <a:t>низьким</a:t>
            </a:r>
            <a:r>
              <a:rPr lang="ru-RU" sz="1800" dirty="0"/>
              <a:t>,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стає</a:t>
            </a:r>
            <a:r>
              <a:rPr lang="ru-RU" sz="1800" dirty="0"/>
              <a:t> </a:t>
            </a:r>
            <a:r>
              <a:rPr lang="ru-RU" sz="1800" dirty="0" err="1"/>
              <a:t>ще</a:t>
            </a:r>
            <a:r>
              <a:rPr lang="ru-RU" sz="1800" dirty="0"/>
              <a:t> </a:t>
            </a:r>
            <a:r>
              <a:rPr lang="ru-RU" sz="1800" dirty="0" err="1"/>
              <a:t>нижчим</a:t>
            </a:r>
            <a:r>
              <a:rPr lang="ru-RU" sz="1800" dirty="0"/>
              <a:t>, а де </a:t>
            </a:r>
            <a:r>
              <a:rPr lang="ru-RU" sz="1800" dirty="0" err="1"/>
              <a:t>був</a:t>
            </a:r>
            <a:r>
              <a:rPr lang="ru-RU" sz="1800" dirty="0"/>
              <a:t> </a:t>
            </a:r>
            <a:r>
              <a:rPr lang="ru-RU" sz="1800" dirty="0" err="1"/>
              <a:t>високим</a:t>
            </a:r>
            <a:r>
              <a:rPr lang="ru-RU" sz="1800" dirty="0"/>
              <a:t> - </a:t>
            </a:r>
            <a:r>
              <a:rPr lang="ru-RU" sz="1800" dirty="0" err="1"/>
              <a:t>ще</a:t>
            </a:r>
            <a:r>
              <a:rPr lang="ru-RU" sz="1800" dirty="0"/>
              <a:t> </a:t>
            </a:r>
            <a:r>
              <a:rPr lang="ru-RU" sz="1800" dirty="0" err="1"/>
              <a:t>вищим</a:t>
            </a:r>
            <a:r>
              <a:rPr lang="ru-RU" sz="1800" dirty="0"/>
              <a:t>. </a:t>
            </a:r>
          </a:p>
          <a:p>
            <a:r>
              <a:rPr lang="ru-RU" sz="1800" dirty="0"/>
              <a:t>За таких умов у </a:t>
            </a:r>
            <a:r>
              <a:rPr lang="ru-RU" sz="1800" dirty="0" err="1"/>
              <a:t>тропічній</a:t>
            </a:r>
            <a:r>
              <a:rPr lang="ru-RU" sz="1800" dirty="0"/>
              <a:t> </a:t>
            </a:r>
            <a:r>
              <a:rPr lang="ru-RU" sz="1800" dirty="0" err="1"/>
              <a:t>зоні</a:t>
            </a:r>
            <a:r>
              <a:rPr lang="ru-RU" sz="1800" dirty="0"/>
              <a:t> </a:t>
            </a:r>
            <a:r>
              <a:rPr lang="ru-RU" sz="1800" dirty="0" err="1"/>
              <a:t>народжуються</a:t>
            </a:r>
            <a:r>
              <a:rPr lang="ru-RU" sz="1800" dirty="0"/>
              <a:t> </a:t>
            </a:r>
            <a:r>
              <a:rPr lang="ru-RU" sz="1800" dirty="0" err="1"/>
              <a:t>тайфуни</a:t>
            </a:r>
            <a:r>
              <a:rPr lang="ru-RU" sz="1800" dirty="0"/>
              <a:t>, а у </a:t>
            </a:r>
            <a:r>
              <a:rPr lang="ru-RU" sz="1800" dirty="0" err="1"/>
              <a:t>місцях</a:t>
            </a:r>
            <a:r>
              <a:rPr lang="ru-RU" sz="1800" dirty="0"/>
              <a:t> з </a:t>
            </a:r>
            <a:r>
              <a:rPr lang="ru-RU" sz="1800" dirty="0" err="1"/>
              <a:t>різко</a:t>
            </a:r>
            <a:r>
              <a:rPr lang="ru-RU" sz="1800" dirty="0"/>
              <a:t> </a:t>
            </a:r>
            <a:r>
              <a:rPr lang="ru-RU" sz="1800" dirty="0" err="1"/>
              <a:t>вираженим</a:t>
            </a:r>
            <a:r>
              <a:rPr lang="ru-RU" sz="1800" dirty="0"/>
              <a:t> </a:t>
            </a:r>
            <a:r>
              <a:rPr lang="ru-RU" sz="1800" dirty="0" err="1"/>
              <a:t>континентальним</a:t>
            </a:r>
            <a:r>
              <a:rPr lang="ru-RU" sz="1800" dirty="0"/>
              <a:t> </a:t>
            </a:r>
            <a:r>
              <a:rPr lang="ru-RU" sz="1800" dirty="0" err="1"/>
              <a:t>кліматом</a:t>
            </a:r>
            <a:r>
              <a:rPr lang="ru-RU" sz="1800" dirty="0"/>
              <a:t> - засухи.</a:t>
            </a:r>
          </a:p>
          <a:p>
            <a:endParaRPr lang="uk-UA" dirty="0"/>
          </a:p>
        </p:txBody>
      </p:sp>
      <p:pic>
        <p:nvPicPr>
          <p:cNvPr id="7170" name="Picture 2" descr="D:\Documents\відео,музика,зображення\Сонце\eb9dabdd38cdf63757dc1ca9dfb670d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95" y="4156690"/>
            <a:ext cx="4713609" cy="26934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Documents\відео,музика,зображення\Сонце\2fb7c7abb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714" y="4143438"/>
            <a:ext cx="4442286" cy="2714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8844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/>
          <a:lstStyle/>
          <a:p>
            <a:r>
              <a:rPr lang="ru-RU" sz="3600" dirty="0" err="1"/>
              <a:t>Сонячна</a:t>
            </a:r>
            <a:r>
              <a:rPr lang="ru-RU" sz="3600" dirty="0"/>
              <a:t> </a:t>
            </a:r>
            <a:r>
              <a:rPr lang="ru-RU" sz="3600" dirty="0" err="1"/>
              <a:t>активність</a:t>
            </a:r>
            <a:r>
              <a:rPr lang="ru-RU" sz="3600" dirty="0"/>
              <a:t> і </a:t>
            </a:r>
            <a:r>
              <a:rPr lang="ru-RU" sz="3600" dirty="0" err="1"/>
              <a:t>коливання</a:t>
            </a:r>
            <a:r>
              <a:rPr lang="ru-RU" sz="3600" dirty="0"/>
              <a:t> </a:t>
            </a:r>
            <a:r>
              <a:rPr lang="ru-RU" sz="3600" dirty="0" err="1"/>
              <a:t>клімату</a:t>
            </a:r>
            <a:r>
              <a:rPr lang="ru-RU" sz="3600" dirty="0"/>
              <a:t> </a:t>
            </a:r>
            <a:r>
              <a:rPr lang="ru-RU" sz="3600" dirty="0" err="1"/>
              <a:t>Землі</a:t>
            </a:r>
            <a:r>
              <a:rPr lang="ru-RU" sz="3600" dirty="0"/>
              <a:t>:</a:t>
            </a:r>
            <a:br>
              <a:rPr lang="ru-RU" sz="3600" dirty="0"/>
            </a:br>
            <a:endParaRPr lang="uk-UA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620688"/>
            <a:ext cx="5292080" cy="6238850"/>
          </a:xfrm>
        </p:spPr>
        <p:txBody>
          <a:bodyPr>
            <a:normAutofit/>
          </a:bodyPr>
          <a:lstStyle/>
          <a:p>
            <a:r>
              <a:rPr lang="ru-RU" sz="1800" dirty="0"/>
              <a:t>У </a:t>
            </a:r>
            <a:r>
              <a:rPr lang="ru-RU" sz="1800" dirty="0" err="1"/>
              <a:t>ритмі</a:t>
            </a:r>
            <a:r>
              <a:rPr lang="ru-RU" sz="1800" dirty="0"/>
              <a:t> з циклами </a:t>
            </a:r>
            <a:r>
              <a:rPr lang="ru-RU" sz="1800" dirty="0" err="1"/>
              <a:t>сонячної</a:t>
            </a:r>
            <a:r>
              <a:rPr lang="ru-RU" sz="1800" dirty="0"/>
              <a:t> </a:t>
            </a:r>
            <a:r>
              <a:rPr lang="ru-RU" sz="1800" dirty="0" err="1"/>
              <a:t>активності</a:t>
            </a:r>
            <a:r>
              <a:rPr lang="ru-RU" sz="1800" dirty="0"/>
              <a:t> </a:t>
            </a:r>
            <a:r>
              <a:rPr lang="ru-RU" sz="1800" dirty="0" err="1"/>
              <a:t>настають</a:t>
            </a:r>
            <a:r>
              <a:rPr lang="ru-RU" sz="1800" dirty="0"/>
              <a:t> </a:t>
            </a:r>
            <a:r>
              <a:rPr lang="ru-RU" sz="1800" dirty="0" err="1"/>
              <a:t>певні</a:t>
            </a:r>
            <a:r>
              <a:rPr lang="ru-RU" sz="1800" dirty="0"/>
              <a:t> </a:t>
            </a:r>
            <a:r>
              <a:rPr lang="ru-RU" sz="1800" dirty="0" err="1"/>
              <a:t>коливання</a:t>
            </a:r>
            <a:r>
              <a:rPr lang="ru-RU" sz="1800" dirty="0"/>
              <a:t> </a:t>
            </a:r>
            <a:r>
              <a:rPr lang="ru-RU" sz="1800" dirty="0" err="1"/>
              <a:t>клімату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. </a:t>
            </a:r>
          </a:p>
          <a:p>
            <a:r>
              <a:rPr lang="ru-RU" sz="1800" dirty="0"/>
              <a:t>У </a:t>
            </a:r>
            <a:r>
              <a:rPr lang="en-US" sz="1800" dirty="0"/>
              <a:t>V </a:t>
            </a:r>
            <a:r>
              <a:rPr lang="ru-RU" sz="1800" dirty="0"/>
              <a:t>ст. н. е. на </a:t>
            </a:r>
            <a:r>
              <a:rPr lang="ru-RU" sz="1800" dirty="0" err="1"/>
              <a:t>березі</a:t>
            </a:r>
            <a:r>
              <a:rPr lang="ru-RU" sz="1800" dirty="0"/>
              <a:t> </a:t>
            </a:r>
            <a:r>
              <a:rPr lang="ru-RU" sz="1800" dirty="0" err="1"/>
              <a:t>Каспійського</a:t>
            </a:r>
            <a:r>
              <a:rPr lang="ru-RU" sz="1800" dirty="0"/>
              <a:t> моря </a:t>
            </a:r>
            <a:r>
              <a:rPr lang="ru-RU" sz="1800" dirty="0" err="1"/>
              <a:t>були</a:t>
            </a:r>
            <a:r>
              <a:rPr lang="ru-RU" sz="1800" dirty="0"/>
              <a:t> </a:t>
            </a:r>
            <a:r>
              <a:rPr lang="ru-RU" sz="1800" dirty="0" err="1"/>
              <a:t>збудовані</a:t>
            </a:r>
            <a:r>
              <a:rPr lang="ru-RU" sz="1800" dirty="0"/>
              <a:t> порт Дербент і </a:t>
            </a:r>
            <a:r>
              <a:rPr lang="ru-RU" sz="1800" dirty="0" err="1"/>
              <a:t>Ф</a:t>
            </a:r>
            <a:r>
              <a:rPr lang="ru-RU" sz="1800" dirty="0" err="1" smtClean="0"/>
              <a:t>ортеця</a:t>
            </a:r>
            <a:r>
              <a:rPr lang="ru-RU" sz="1800" dirty="0"/>
              <a:t>. </a:t>
            </a:r>
            <a:r>
              <a:rPr lang="ru-RU" sz="1800" dirty="0" err="1"/>
              <a:t>Тепер</a:t>
            </a:r>
            <a:r>
              <a:rPr lang="ru-RU" sz="1800" dirty="0"/>
              <a:t> </a:t>
            </a:r>
            <a:r>
              <a:rPr lang="ru-RU" sz="1800" dirty="0" err="1"/>
              <a:t>залишки</a:t>
            </a:r>
            <a:r>
              <a:rPr lang="ru-RU" sz="1800" dirty="0"/>
              <a:t> </a:t>
            </a:r>
            <a:r>
              <a:rPr lang="ru-RU" sz="1800" dirty="0" err="1"/>
              <a:t>її</a:t>
            </a:r>
            <a:r>
              <a:rPr lang="ru-RU" sz="1800" dirty="0"/>
              <a:t> </a:t>
            </a:r>
            <a:r>
              <a:rPr lang="ru-RU" sz="1800" dirty="0" err="1"/>
              <a:t>стін</a:t>
            </a:r>
            <a:r>
              <a:rPr lang="ru-RU" sz="1800" dirty="0"/>
              <a:t> </a:t>
            </a:r>
            <a:r>
              <a:rPr lang="ru-RU" sz="1800" dirty="0" err="1"/>
              <a:t>перебувають</a:t>
            </a:r>
            <a:r>
              <a:rPr lang="ru-RU" sz="1800" dirty="0"/>
              <a:t> на </a:t>
            </a:r>
            <a:r>
              <a:rPr lang="ru-RU" sz="1800" dirty="0" err="1"/>
              <a:t>глибині</a:t>
            </a:r>
            <a:r>
              <a:rPr lang="ru-RU" sz="1800" dirty="0"/>
              <a:t> </a:t>
            </a:r>
            <a:r>
              <a:rPr lang="ru-RU" sz="1800" dirty="0" err="1"/>
              <a:t>близько</a:t>
            </a:r>
            <a:r>
              <a:rPr lang="ru-RU" sz="1800" dirty="0"/>
              <a:t> 5 м, а в </a:t>
            </a:r>
            <a:r>
              <a:rPr lang="ru-RU" sz="1800" dirty="0" smtClean="0"/>
              <a:t>ХІ-ХІХ </a:t>
            </a:r>
            <a:r>
              <a:rPr lang="ru-RU" sz="1800" dirty="0"/>
              <a:t>ст. </a:t>
            </a:r>
            <a:r>
              <a:rPr lang="ru-RU" sz="1800" dirty="0" err="1"/>
              <a:t>ця</a:t>
            </a:r>
            <a:r>
              <a:rPr lang="ru-RU" sz="1800" dirty="0"/>
              <a:t> </a:t>
            </a:r>
            <a:r>
              <a:rPr lang="ru-RU" sz="1800" dirty="0" err="1"/>
              <a:t>глибина</a:t>
            </a:r>
            <a:r>
              <a:rPr lang="ru-RU" sz="1800" dirty="0"/>
              <a:t> </a:t>
            </a:r>
            <a:r>
              <a:rPr lang="ru-RU" sz="1800" dirty="0" err="1"/>
              <a:t>сягала</a:t>
            </a:r>
            <a:r>
              <a:rPr lang="ru-RU" sz="1800" dirty="0"/>
              <a:t> 8 м.</a:t>
            </a:r>
          </a:p>
          <a:p>
            <a:r>
              <a:rPr lang="ru-RU" sz="1800" dirty="0" err="1"/>
              <a:t>Цікава</a:t>
            </a:r>
            <a:r>
              <a:rPr lang="ru-RU" sz="1800" dirty="0"/>
              <a:t> </a:t>
            </a:r>
            <a:r>
              <a:rPr lang="ru-RU" sz="1800" dirty="0" err="1"/>
              <a:t>також</a:t>
            </a:r>
            <a:r>
              <a:rPr lang="ru-RU" sz="1800" dirty="0"/>
              <a:t> </a:t>
            </a:r>
            <a:r>
              <a:rPr lang="ru-RU" sz="1800" dirty="0" err="1"/>
              <a:t>історія</a:t>
            </a:r>
            <a:r>
              <a:rPr lang="ru-RU" sz="1800" dirty="0"/>
              <a:t> </a:t>
            </a:r>
            <a:r>
              <a:rPr lang="ru-RU" sz="1800" dirty="0" err="1"/>
              <a:t>колонізації</a:t>
            </a:r>
            <a:r>
              <a:rPr lang="ru-RU" sz="1800" dirty="0"/>
              <a:t> </a:t>
            </a:r>
            <a:r>
              <a:rPr lang="ru-RU" sz="1800" dirty="0" err="1"/>
              <a:t>Ісландії</a:t>
            </a:r>
            <a:r>
              <a:rPr lang="ru-RU" sz="1800" dirty="0"/>
              <a:t>. У </a:t>
            </a:r>
            <a:r>
              <a:rPr lang="ru-RU" sz="1800" dirty="0" smtClean="0"/>
              <a:t>1860 </a:t>
            </a:r>
            <a:r>
              <a:rPr lang="ru-RU" sz="1800" dirty="0"/>
              <a:t>р. </a:t>
            </a:r>
          </a:p>
          <a:p>
            <a:r>
              <a:rPr lang="ru-RU" sz="1800" dirty="0" err="1"/>
              <a:t>Клімат</a:t>
            </a:r>
            <a:r>
              <a:rPr lang="ru-RU" sz="1800" dirty="0"/>
              <a:t> </a:t>
            </a:r>
            <a:r>
              <a:rPr lang="ru-RU" sz="1800" dirty="0" err="1"/>
              <a:t>цього</a:t>
            </a:r>
            <a:r>
              <a:rPr lang="ru-RU" sz="1800" dirty="0"/>
              <a:t> острова </a:t>
            </a:r>
            <a:r>
              <a:rPr lang="ru-RU" sz="1800" dirty="0" err="1"/>
              <a:t>був</a:t>
            </a:r>
            <a:r>
              <a:rPr lang="ru-RU" sz="1800" dirty="0"/>
              <a:t> </a:t>
            </a:r>
            <a:r>
              <a:rPr lang="ru-RU" sz="1800" dirty="0" err="1"/>
              <a:t>значно</a:t>
            </a:r>
            <a:r>
              <a:rPr lang="ru-RU" sz="1800" dirty="0"/>
              <a:t> </a:t>
            </a:r>
            <a:r>
              <a:rPr lang="ru-RU" sz="1800" dirty="0" err="1"/>
              <a:t>м'якшим</a:t>
            </a:r>
            <a:r>
              <a:rPr lang="ru-RU" sz="1800" dirty="0"/>
              <a:t>, </a:t>
            </a:r>
            <a:r>
              <a:rPr lang="ru-RU" sz="1800" dirty="0" err="1"/>
              <a:t>ніж</a:t>
            </a:r>
            <a:r>
              <a:rPr lang="ru-RU" sz="1800" dirty="0"/>
              <a:t> </a:t>
            </a:r>
            <a:r>
              <a:rPr lang="ru-RU" sz="1800" dirty="0" err="1"/>
              <a:t>тепер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Родючі</a:t>
            </a:r>
            <a:r>
              <a:rPr lang="ru-RU" sz="1800" dirty="0"/>
              <a:t> </a:t>
            </a:r>
            <a:r>
              <a:rPr lang="ru-RU" sz="1800" dirty="0" err="1"/>
              <a:t>землі</a:t>
            </a:r>
            <a:r>
              <a:rPr lang="ru-RU" sz="1800" dirty="0"/>
              <a:t> й </a:t>
            </a:r>
            <a:r>
              <a:rPr lang="ru-RU" sz="1800" dirty="0" err="1"/>
              <a:t>багаті</a:t>
            </a:r>
            <a:r>
              <a:rPr lang="ru-RU" sz="1800" dirty="0"/>
              <a:t> на </a:t>
            </a:r>
            <a:r>
              <a:rPr lang="ru-RU" sz="1800" dirty="0" err="1"/>
              <a:t>рослинність</a:t>
            </a:r>
            <a:r>
              <a:rPr lang="ru-RU" sz="1800" dirty="0"/>
              <a:t> </a:t>
            </a:r>
            <a:r>
              <a:rPr lang="ru-RU" sz="1800" dirty="0" err="1"/>
              <a:t>пасовиська</a:t>
            </a:r>
            <a:r>
              <a:rPr lang="ru-RU" sz="1800" dirty="0"/>
              <a:t> </a:t>
            </a:r>
            <a:r>
              <a:rPr lang="ru-RU" sz="1800" dirty="0" err="1"/>
              <a:t>були</a:t>
            </a:r>
            <a:r>
              <a:rPr lang="ru-RU" sz="1800" dirty="0"/>
              <a:t> і в </a:t>
            </a:r>
            <a:r>
              <a:rPr lang="ru-RU" sz="1800" dirty="0" err="1"/>
              <a:t>Гренландії</a:t>
            </a:r>
            <a:r>
              <a:rPr lang="ru-RU" sz="1800" dirty="0"/>
              <a:t>, де в </a:t>
            </a:r>
            <a:r>
              <a:rPr lang="en-US" sz="1800" dirty="0"/>
              <a:t>IX </a:t>
            </a:r>
            <a:r>
              <a:rPr lang="ru-RU" sz="1800" dirty="0"/>
              <a:t>ст. </a:t>
            </a:r>
            <a:r>
              <a:rPr lang="ru-RU" sz="1800" dirty="0" err="1"/>
              <a:t>існували</a:t>
            </a:r>
            <a:r>
              <a:rPr lang="ru-RU" sz="1800" dirty="0"/>
              <a:t> два </a:t>
            </a:r>
            <a:r>
              <a:rPr lang="ru-RU" sz="1800" dirty="0" err="1"/>
              <a:t>поселення</a:t>
            </a:r>
            <a:r>
              <a:rPr lang="ru-RU" sz="1800" dirty="0"/>
              <a:t> </a:t>
            </a:r>
            <a:r>
              <a:rPr lang="ru-RU" sz="1800" dirty="0" err="1"/>
              <a:t>із</a:t>
            </a:r>
            <a:r>
              <a:rPr lang="ru-RU" sz="1800" dirty="0"/>
              <a:t> числом </a:t>
            </a:r>
            <a:r>
              <a:rPr lang="ru-RU" sz="1800" dirty="0" err="1"/>
              <a:t>мешканців</a:t>
            </a:r>
            <a:r>
              <a:rPr lang="ru-RU" sz="1800" dirty="0"/>
              <a:t> </a:t>
            </a:r>
            <a:r>
              <a:rPr lang="ru-RU" sz="1800" dirty="0" err="1"/>
              <a:t>близько</a:t>
            </a:r>
            <a:r>
              <a:rPr lang="ru-RU" sz="1800" dirty="0"/>
              <a:t> 5 000. </a:t>
            </a:r>
          </a:p>
          <a:p>
            <a:r>
              <a:rPr lang="ru-RU" sz="1800" dirty="0"/>
              <a:t>Але з </a:t>
            </a:r>
            <a:r>
              <a:rPr lang="en-US" sz="1800" dirty="0"/>
              <a:t>XIV </a:t>
            </a:r>
            <a:r>
              <a:rPr lang="ru-RU" sz="1800" dirty="0"/>
              <a:t>ст. у </a:t>
            </a:r>
            <a:r>
              <a:rPr lang="ru-RU" sz="1800" dirty="0" err="1"/>
              <a:t>північній</a:t>
            </a:r>
            <a:r>
              <a:rPr lang="ru-RU" sz="1800" dirty="0"/>
              <a:t> </a:t>
            </a:r>
            <a:r>
              <a:rPr lang="ru-RU" sz="1800" dirty="0" err="1"/>
              <a:t>півкулі</a:t>
            </a:r>
            <a:r>
              <a:rPr lang="ru-RU" sz="1800" dirty="0"/>
              <a:t>, </a:t>
            </a:r>
            <a:r>
              <a:rPr lang="ru-RU" sz="1800" dirty="0" err="1"/>
              <a:t>зокрема</a:t>
            </a:r>
            <a:r>
              <a:rPr lang="ru-RU" sz="1800" dirty="0"/>
              <a:t> в </a:t>
            </a:r>
            <a:r>
              <a:rPr lang="ru-RU" sz="1800" dirty="0" err="1"/>
              <a:t>Європі</a:t>
            </a:r>
            <a:r>
              <a:rPr lang="ru-RU" sz="1800" dirty="0"/>
              <a:t>, </a:t>
            </a:r>
            <a:r>
              <a:rPr lang="ru-RU" sz="1800" dirty="0" err="1"/>
              <a:t>різко</a:t>
            </a:r>
            <a:r>
              <a:rPr lang="ru-RU" sz="1800" dirty="0"/>
              <a:t> похолодало, </a:t>
            </a:r>
            <a:r>
              <a:rPr lang="ru-RU" sz="1800" dirty="0" err="1"/>
              <a:t>кількість</a:t>
            </a:r>
            <a:r>
              <a:rPr lang="ru-RU" sz="1800" dirty="0"/>
              <a:t> </a:t>
            </a:r>
            <a:r>
              <a:rPr lang="ru-RU" sz="1800" dirty="0" err="1"/>
              <a:t>опадів</a:t>
            </a:r>
            <a:r>
              <a:rPr lang="ru-RU" sz="1800" dirty="0"/>
              <a:t> </a:t>
            </a:r>
            <a:r>
              <a:rPr lang="ru-RU" sz="1800" dirty="0" err="1"/>
              <a:t>зросла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Заледеніння</a:t>
            </a:r>
            <a:r>
              <a:rPr lang="ru-RU" sz="1800" dirty="0"/>
              <a:t> Арктики </a:t>
            </a:r>
            <a:r>
              <a:rPr lang="ru-RU" sz="1800" dirty="0" err="1"/>
              <a:t>досягло</a:t>
            </a:r>
            <a:r>
              <a:rPr lang="ru-RU" sz="1800" dirty="0"/>
              <a:t> </a:t>
            </a:r>
            <a:r>
              <a:rPr lang="ru-RU" sz="1800" dirty="0" err="1"/>
              <a:t>значних</a:t>
            </a:r>
            <a:r>
              <a:rPr lang="ru-RU" sz="1800" dirty="0"/>
              <a:t> </a:t>
            </a:r>
            <a:r>
              <a:rPr lang="ru-RU" sz="1800" dirty="0" err="1"/>
              <a:t>розмірів</a:t>
            </a:r>
            <a:r>
              <a:rPr lang="ru-RU" sz="1800" dirty="0"/>
              <a:t>. </a:t>
            </a:r>
          </a:p>
          <a:p>
            <a:r>
              <a:rPr lang="ru-RU" sz="1800" dirty="0" err="1"/>
              <a:t>Гренландія</a:t>
            </a:r>
            <a:r>
              <a:rPr lang="ru-RU" sz="1800" dirty="0"/>
              <a:t> </a:t>
            </a:r>
            <a:r>
              <a:rPr lang="ru-RU" sz="1800" dirty="0" err="1"/>
              <a:t>була</a:t>
            </a:r>
            <a:r>
              <a:rPr lang="ru-RU" sz="1800" dirty="0"/>
              <a:t> </a:t>
            </a:r>
            <a:r>
              <a:rPr lang="ru-RU" sz="1800" dirty="0" err="1"/>
              <a:t>блокована</a:t>
            </a:r>
            <a:r>
              <a:rPr lang="ru-RU" sz="1800" dirty="0"/>
              <a:t> </a:t>
            </a:r>
            <a:r>
              <a:rPr lang="ru-RU" sz="1800" dirty="0" err="1"/>
              <a:t>льодом</a:t>
            </a:r>
            <a:r>
              <a:rPr lang="ru-RU" sz="1800" dirty="0"/>
              <a:t>, і на 200 </a:t>
            </a:r>
            <a:r>
              <a:rPr lang="ru-RU" sz="1800" dirty="0" err="1"/>
              <a:t>років</a:t>
            </a:r>
            <a:r>
              <a:rPr lang="ru-RU" sz="1800" dirty="0"/>
              <a:t> </a:t>
            </a:r>
            <a:r>
              <a:rPr lang="ru-RU" sz="1800" dirty="0" err="1"/>
              <a:t>зв'язок</a:t>
            </a:r>
            <a:r>
              <a:rPr lang="ru-RU" sz="1800" dirty="0"/>
              <a:t> з нею </a:t>
            </a:r>
            <a:r>
              <a:rPr lang="ru-RU" sz="1800" dirty="0" err="1"/>
              <a:t>перервався</a:t>
            </a:r>
            <a:r>
              <a:rPr lang="ru-RU" sz="1800" dirty="0"/>
              <a:t>. А коли до </a:t>
            </a:r>
            <a:r>
              <a:rPr lang="ru-RU" sz="1800" dirty="0" err="1"/>
              <a:t>неї</a:t>
            </a:r>
            <a:r>
              <a:rPr lang="ru-RU" sz="1800" dirty="0"/>
              <a:t> </a:t>
            </a:r>
            <a:r>
              <a:rPr lang="ru-RU" sz="1800" dirty="0" err="1"/>
              <a:t>пробилися</a:t>
            </a:r>
            <a:r>
              <a:rPr lang="ru-RU" sz="1800" dirty="0"/>
              <a:t> через </a:t>
            </a:r>
            <a:r>
              <a:rPr lang="ru-RU" sz="1800" dirty="0" err="1"/>
              <a:t>криги</a:t>
            </a:r>
            <a:r>
              <a:rPr lang="ru-RU" sz="1800" dirty="0"/>
              <a:t>, там не </a:t>
            </a:r>
            <a:r>
              <a:rPr lang="ru-RU" sz="1800" dirty="0" err="1"/>
              <a:t>було</a:t>
            </a:r>
            <a:r>
              <a:rPr lang="ru-RU" sz="1800" dirty="0"/>
              <a:t> </a:t>
            </a:r>
            <a:r>
              <a:rPr lang="ru-RU" sz="1800" dirty="0" err="1"/>
              <a:t>знайдено</a:t>
            </a:r>
            <a:r>
              <a:rPr lang="ru-RU" sz="1800" dirty="0"/>
              <a:t> </a:t>
            </a:r>
            <a:r>
              <a:rPr lang="ru-RU" sz="1800" dirty="0" err="1"/>
              <a:t>жодного</a:t>
            </a:r>
            <a:r>
              <a:rPr lang="ru-RU" sz="1800" dirty="0"/>
              <a:t> </a:t>
            </a:r>
            <a:r>
              <a:rPr lang="ru-RU" sz="1800" dirty="0" err="1"/>
              <a:t>мешканця</a:t>
            </a:r>
            <a:r>
              <a:rPr lang="ru-RU" sz="1800" dirty="0"/>
              <a:t>.</a:t>
            </a:r>
          </a:p>
          <a:p>
            <a:endParaRPr lang="ru-RU" sz="1800" dirty="0"/>
          </a:p>
          <a:p>
            <a:endParaRPr lang="uk-UA" sz="1800" dirty="0"/>
          </a:p>
        </p:txBody>
      </p:sp>
      <p:pic>
        <p:nvPicPr>
          <p:cNvPr id="8194" name="Picture 2" descr="D:\Documents\відео,музика,зображення\Сонце\climate-change-http_www_telegraph_co_u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48768"/>
            <a:ext cx="3851920" cy="24107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Documents\відео,музика,зображення\Сонце\climate_intro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686" y="903847"/>
            <a:ext cx="3386708" cy="31044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5762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ea typeface="Calibri"/>
                <a:cs typeface="Times New Roman"/>
              </a:rPr>
              <a:t>1. Температуру на поверхні Сонця можна визначити за допомогою: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00300" y="1822450"/>
            <a:ext cx="6743700" cy="3797299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термометра;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законів </a:t>
            </a:r>
            <a:r>
              <a:rPr lang="uk-UA" sz="4000" dirty="0" err="1" smtClean="0">
                <a:solidFill>
                  <a:srgbClr val="FFFF00"/>
                </a:solidFill>
              </a:rPr>
              <a:t>Кеплера</a:t>
            </a:r>
            <a:r>
              <a:rPr lang="uk-UA" sz="4000" dirty="0" smtClean="0">
                <a:solidFill>
                  <a:srgbClr val="FFFF00"/>
                </a:solidFill>
              </a:rPr>
              <a:t>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спектра Сонця;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закону всесвітнього тяжіння;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закону </a:t>
            </a:r>
            <a:r>
              <a:rPr lang="uk-UA" sz="4000" dirty="0" err="1" smtClean="0">
                <a:solidFill>
                  <a:srgbClr val="FFFF00"/>
                </a:solidFill>
              </a:rPr>
              <a:t>Гука</a:t>
            </a:r>
            <a:r>
              <a:rPr lang="uk-UA" sz="4000" dirty="0" smtClean="0">
                <a:solidFill>
                  <a:srgbClr val="FFFF00"/>
                </a:solidFill>
              </a:rPr>
              <a:t>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288925"/>
            <a:ext cx="8807450" cy="1238250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rgbClr val="FFC000"/>
                </a:solidFill>
              </a:rPr>
              <a:t> </a:t>
            </a:r>
            <a:r>
              <a:rPr lang="uk-UA" sz="4400" dirty="0" smtClean="0">
                <a:solidFill>
                  <a:srgbClr val="FFC000"/>
                </a:solidFill>
              </a:rPr>
              <a:t>1. Температуру на поверхні Сонця можна визначити за допомогою</a:t>
            </a:r>
            <a:r>
              <a:rPr lang="uk-UA" sz="4400" dirty="0" smtClean="0"/>
              <a:t>:</a:t>
            </a:r>
            <a:r>
              <a:rPr lang="uk-UA" sz="4400" dirty="0" smtClean="0">
                <a:solidFill>
                  <a:srgbClr val="FFC000"/>
                </a:solidFill>
              </a:rPr>
              <a:t>:</a:t>
            </a:r>
            <a:endParaRPr lang="uk-UA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1950"/>
            <a:ext cx="24447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2675" y="1822450"/>
            <a:ext cx="5111750" cy="4030663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твердому;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газоподібному;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рідини;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плазми;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м’якому?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361950"/>
            <a:ext cx="8807449" cy="14605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2.Речовина на Сонці перебуває в такому стані: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олнце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7890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00506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uk-UA" sz="3200" dirty="0" smtClean="0">
                <a:solidFill>
                  <a:prstClr val="black"/>
                </a:solidFill>
              </a:rPr>
              <a:t> — </a:t>
            </a:r>
            <a:r>
              <a:rPr lang="uk-UA" sz="3200" b="1" dirty="0" smtClean="0">
                <a:solidFill>
                  <a:prstClr val="black"/>
                </a:solidFill>
              </a:rPr>
              <a:t>саме знайоме кожному небесне тіло. Сонце завжди привертало до себе увагу людей, але і сьогодні вченим доводиться визнавати, що Сонце таїть в собі немало загадок.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84525" y="1457324"/>
            <a:ext cx="5959475" cy="5184775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фотосфера;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корона;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хромосфера;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ядро;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зона радіації?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1"/>
            <a:ext cx="8661400" cy="16764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3. Шар Сонця, що випромінює світло, називається:</a:t>
            </a:r>
            <a:endParaRPr lang="ru-RU" sz="4400" dirty="0" smtClean="0">
              <a:solidFill>
                <a:srgbClr val="FFC000"/>
              </a:solidFill>
            </a:endParaRPr>
          </a:p>
          <a:p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1950"/>
            <a:ext cx="9842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27300" y="1530350"/>
            <a:ext cx="6159500" cy="5111750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6 000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10 000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15 000 К; 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1 500 000 К;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 15 000 000 К?</a:t>
            </a: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4" y="1"/>
            <a:ext cx="8296275" cy="1603374"/>
          </a:xfrm>
        </p:spPr>
        <p:txBody>
          <a:bodyPr/>
          <a:lstStyle/>
          <a:p>
            <a:r>
              <a:rPr lang="uk-UA" sz="4400" dirty="0" smtClean="0">
                <a:solidFill>
                  <a:srgbClr val="FFC000"/>
                </a:solidFill>
              </a:rPr>
              <a:t>4. Температура в центрі Сонця дорівнює: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0"/>
            <a:ext cx="120650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65450" y="1676400"/>
            <a:ext cx="5721350" cy="4449763"/>
          </a:xfrm>
        </p:spPr>
        <p:txBody>
          <a:bodyPr/>
          <a:lstStyle/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Сонце гасне;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на Сонці закінчується ядерне паливо;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магнітне поле гальмує в плямі конвекцію;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у плямі виникає чорна діра; </a:t>
            </a:r>
            <a:endParaRPr lang="ru-RU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uk-UA" dirty="0" smtClean="0">
                <a:solidFill>
                  <a:srgbClr val="FFFF00"/>
                </a:solidFill>
              </a:rPr>
              <a:t>у плямі плавають шматки урану?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0"/>
            <a:ext cx="8150225" cy="1749425"/>
          </a:xfrm>
        </p:spPr>
        <p:txBody>
          <a:bodyPr/>
          <a:lstStyle/>
          <a:p>
            <a:r>
              <a:rPr lang="uk-UA" dirty="0" smtClean="0"/>
              <a:t>5</a:t>
            </a:r>
            <a:r>
              <a:rPr lang="uk-UA" sz="4400" dirty="0" smtClean="0">
                <a:solidFill>
                  <a:srgbClr val="FFC000"/>
                </a:solidFill>
              </a:rPr>
              <a:t>5. Температура в плямі знижується, бо: </a:t>
            </a:r>
            <a:endParaRPr lang="ru-RU" sz="4400" dirty="0" smtClean="0">
              <a:solidFill>
                <a:srgbClr val="FFC000"/>
              </a:solidFill>
            </a:endParaRPr>
          </a:p>
          <a:p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5719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89150" y="1457326"/>
            <a:ext cx="6597650" cy="5184774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конвенції;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конвекції;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гравітації;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закону Архімеда;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закону Кулона?</a:t>
            </a: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525" y="0"/>
            <a:ext cx="8880475" cy="1457325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6. Грануляція у фотосфері Сонця – це вияв: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15900"/>
            <a:ext cx="120650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1526"/>
            <a:ext cx="5111750" cy="4816474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уран;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радій;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плутоній;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водень</a:t>
            </a:r>
            <a:endParaRPr lang="ru-RU" sz="44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400" dirty="0" smtClean="0">
                <a:solidFill>
                  <a:srgbClr val="FFFF00"/>
                </a:solidFill>
              </a:rPr>
              <a:t>гелій?</a:t>
            </a:r>
            <a:endParaRPr lang="uk-UA" sz="44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0"/>
            <a:ext cx="8807450" cy="2187575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7. Джерелом енергії в ядрі Сонця є термоядерні реакції, у яких </a:t>
            </a:r>
            <a:r>
              <a:rPr lang="ru-RU" sz="4400" dirty="0" smtClean="0">
                <a:solidFill>
                  <a:srgbClr val="FFC000"/>
                </a:solidFill>
              </a:rPr>
              <a:t>“</a:t>
            </a:r>
            <a:r>
              <a:rPr lang="ru-RU" sz="4400" dirty="0" err="1" smtClean="0">
                <a:solidFill>
                  <a:srgbClr val="FFC000"/>
                </a:solidFill>
              </a:rPr>
              <a:t>паливом</a:t>
            </a:r>
            <a:r>
              <a:rPr lang="ru-RU" sz="4400" dirty="0" smtClean="0">
                <a:solidFill>
                  <a:srgbClr val="FFC000"/>
                </a:solidFill>
              </a:rPr>
              <a:t>” </a:t>
            </a:r>
            <a:r>
              <a:rPr lang="ru-RU" sz="4400" dirty="0" err="1" smtClean="0">
                <a:solidFill>
                  <a:srgbClr val="FFC000"/>
                </a:solidFill>
              </a:rPr>
              <a:t>слугує</a:t>
            </a:r>
            <a:r>
              <a:rPr lang="ru-RU" sz="4400" dirty="0" smtClean="0">
                <a:solidFill>
                  <a:srgbClr val="FFC000"/>
                </a:solidFill>
              </a:rPr>
              <a:t>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842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95700" y="2041524"/>
            <a:ext cx="5111750" cy="4027489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5 років;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3 роки;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11 років;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19 років;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22 роки?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93775" y="1"/>
            <a:ext cx="8150225" cy="182245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8. Кількість сонячних плям      змінюється з періодом: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842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03600" y="1530350"/>
            <a:ext cx="5283200" cy="4595813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2 000 000 К;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20 000 К;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10 000 К;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6 000 К;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2 000 К?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2600" y="1"/>
            <a:ext cx="8661400" cy="1603374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9. Температура сонячної корони сягає: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9213" y="0"/>
            <a:ext cx="9842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75" y="1603375"/>
            <a:ext cx="7400925" cy="4892674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3600" dirty="0" smtClean="0">
                <a:solidFill>
                  <a:srgbClr val="FFFF00"/>
                </a:solidFill>
              </a:rPr>
              <a:t>космічних променів із міжгалактичного простору;</a:t>
            </a:r>
            <a:endParaRPr lang="ru-RU" sz="36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3600" dirty="0" smtClean="0">
                <a:solidFill>
                  <a:srgbClr val="FFFF00"/>
                </a:solidFill>
              </a:rPr>
              <a:t>магнітного поля сонячних плям;</a:t>
            </a:r>
            <a:endParaRPr lang="ru-RU" sz="36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3600" dirty="0" smtClean="0">
                <a:solidFill>
                  <a:srgbClr val="FFFF00"/>
                </a:solidFill>
              </a:rPr>
              <a:t>спалаху на Сонці;</a:t>
            </a:r>
            <a:endParaRPr lang="ru-RU" sz="36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3600" dirty="0" smtClean="0">
                <a:solidFill>
                  <a:srgbClr val="FFFF00"/>
                </a:solidFill>
              </a:rPr>
              <a:t>полярного сяйва;</a:t>
            </a:r>
            <a:endParaRPr lang="ru-RU" sz="36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3600" dirty="0" smtClean="0">
                <a:solidFill>
                  <a:srgbClr val="FFFF00"/>
                </a:solidFill>
              </a:rPr>
              <a:t>грозових розрядів в атмосфері Землі?</a:t>
            </a:r>
            <a:endParaRPr lang="uk-UA" sz="36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"/>
            <a:ext cx="9144000" cy="1822450"/>
          </a:xfrm>
        </p:spPr>
        <p:txBody>
          <a:bodyPr>
            <a:normAutofit fontScale="92500"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10. Магнітна буря – це явище збурення магнітного поля Землі під дією:</a:t>
            </a:r>
            <a:endParaRPr lang="uk-UA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ea typeface="Calibri"/>
                <a:cs typeface="Times New Roman"/>
              </a:rPr>
              <a:t>1. Температуру на поверхні Сонця можна визначити за допомогою: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00300" y="1822450"/>
            <a:ext cx="6743700" cy="3797299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термометра;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законів </a:t>
            </a:r>
            <a:r>
              <a:rPr lang="uk-UA" sz="4000" dirty="0" err="1" smtClean="0">
                <a:solidFill>
                  <a:srgbClr val="FFFF00"/>
                </a:solidFill>
              </a:rPr>
              <a:t>Кеплера</a:t>
            </a:r>
            <a:r>
              <a:rPr lang="uk-UA" sz="4000" dirty="0" smtClean="0">
                <a:solidFill>
                  <a:srgbClr val="FFFF00"/>
                </a:solidFill>
              </a:rPr>
              <a:t>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chemeClr val="bg1"/>
                </a:solidFill>
              </a:rPr>
              <a:t>спектра Сонця</a:t>
            </a:r>
            <a:r>
              <a:rPr lang="uk-UA" sz="4000" dirty="0" smtClean="0">
                <a:solidFill>
                  <a:srgbClr val="FFFF00"/>
                </a:solidFill>
              </a:rPr>
              <a:t>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закону всесвітнього тяжіння;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закону </a:t>
            </a:r>
            <a:r>
              <a:rPr lang="uk-UA" sz="4000" dirty="0" err="1" smtClean="0">
                <a:solidFill>
                  <a:srgbClr val="FFFF00"/>
                </a:solidFill>
              </a:rPr>
              <a:t>Гука</a:t>
            </a:r>
            <a:r>
              <a:rPr lang="uk-UA" sz="4000" dirty="0" smtClean="0">
                <a:solidFill>
                  <a:srgbClr val="FFFF00"/>
                </a:solidFill>
              </a:rPr>
              <a:t>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288925"/>
            <a:ext cx="8807450" cy="1238250"/>
          </a:xfrm>
        </p:spPr>
        <p:txBody>
          <a:bodyPr>
            <a:normAutofit fontScale="92500" lnSpcReduction="10000"/>
          </a:bodyPr>
          <a:lstStyle/>
          <a:p>
            <a:r>
              <a:rPr lang="uk-UA" sz="3600" dirty="0" smtClean="0">
                <a:solidFill>
                  <a:srgbClr val="FFC000"/>
                </a:solidFill>
              </a:rPr>
              <a:t> </a:t>
            </a:r>
            <a:r>
              <a:rPr lang="uk-UA" sz="4400" dirty="0" smtClean="0">
                <a:solidFill>
                  <a:schemeClr val="bg1"/>
                </a:solidFill>
              </a:rPr>
              <a:t>1. Температуру на поверхні Сонця можна визначити за допомогою::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1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1950"/>
            <a:ext cx="244475" cy="116205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2675" y="1822450"/>
            <a:ext cx="5111750" cy="4030663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твердому;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газоподібному;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рідини;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uk-UA" sz="4000" dirty="0" smtClean="0">
                <a:solidFill>
                  <a:schemeClr val="bg1"/>
                </a:solidFill>
              </a:rPr>
              <a:t>плазми</a:t>
            </a:r>
            <a:r>
              <a:rPr lang="uk-UA" sz="4000" dirty="0" smtClean="0">
                <a:solidFill>
                  <a:srgbClr val="FFFF00"/>
                </a:solidFill>
              </a:rPr>
              <a:t>; </a:t>
            </a:r>
            <a:endParaRPr lang="ru-RU" sz="4000" dirty="0" smtClean="0">
              <a:solidFill>
                <a:srgbClr val="FFFF00"/>
              </a:solidFill>
            </a:endParaRPr>
          </a:p>
          <a:p>
            <a:pPr marL="742950" indent="-742950">
              <a:buFont typeface="+mj-lt"/>
              <a:buAutoNum type="alphaLcParenR"/>
            </a:pPr>
            <a:r>
              <a:rPr lang="uk-UA" sz="4000" dirty="0" smtClean="0">
                <a:solidFill>
                  <a:srgbClr val="FFFF00"/>
                </a:solidFill>
              </a:rPr>
              <a:t>м’якому?</a:t>
            </a:r>
            <a:endParaRPr lang="uk-UA" sz="40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6550" y="361950"/>
            <a:ext cx="8807449" cy="1460500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2.Речовина на Сонці перебуває в такому стані: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Горизонт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учи">
  <a:themeElements>
    <a:clrScheme name="Лучи 8">
      <a:dk1>
        <a:srgbClr val="881700"/>
      </a:dk1>
      <a:lt1>
        <a:srgbClr val="FAF9E6"/>
      </a:lt1>
      <a:dk2>
        <a:srgbClr val="990000"/>
      </a:dk2>
      <a:lt2>
        <a:srgbClr val="EADC78"/>
      </a:lt2>
      <a:accent1>
        <a:srgbClr val="FF6600"/>
      </a:accent1>
      <a:accent2>
        <a:srgbClr val="B86D52"/>
      </a:accent2>
      <a:accent3>
        <a:srgbClr val="CAAAAA"/>
      </a:accent3>
      <a:accent4>
        <a:srgbClr val="D6D5C4"/>
      </a:accent4>
      <a:accent5>
        <a:srgbClr val="FFB8AA"/>
      </a:accent5>
      <a:accent6>
        <a:srgbClr val="A66249"/>
      </a:accent6>
      <a:hlink>
        <a:srgbClr val="D78D15"/>
      </a:hlink>
      <a:folHlink>
        <a:srgbClr val="C6B37E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7647</TotalTime>
  <Words>3699</Words>
  <Application>Microsoft Office PowerPoint</Application>
  <PresentationFormat>Экран (4:3)</PresentationFormat>
  <Paragraphs>437</Paragraphs>
  <Slides>122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122</vt:i4>
      </vt:variant>
    </vt:vector>
  </HeadingPairs>
  <TitlesOfParts>
    <vt:vector size="132" baseType="lpstr">
      <vt:lpstr>Тема Office</vt:lpstr>
      <vt:lpstr>Трек</vt:lpstr>
      <vt:lpstr>4_Тема Office</vt:lpstr>
      <vt:lpstr>1_Волна</vt:lpstr>
      <vt:lpstr>Горизонт</vt:lpstr>
      <vt:lpstr>Лучи</vt:lpstr>
      <vt:lpstr>Default Design</vt:lpstr>
      <vt:lpstr>1_Горизонт</vt:lpstr>
      <vt:lpstr>9_Тема Office</vt:lpstr>
      <vt:lpstr>3_Трек</vt:lpstr>
      <vt:lpstr>Слайд 1</vt:lpstr>
      <vt:lpstr>Сонце – центральне світило у Сонячній системі</vt:lpstr>
      <vt:lpstr>Слайд 3</vt:lpstr>
      <vt:lpstr>Слайд 4</vt:lpstr>
      <vt:lpstr>Сонце – найближча зоря</vt:lpstr>
      <vt:lpstr>Наша космічна адреса </vt:lpstr>
      <vt:lpstr>?</vt:lpstr>
      <vt:lpstr>Культ Сонця у різних народах</vt:lpstr>
      <vt:lpstr>Слайд 9</vt:lpstr>
      <vt:lpstr>.</vt:lpstr>
      <vt:lpstr>Гелюс</vt:lpstr>
      <vt:lpstr>Митра</vt:lpstr>
      <vt:lpstr>РА</vt:lpstr>
      <vt:lpstr>Апполон</vt:lpstr>
      <vt:lpstr>Беленус </vt:lpstr>
      <vt:lpstr>Фрейр</vt:lpstr>
      <vt:lpstr>ярило</vt:lpstr>
      <vt:lpstr>Eфекти  обумовлені  видИМим  річним рухом  Сонця. </vt:lpstr>
      <vt:lpstr>Слайд 19</vt:lpstr>
      <vt:lpstr>Слайд 20</vt:lpstr>
      <vt:lpstr>Доба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Обертання Землі навколо Сонця</vt:lpstr>
      <vt:lpstr>Обертання Землі навколо Сонця</vt:lpstr>
      <vt:lpstr>Зміни пори року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 Основні відомості про Сонце </vt:lpstr>
      <vt:lpstr>Слайд 43</vt:lpstr>
      <vt:lpstr>1 а.о. = 150 млн. км.</vt:lpstr>
      <vt:lpstr>Слайд 45</vt:lpstr>
      <vt:lpstr>Слайд 46</vt:lpstr>
      <vt:lpstr>Слайд 47</vt:lpstr>
      <vt:lpstr>Слайд 48</vt:lpstr>
      <vt:lpstr>Т⊙ ≈ 6000 К</vt:lpstr>
      <vt:lpstr>Слайд 50</vt:lpstr>
      <vt:lpstr>Слайд 51</vt:lpstr>
      <vt:lpstr>В 1868 году  Джозеф Лок’ер в спектрі Сонця виявив невідомий елемент названий ГЕЛіЙ,  -  “ сонячній”. І лише в 1895 р. гелій було знайдено на Землі. </vt:lpstr>
      <vt:lpstr>Спектральний клас – dG2V</vt:lpstr>
      <vt:lpstr>Слайд 54</vt:lpstr>
      <vt:lpstr>Презентацію підготував студент 105 МН групи Пшеновський  Володимир</vt:lpstr>
      <vt:lpstr>Слайд 56</vt:lpstr>
      <vt:lpstr>41Н → 4Не</vt:lpstr>
      <vt:lpstr>Вік Сонця 5 млрд. років. Тривалість життя – 10 млрд. років. </vt:lpstr>
      <vt:lpstr>Під поверхнею </vt:lpstr>
      <vt:lpstr>Умова гравітаційної рівноваги</vt:lpstr>
      <vt:lpstr>Джерела енергії Сонця</vt:lpstr>
      <vt:lpstr>Під поверхнею </vt:lpstr>
      <vt:lpstr>Атмосфера Сонця</vt:lpstr>
      <vt:lpstr>Слайд 64</vt:lpstr>
      <vt:lpstr>Слайд 65</vt:lpstr>
      <vt:lpstr>Слайд 66</vt:lpstr>
      <vt:lpstr>Слайд 67</vt:lpstr>
      <vt:lpstr>Слайд 68</vt:lpstr>
      <vt:lpstr>. Температура зростає від 4500 К на межі з фотосферою до 100 000 К у її верхніх шарах.</vt:lpstr>
      <vt:lpstr>Спікули Час життя окремої спікули до  5 хв, діаметр біля основи -  від 500 до 3000 км, температура у 2 – 3 раза вища, а густина менша, ніж у фотосфері </vt:lpstr>
      <vt:lpstr>Слайд 71</vt:lpstr>
      <vt:lpstr>Слайд 72</vt:lpstr>
      <vt:lpstr>Сонячний вітер Речовина сонячного вітру складається в основному з протонів, електронів і α-частинок</vt:lpstr>
      <vt:lpstr>Біля основи корони швидкості частинок не превищують 0,3 км/с. Але на відстані  орбіти Землі їхні швидкості досягають 300 -900 км/с за концентрації частинок 1- 30 в 1 см3 </vt:lpstr>
      <vt:lpstr>Слайд 75</vt:lpstr>
      <vt:lpstr> Сонячна активність та її вплив на Землю  </vt:lpstr>
      <vt:lpstr>Сонячна поверхня:</vt:lpstr>
      <vt:lpstr>Сонячні плями: </vt:lpstr>
      <vt:lpstr>Сонячні факели</vt:lpstr>
      <vt:lpstr>Протуберанці:</vt:lpstr>
      <vt:lpstr>Циклічність сонячної активності </vt:lpstr>
      <vt:lpstr>Циклічність сонячної активності </vt:lpstr>
      <vt:lpstr>Сонячні спалахи: </vt:lpstr>
      <vt:lpstr>Вплив сонячної активності на магнітосферу і атмосферу Землі: </vt:lpstr>
      <vt:lpstr>Магнітні бурі: </vt:lpstr>
      <vt:lpstr>Вплив Сонячної активності на погоду: </vt:lpstr>
      <vt:lpstr>Сонячна активність і коливання клімату Землі: </vt:lpstr>
      <vt:lpstr>1. Температуру на поверхні Сонця можна визначити за допомогою: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1. Температуру на поверхні Сонця можна визначити за допомогою: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 Сонячна активність та її вплив на Землю </vt:lpstr>
      <vt:lpstr>Сонячна активність і біосфера Землі:</vt:lpstr>
      <vt:lpstr>Сонячна активність і біосфера Землі:</vt:lpstr>
      <vt:lpstr>Сонячна активність і біосфера Землі: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Вплив сонячної активності на людину:</vt:lpstr>
      <vt:lpstr>Підведемо підсумки:</vt:lpstr>
      <vt:lpstr>Слайд 122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Svoita</dc:creator>
  <cp:lastModifiedBy>Irishka</cp:lastModifiedBy>
  <cp:revision>674</cp:revision>
  <dcterms:created xsi:type="dcterms:W3CDTF">2011-10-14T18:51:40Z</dcterms:created>
  <dcterms:modified xsi:type="dcterms:W3CDTF">2017-02-22T18:57:53Z</dcterms:modified>
</cp:coreProperties>
</file>