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4" r:id="rId1"/>
  </p:sldMasterIdLst>
  <p:notesMasterIdLst>
    <p:notesMasterId r:id="rId41"/>
  </p:notesMasterIdLst>
  <p:sldIdLst>
    <p:sldId id="336" r:id="rId2"/>
    <p:sldId id="317" r:id="rId3"/>
    <p:sldId id="318" r:id="rId4"/>
    <p:sldId id="324" r:id="rId5"/>
    <p:sldId id="325" r:id="rId6"/>
    <p:sldId id="326" r:id="rId7"/>
    <p:sldId id="375" r:id="rId8"/>
    <p:sldId id="374" r:id="rId9"/>
    <p:sldId id="328" r:id="rId10"/>
    <p:sldId id="360" r:id="rId11"/>
    <p:sldId id="361" r:id="rId12"/>
    <p:sldId id="362" r:id="rId13"/>
    <p:sldId id="363" r:id="rId14"/>
    <p:sldId id="364" r:id="rId15"/>
    <p:sldId id="365" r:id="rId16"/>
    <p:sldId id="366" r:id="rId17"/>
    <p:sldId id="367" r:id="rId18"/>
    <p:sldId id="368" r:id="rId19"/>
    <p:sldId id="369" r:id="rId20"/>
    <p:sldId id="370" r:id="rId21"/>
    <p:sldId id="371" r:id="rId22"/>
    <p:sldId id="341" r:id="rId23"/>
    <p:sldId id="342" r:id="rId24"/>
    <p:sldId id="350" r:id="rId25"/>
    <p:sldId id="354" r:id="rId26"/>
    <p:sldId id="345" r:id="rId27"/>
    <p:sldId id="346" r:id="rId28"/>
    <p:sldId id="347" r:id="rId29"/>
    <p:sldId id="348" r:id="rId30"/>
    <p:sldId id="351" r:id="rId31"/>
    <p:sldId id="352" r:id="rId32"/>
    <p:sldId id="349" r:id="rId33"/>
    <p:sldId id="353" r:id="rId34"/>
    <p:sldId id="355" r:id="rId35"/>
    <p:sldId id="356" r:id="rId36"/>
    <p:sldId id="372" r:id="rId37"/>
    <p:sldId id="357" r:id="rId38"/>
    <p:sldId id="373" r:id="rId39"/>
    <p:sldId id="309" r:id="rId40"/>
  </p:sldIdLst>
  <p:sldSz cx="9144000" cy="6858000" type="screen4x3"/>
  <p:notesSz cx="6858000" cy="9144000"/>
  <p:defaultTextStyle>
    <a:defPPr>
      <a:defRPr lang="ru-RU"/>
    </a:defPPr>
    <a:lvl1pPr algn="l" rtl="0" fontAlgn="base">
      <a:spcBef>
        <a:spcPct val="0"/>
      </a:spcBef>
      <a:spcAft>
        <a:spcPct val="0"/>
      </a:spcAft>
      <a:defRPr sz="3200" kern="1200">
        <a:solidFill>
          <a:schemeClr val="tx1"/>
        </a:solidFill>
        <a:latin typeface="Monotype Corsiva" pitchFamily="66" charset="0"/>
        <a:ea typeface="+mn-ea"/>
        <a:cs typeface="Arial" charset="0"/>
      </a:defRPr>
    </a:lvl1pPr>
    <a:lvl2pPr marL="457200" algn="l" rtl="0" fontAlgn="base">
      <a:spcBef>
        <a:spcPct val="0"/>
      </a:spcBef>
      <a:spcAft>
        <a:spcPct val="0"/>
      </a:spcAft>
      <a:defRPr sz="3200" kern="1200">
        <a:solidFill>
          <a:schemeClr val="tx1"/>
        </a:solidFill>
        <a:latin typeface="Monotype Corsiva" pitchFamily="66" charset="0"/>
        <a:ea typeface="+mn-ea"/>
        <a:cs typeface="Arial" charset="0"/>
      </a:defRPr>
    </a:lvl2pPr>
    <a:lvl3pPr marL="914400" algn="l" rtl="0" fontAlgn="base">
      <a:spcBef>
        <a:spcPct val="0"/>
      </a:spcBef>
      <a:spcAft>
        <a:spcPct val="0"/>
      </a:spcAft>
      <a:defRPr sz="3200" kern="1200">
        <a:solidFill>
          <a:schemeClr val="tx1"/>
        </a:solidFill>
        <a:latin typeface="Monotype Corsiva" pitchFamily="66" charset="0"/>
        <a:ea typeface="+mn-ea"/>
        <a:cs typeface="Arial" charset="0"/>
      </a:defRPr>
    </a:lvl3pPr>
    <a:lvl4pPr marL="1371600" algn="l" rtl="0" fontAlgn="base">
      <a:spcBef>
        <a:spcPct val="0"/>
      </a:spcBef>
      <a:spcAft>
        <a:spcPct val="0"/>
      </a:spcAft>
      <a:defRPr sz="3200" kern="1200">
        <a:solidFill>
          <a:schemeClr val="tx1"/>
        </a:solidFill>
        <a:latin typeface="Monotype Corsiva" pitchFamily="66" charset="0"/>
        <a:ea typeface="+mn-ea"/>
        <a:cs typeface="Arial" charset="0"/>
      </a:defRPr>
    </a:lvl4pPr>
    <a:lvl5pPr marL="1828800" algn="l" rtl="0" fontAlgn="base">
      <a:spcBef>
        <a:spcPct val="0"/>
      </a:spcBef>
      <a:spcAft>
        <a:spcPct val="0"/>
      </a:spcAft>
      <a:defRPr sz="3200" kern="1200">
        <a:solidFill>
          <a:schemeClr val="tx1"/>
        </a:solidFill>
        <a:latin typeface="Monotype Corsiva" pitchFamily="66" charset="0"/>
        <a:ea typeface="+mn-ea"/>
        <a:cs typeface="Arial" charset="0"/>
      </a:defRPr>
    </a:lvl5pPr>
    <a:lvl6pPr marL="2286000" algn="l" defTabSz="914400" rtl="0" eaLnBrk="1" latinLnBrk="0" hangingPunct="1">
      <a:defRPr sz="3200" kern="1200">
        <a:solidFill>
          <a:schemeClr val="tx1"/>
        </a:solidFill>
        <a:latin typeface="Monotype Corsiva" pitchFamily="66" charset="0"/>
        <a:ea typeface="+mn-ea"/>
        <a:cs typeface="Arial" charset="0"/>
      </a:defRPr>
    </a:lvl6pPr>
    <a:lvl7pPr marL="2743200" algn="l" defTabSz="914400" rtl="0" eaLnBrk="1" latinLnBrk="0" hangingPunct="1">
      <a:defRPr sz="3200" kern="1200">
        <a:solidFill>
          <a:schemeClr val="tx1"/>
        </a:solidFill>
        <a:latin typeface="Monotype Corsiva" pitchFamily="66" charset="0"/>
        <a:ea typeface="+mn-ea"/>
        <a:cs typeface="Arial" charset="0"/>
      </a:defRPr>
    </a:lvl7pPr>
    <a:lvl8pPr marL="3200400" algn="l" defTabSz="914400" rtl="0" eaLnBrk="1" latinLnBrk="0" hangingPunct="1">
      <a:defRPr sz="3200" kern="1200">
        <a:solidFill>
          <a:schemeClr val="tx1"/>
        </a:solidFill>
        <a:latin typeface="Monotype Corsiva" pitchFamily="66" charset="0"/>
        <a:ea typeface="+mn-ea"/>
        <a:cs typeface="Arial" charset="0"/>
      </a:defRPr>
    </a:lvl8pPr>
    <a:lvl9pPr marL="3657600" algn="l" defTabSz="914400" rtl="0" eaLnBrk="1" latinLnBrk="0" hangingPunct="1">
      <a:defRPr sz="3200" kern="1200">
        <a:solidFill>
          <a:schemeClr val="tx1"/>
        </a:solidFill>
        <a:latin typeface="Monotype Corsiva" pitchFamily="66"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007E39"/>
    <a:srgbClr val="FF3399"/>
    <a:srgbClr val="CC00CC"/>
    <a:srgbClr val="FF00FF"/>
    <a:srgbClr val="00CCFF"/>
    <a:srgbClr val="FFFFFF"/>
    <a:srgbClr val="A4F0FA"/>
    <a:srgbClr val="FF6600"/>
    <a:srgbClr val="F4AAC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632" autoAdjust="0"/>
    <p:restoredTop sz="93103" autoAdjust="0"/>
  </p:normalViewPr>
  <p:slideViewPr>
    <p:cSldViewPr>
      <p:cViewPr varScale="1">
        <p:scale>
          <a:sx n="68" d="100"/>
          <a:sy n="68" d="100"/>
        </p:scale>
        <p:origin x="-148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cs typeface="+mn-cs"/>
              </a:defRPr>
            </a:lvl1pPr>
          </a:lstStyle>
          <a:p>
            <a:pPr>
              <a:defRPr/>
            </a:pPr>
            <a:endParaRPr lang="ru-RU"/>
          </a:p>
        </p:txBody>
      </p:sp>
      <p:sp>
        <p:nvSpPr>
          <p:cNvPr id="2560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ru-RU"/>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2560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mn-cs"/>
              </a:defRPr>
            </a:lvl1pPr>
          </a:lstStyle>
          <a:p>
            <a:pPr>
              <a:defRPr/>
            </a:pPr>
            <a:endParaRPr lang="ru-RU"/>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F869F347-F432-4804-9663-6C8FECA0C39F}" type="slidenum">
              <a:rPr lang="ru-RU"/>
              <a:pPr>
                <a:defRPr/>
              </a:pPr>
              <a:t>‹#›</a:t>
            </a:fld>
            <a:endParaRPr lang="ru-RU"/>
          </a:p>
        </p:txBody>
      </p:sp>
    </p:spTree>
    <p:extLst>
      <p:ext uri="{BB962C8B-B14F-4D97-AF65-F5344CB8AC3E}">
        <p14:creationId xmlns="" xmlns:p14="http://schemas.microsoft.com/office/powerpoint/2010/main" val="4333990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F869F347-F432-4804-9663-6C8FECA0C39F}" type="slidenum">
              <a:rPr lang="ru-RU" smtClean="0"/>
              <a:pPr>
                <a:defRPr/>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A8DEBA33-0832-4E31-B0D8-D8B450C12448}" type="slidenum">
              <a:rPr lang="ru-RU" smtClean="0"/>
              <a:pPr>
                <a:defRPr/>
              </a:pPr>
              <a:t>‹#›</a:t>
            </a:fld>
            <a:endParaRPr lang="ru-RU"/>
          </a:p>
        </p:txBody>
      </p:sp>
    </p:spTree>
    <p:extLst>
      <p:ext uri="{BB962C8B-B14F-4D97-AF65-F5344CB8AC3E}">
        <p14:creationId xmlns="" xmlns:p14="http://schemas.microsoft.com/office/powerpoint/2010/main" val="2565886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1B7A281-22AE-47CA-BA01-E007E760AA29}" type="slidenum">
              <a:rPr lang="ru-RU" smtClean="0"/>
              <a:pPr>
                <a:defRPr/>
              </a:pPr>
              <a:t>‹#›</a:t>
            </a:fld>
            <a:endParaRPr lang="ru-RU"/>
          </a:p>
        </p:txBody>
      </p:sp>
    </p:spTree>
    <p:extLst>
      <p:ext uri="{BB962C8B-B14F-4D97-AF65-F5344CB8AC3E}">
        <p14:creationId xmlns="" xmlns:p14="http://schemas.microsoft.com/office/powerpoint/2010/main" val="67556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CD4219D2-D30C-4DE4-81A6-325B16A34953}" type="slidenum">
              <a:rPr lang="ru-RU" smtClean="0"/>
              <a:pPr>
                <a:defRPr/>
              </a:pPr>
              <a:t>‹#›</a:t>
            </a:fld>
            <a:endParaRPr lang="ru-RU"/>
          </a:p>
        </p:txBody>
      </p:sp>
    </p:spTree>
    <p:extLst>
      <p:ext uri="{BB962C8B-B14F-4D97-AF65-F5344CB8AC3E}">
        <p14:creationId xmlns="" xmlns:p14="http://schemas.microsoft.com/office/powerpoint/2010/main" val="837732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DDCE5B9-E83D-45AF-A3AA-16A6186329F9}" type="slidenum">
              <a:rPr lang="ru-RU" smtClean="0"/>
              <a:pPr>
                <a:defRPr/>
              </a:pPr>
              <a:t>‹#›</a:t>
            </a:fld>
            <a:endParaRPr lang="ru-RU"/>
          </a:p>
        </p:txBody>
      </p:sp>
    </p:spTree>
    <p:extLst>
      <p:ext uri="{BB962C8B-B14F-4D97-AF65-F5344CB8AC3E}">
        <p14:creationId xmlns="" xmlns:p14="http://schemas.microsoft.com/office/powerpoint/2010/main" val="4118440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402BCC6B-5019-4650-87D2-0BA777EC425F}" type="slidenum">
              <a:rPr lang="ru-RU" smtClean="0"/>
              <a:pPr>
                <a:defRPr/>
              </a:pPr>
              <a:t>‹#›</a:t>
            </a:fld>
            <a:endParaRPr lang="ru-RU"/>
          </a:p>
        </p:txBody>
      </p:sp>
    </p:spTree>
    <p:extLst>
      <p:ext uri="{BB962C8B-B14F-4D97-AF65-F5344CB8AC3E}">
        <p14:creationId xmlns="" xmlns:p14="http://schemas.microsoft.com/office/powerpoint/2010/main" val="1195174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DBE06E17-DFBA-472C-B3B8-63884620E215}" type="slidenum">
              <a:rPr lang="ru-RU" smtClean="0"/>
              <a:pPr>
                <a:defRPr/>
              </a:pPr>
              <a:t>‹#›</a:t>
            </a:fld>
            <a:endParaRPr lang="ru-RU"/>
          </a:p>
        </p:txBody>
      </p:sp>
    </p:spTree>
    <p:extLst>
      <p:ext uri="{BB962C8B-B14F-4D97-AF65-F5344CB8AC3E}">
        <p14:creationId xmlns="" xmlns:p14="http://schemas.microsoft.com/office/powerpoint/2010/main" val="3927356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F68D3470-3A97-4839-8A07-7890D04C9B49}" type="slidenum">
              <a:rPr lang="ru-RU" smtClean="0"/>
              <a:pPr>
                <a:defRPr/>
              </a:pPr>
              <a:t>‹#›</a:t>
            </a:fld>
            <a:endParaRPr lang="ru-RU"/>
          </a:p>
        </p:txBody>
      </p:sp>
    </p:spTree>
    <p:extLst>
      <p:ext uri="{BB962C8B-B14F-4D97-AF65-F5344CB8AC3E}">
        <p14:creationId xmlns="" xmlns:p14="http://schemas.microsoft.com/office/powerpoint/2010/main" val="227393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27BDE5B9-2E98-4AEB-9368-8A01BFB68259}" type="slidenum">
              <a:rPr lang="ru-RU" smtClean="0"/>
              <a:pPr>
                <a:defRPr/>
              </a:pPr>
              <a:t>‹#›</a:t>
            </a:fld>
            <a:endParaRPr lang="ru-RU"/>
          </a:p>
        </p:txBody>
      </p:sp>
    </p:spTree>
    <p:extLst>
      <p:ext uri="{BB962C8B-B14F-4D97-AF65-F5344CB8AC3E}">
        <p14:creationId xmlns="" xmlns:p14="http://schemas.microsoft.com/office/powerpoint/2010/main" val="1591425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BF0CADD7-18B5-49A4-B376-E557C07C3ECB}" type="slidenum">
              <a:rPr lang="ru-RU" smtClean="0"/>
              <a:pPr>
                <a:defRPr/>
              </a:pPr>
              <a:t>‹#›</a:t>
            </a:fld>
            <a:endParaRPr lang="ru-RU"/>
          </a:p>
        </p:txBody>
      </p:sp>
    </p:spTree>
    <p:extLst>
      <p:ext uri="{BB962C8B-B14F-4D97-AF65-F5344CB8AC3E}">
        <p14:creationId xmlns="" xmlns:p14="http://schemas.microsoft.com/office/powerpoint/2010/main" val="983320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B6A1C78-D831-4BDA-8EA3-10527FFB1776}" type="slidenum">
              <a:rPr lang="ru-RU" smtClean="0"/>
              <a:pPr>
                <a:defRPr/>
              </a:pPr>
              <a:t>‹#›</a:t>
            </a:fld>
            <a:endParaRPr lang="ru-RU"/>
          </a:p>
        </p:txBody>
      </p:sp>
    </p:spTree>
    <p:extLst>
      <p:ext uri="{BB962C8B-B14F-4D97-AF65-F5344CB8AC3E}">
        <p14:creationId xmlns="" xmlns:p14="http://schemas.microsoft.com/office/powerpoint/2010/main" val="4059763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DE12A6A4-6860-412D-8992-345E6D08A5CC}" type="slidenum">
              <a:rPr lang="ru-RU" smtClean="0"/>
              <a:pPr>
                <a:defRPr/>
              </a:pPr>
              <a:t>‹#›</a:t>
            </a:fld>
            <a:endParaRPr lang="ru-RU"/>
          </a:p>
        </p:txBody>
      </p:sp>
    </p:spTree>
    <p:extLst>
      <p:ext uri="{BB962C8B-B14F-4D97-AF65-F5344CB8AC3E}">
        <p14:creationId xmlns="" xmlns:p14="http://schemas.microsoft.com/office/powerpoint/2010/main" val="3287384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B747B25-3B78-4093-B1AD-9D802CADECB3}" type="slidenum">
              <a:rPr lang="ru-RU" smtClean="0"/>
              <a:pPr>
                <a:defRPr/>
              </a:pPr>
              <a:t>‹#›</a:t>
            </a:fld>
            <a:endParaRPr lang="ru-RU"/>
          </a:p>
        </p:txBody>
      </p:sp>
    </p:spTree>
    <p:extLst>
      <p:ext uri="{BB962C8B-B14F-4D97-AF65-F5344CB8AC3E}">
        <p14:creationId xmlns="" xmlns:p14="http://schemas.microsoft.com/office/powerpoint/2010/main" val="518268904"/>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000" r="-8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740299" y="2348880"/>
            <a:ext cx="5256952" cy="181588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uk-UA" b="1" dirty="0" smtClean="0">
                <a:ln w="11430"/>
                <a:solidFill>
                  <a:schemeClr val="tx2">
                    <a:lumMod val="50000"/>
                  </a:schemeClr>
                </a:solidFill>
                <a:effectLst>
                  <a:outerShdw blurRad="50800" dist="39000" dir="5460000" algn="tl">
                    <a:srgbClr val="000000">
                      <a:alpha val="38000"/>
                    </a:srgbClr>
                  </a:outerShdw>
                </a:effectLst>
                <a:latin typeface="Times New Roman" pitchFamily="18" charset="0"/>
                <a:cs typeface="Times New Roman" pitchFamily="18" charset="0"/>
              </a:rPr>
              <a:t>Презентація на тему</a:t>
            </a:r>
          </a:p>
          <a:p>
            <a:pPr algn="ctr"/>
            <a:r>
              <a:rPr lang="en-US" b="1" dirty="0" smtClean="0">
                <a:ln w="11430"/>
                <a:solidFill>
                  <a:srgbClr val="FF0000"/>
                </a:solidFill>
                <a:effectLst>
                  <a:outerShdw blurRad="50800" dist="39000" dir="5460000" algn="tl">
                    <a:srgbClr val="000000">
                      <a:alpha val="38000"/>
                    </a:srgbClr>
                  </a:outerShdw>
                </a:effectLst>
              </a:rPr>
              <a:t>“Free time</a:t>
            </a:r>
            <a:r>
              <a:rPr lang="en-US" b="1" cap="none" spc="0" dirty="0" smtClean="0">
                <a:ln w="11430"/>
                <a:solidFill>
                  <a:srgbClr val="FF0000"/>
                </a:solidFill>
                <a:effectLst>
                  <a:outerShdw blurRad="50800" dist="39000" dir="5460000" algn="tl">
                    <a:srgbClr val="000000">
                      <a:alpha val="38000"/>
                    </a:srgbClr>
                  </a:outerShdw>
                </a:effectLst>
              </a:rPr>
              <a:t>”</a:t>
            </a:r>
          </a:p>
          <a:p>
            <a:pPr algn="ctr"/>
            <a:r>
              <a:rPr lang="uk-UA" sz="2400" b="1" dirty="0">
                <a:ln w="11430"/>
                <a:solidFill>
                  <a:schemeClr val="tx2">
                    <a:lumMod val="50000"/>
                  </a:schemeClr>
                </a:solidFill>
                <a:effectLst>
                  <a:outerShdw blurRad="50800" dist="39000" dir="5460000" algn="tl">
                    <a:srgbClr val="000000">
                      <a:alpha val="38000"/>
                    </a:srgbClr>
                  </a:outerShdw>
                </a:effectLst>
                <a:latin typeface="Times New Roman" pitchFamily="18" charset="0"/>
                <a:cs typeface="Times New Roman" pitchFamily="18" charset="0"/>
              </a:rPr>
              <a:t>в</a:t>
            </a:r>
            <a:r>
              <a:rPr lang="uk-UA" sz="2400" b="1" dirty="0" smtClean="0">
                <a:ln w="11430"/>
                <a:solidFill>
                  <a:schemeClr val="tx2">
                    <a:lumMod val="50000"/>
                  </a:schemeClr>
                </a:solidFill>
                <a:effectLst>
                  <a:outerShdw blurRad="50800" dist="39000" dir="5460000" algn="tl">
                    <a:srgbClr val="000000">
                      <a:alpha val="38000"/>
                    </a:srgbClr>
                  </a:outerShdw>
                </a:effectLst>
                <a:latin typeface="Times New Roman" pitchFamily="18" charset="0"/>
                <a:cs typeface="Times New Roman" pitchFamily="18" charset="0"/>
              </a:rPr>
              <a:t>иконала  вчитель англійської мови</a:t>
            </a:r>
          </a:p>
          <a:p>
            <a:pPr algn="ctr"/>
            <a:r>
              <a:rPr lang="uk-UA" sz="2400" b="1" dirty="0" err="1" smtClean="0">
                <a:ln w="11430"/>
                <a:solidFill>
                  <a:schemeClr val="tx2">
                    <a:lumMod val="50000"/>
                  </a:schemeClr>
                </a:solidFill>
                <a:effectLst>
                  <a:outerShdw blurRad="50800" dist="39000" dir="5460000" algn="tl">
                    <a:srgbClr val="000000">
                      <a:alpha val="38000"/>
                    </a:srgbClr>
                  </a:outerShdw>
                </a:effectLst>
                <a:latin typeface="Times New Roman" pitchFamily="18" charset="0"/>
                <a:cs typeface="Times New Roman" pitchFamily="18" charset="0"/>
              </a:rPr>
              <a:t>Ворожбицька</a:t>
            </a:r>
            <a:r>
              <a:rPr lang="uk-UA" sz="2400" b="1" dirty="0" smtClean="0">
                <a:ln w="11430"/>
                <a:solidFill>
                  <a:schemeClr val="tx2">
                    <a:lumMod val="50000"/>
                  </a:schemeClr>
                </a:solidFill>
                <a:effectLst>
                  <a:outerShdw blurRad="50800" dist="39000" dir="5460000" algn="tl">
                    <a:srgbClr val="000000">
                      <a:alpha val="38000"/>
                    </a:srgbClr>
                  </a:outerShdw>
                </a:effectLst>
                <a:latin typeface="Times New Roman" pitchFamily="18" charset="0"/>
                <a:cs typeface="Times New Roman" pitchFamily="18" charset="0"/>
              </a:rPr>
              <a:t> Я.В.</a:t>
            </a:r>
          </a:p>
        </p:txBody>
      </p:sp>
    </p:spTree>
    <p:extLst>
      <p:ext uri="{BB962C8B-B14F-4D97-AF65-F5344CB8AC3E}">
        <p14:creationId xmlns="" xmlns:p14="http://schemas.microsoft.com/office/powerpoint/2010/main" val="3958057014"/>
      </p:ext>
    </p:extLst>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0178"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643174" y="428604"/>
            <a:ext cx="4328429" cy="830997"/>
          </a:xfrm>
          <a:prstGeom prst="rect">
            <a:avLst/>
          </a:prstGeom>
          <a:noFill/>
        </p:spPr>
        <p:txBody>
          <a:bodyPr wrap="none" rtlCol="0">
            <a:spAutoFit/>
          </a:bodyPr>
          <a:lstStyle/>
          <a:p>
            <a:r>
              <a:rPr lang="en-US" sz="4800" b="1" dirty="0" smtClean="0">
                <a:solidFill>
                  <a:srgbClr val="C00000"/>
                </a:solidFill>
              </a:rPr>
              <a:t>We listen to music.</a:t>
            </a:r>
            <a:endParaRPr lang="ru-RU" sz="4800" b="1" dirty="0">
              <a:solidFill>
                <a:srgbClr val="C00000"/>
              </a:solidFill>
            </a:endParaRPr>
          </a:p>
        </p:txBody>
      </p:sp>
      <p:pic>
        <p:nvPicPr>
          <p:cNvPr id="50180" name="Picture 4" descr="C:\Users\Admin\Desktop\урок в 5 классе свята та вечирки\анимашки\be5a0773f353.gif"/>
          <p:cNvPicPr>
            <a:picLocks noChangeAspect="1" noChangeArrowheads="1" noCrop="1"/>
          </p:cNvPicPr>
          <p:nvPr/>
        </p:nvPicPr>
        <p:blipFill>
          <a:blip r:embed="rId3"/>
          <a:srcRect/>
          <a:stretch>
            <a:fillRect/>
          </a:stretch>
        </p:blipFill>
        <p:spPr bwMode="auto">
          <a:xfrm>
            <a:off x="1857356" y="1143000"/>
            <a:ext cx="5448300" cy="5715000"/>
          </a:xfrm>
          <a:prstGeom prst="rect">
            <a:avLst/>
          </a:prstGeom>
          <a:noFill/>
        </p:spPr>
      </p:pic>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02"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285984" y="642918"/>
            <a:ext cx="4347665" cy="769441"/>
          </a:xfrm>
          <a:prstGeom prst="rect">
            <a:avLst/>
          </a:prstGeom>
          <a:noFill/>
        </p:spPr>
        <p:txBody>
          <a:bodyPr wrap="none" rtlCol="0">
            <a:spAutoFit/>
          </a:bodyPr>
          <a:lstStyle/>
          <a:p>
            <a:r>
              <a:rPr lang="en-US" sz="4400" b="1" dirty="0" smtClean="0">
                <a:solidFill>
                  <a:srgbClr val="C00000"/>
                </a:solidFill>
              </a:rPr>
              <a:t>We watch a cartoon.</a:t>
            </a:r>
            <a:endParaRPr lang="ru-RU" sz="4400" b="1" dirty="0">
              <a:solidFill>
                <a:srgbClr val="C00000"/>
              </a:solidFill>
            </a:endParaRPr>
          </a:p>
        </p:txBody>
      </p:sp>
      <p:pic>
        <p:nvPicPr>
          <p:cNvPr id="51204" name="Picture 4" descr="C:\Users\Admin\Desktop\урок в 5 классе свята та вечирки\анимашки\people (100).gif"/>
          <p:cNvPicPr>
            <a:picLocks noChangeAspect="1" noChangeArrowheads="1" noCrop="1"/>
          </p:cNvPicPr>
          <p:nvPr/>
        </p:nvPicPr>
        <p:blipFill>
          <a:blip r:embed="rId3"/>
          <a:srcRect/>
          <a:stretch>
            <a:fillRect/>
          </a:stretch>
        </p:blipFill>
        <p:spPr bwMode="auto">
          <a:xfrm>
            <a:off x="1214414" y="1285860"/>
            <a:ext cx="6572296" cy="5572140"/>
          </a:xfrm>
          <a:prstGeom prst="rect">
            <a:avLst/>
          </a:prstGeom>
          <a:noFill/>
        </p:spPr>
      </p:pic>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2226"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500298" y="285728"/>
            <a:ext cx="3307316" cy="769441"/>
          </a:xfrm>
          <a:prstGeom prst="rect">
            <a:avLst/>
          </a:prstGeom>
          <a:noFill/>
        </p:spPr>
        <p:txBody>
          <a:bodyPr wrap="square" rtlCol="0">
            <a:spAutoFit/>
          </a:bodyPr>
          <a:lstStyle/>
          <a:p>
            <a:r>
              <a:rPr lang="en-US" dirty="0" smtClean="0"/>
              <a:t> </a:t>
            </a:r>
            <a:r>
              <a:rPr lang="en-US" sz="4400" b="1" dirty="0" smtClean="0">
                <a:solidFill>
                  <a:srgbClr val="C00000"/>
                </a:solidFill>
              </a:rPr>
              <a:t>We drink juice.</a:t>
            </a:r>
            <a:endParaRPr lang="ru-RU" sz="4400" b="1" dirty="0">
              <a:solidFill>
                <a:srgbClr val="C00000"/>
              </a:solidFill>
            </a:endParaRPr>
          </a:p>
        </p:txBody>
      </p:sp>
      <p:pic>
        <p:nvPicPr>
          <p:cNvPr id="52228" name="Picture 4" descr="C:\Users\Admin\Desktop\урок в 5 классе свята та вечирки\анимашки\76962giphy.gif"/>
          <p:cNvPicPr>
            <a:picLocks noChangeAspect="1" noChangeArrowheads="1" noCrop="1"/>
          </p:cNvPicPr>
          <p:nvPr/>
        </p:nvPicPr>
        <p:blipFill>
          <a:blip r:embed="rId3"/>
          <a:srcRect/>
          <a:stretch>
            <a:fillRect/>
          </a:stretch>
        </p:blipFill>
        <p:spPr bwMode="auto">
          <a:xfrm>
            <a:off x="1285852" y="1000108"/>
            <a:ext cx="6143668" cy="5857892"/>
          </a:xfrm>
          <a:prstGeom prst="rect">
            <a:avLst/>
          </a:prstGeom>
          <a:noFill/>
        </p:spPr>
      </p:pic>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3250"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143108" y="214290"/>
            <a:ext cx="4857785" cy="769441"/>
          </a:xfrm>
          <a:prstGeom prst="rect">
            <a:avLst/>
          </a:prstGeom>
          <a:noFill/>
        </p:spPr>
        <p:txBody>
          <a:bodyPr wrap="square" rtlCol="0">
            <a:spAutoFit/>
          </a:bodyPr>
          <a:lstStyle/>
          <a:p>
            <a:pPr algn="ctr"/>
            <a:r>
              <a:rPr lang="en-US" sz="4400" b="1" dirty="0" smtClean="0">
                <a:solidFill>
                  <a:srgbClr val="C00000"/>
                </a:solidFill>
              </a:rPr>
              <a:t>We play volleyball.</a:t>
            </a:r>
            <a:endParaRPr lang="ru-RU" sz="4400" b="1" dirty="0">
              <a:solidFill>
                <a:srgbClr val="C00000"/>
              </a:solidFill>
            </a:endParaRPr>
          </a:p>
        </p:txBody>
      </p:sp>
      <p:pic>
        <p:nvPicPr>
          <p:cNvPr id="53252" name="Picture 4" descr="C:\Users\Admin\Desktop\урок в 5 классе свята та вечирки\анимашки\h_1419009040_7850893_11162703b8.gif"/>
          <p:cNvPicPr>
            <a:picLocks noChangeAspect="1" noChangeArrowheads="1"/>
          </p:cNvPicPr>
          <p:nvPr/>
        </p:nvPicPr>
        <p:blipFill>
          <a:blip r:embed="rId3"/>
          <a:srcRect/>
          <a:stretch>
            <a:fillRect/>
          </a:stretch>
        </p:blipFill>
        <p:spPr bwMode="auto">
          <a:xfrm>
            <a:off x="1500166" y="1000108"/>
            <a:ext cx="5929354" cy="5857892"/>
          </a:xfrm>
          <a:prstGeom prst="rect">
            <a:avLst/>
          </a:prstGeom>
          <a:noFill/>
        </p:spPr>
      </p:pic>
    </p:spTree>
  </p:cSld>
  <p:clrMapOvr>
    <a:masterClrMapping/>
  </p:clrMapOvr>
  <p:transition>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214338"/>
            <a:ext cx="9144000" cy="7072338"/>
          </a:xfrm>
          <a:prstGeom prst="rect">
            <a:avLst/>
          </a:prstGeom>
          <a:noFill/>
        </p:spPr>
      </p:pic>
      <p:sp>
        <p:nvSpPr>
          <p:cNvPr id="4" name="TextBox 3"/>
          <p:cNvSpPr txBox="1"/>
          <p:nvPr/>
        </p:nvSpPr>
        <p:spPr>
          <a:xfrm>
            <a:off x="2571736" y="0"/>
            <a:ext cx="4767652" cy="707886"/>
          </a:xfrm>
          <a:prstGeom prst="rect">
            <a:avLst/>
          </a:prstGeom>
          <a:noFill/>
        </p:spPr>
        <p:txBody>
          <a:bodyPr wrap="square" rtlCol="0">
            <a:spAutoFit/>
          </a:bodyPr>
          <a:lstStyle/>
          <a:p>
            <a:r>
              <a:rPr lang="en-US" sz="4000" b="1" dirty="0" smtClean="0">
                <a:solidFill>
                  <a:srgbClr val="C00000"/>
                </a:solidFill>
              </a:rPr>
              <a:t>We play computer games.</a:t>
            </a:r>
            <a:endParaRPr lang="ru-RU" sz="4000" b="1" dirty="0">
              <a:solidFill>
                <a:srgbClr val="C00000"/>
              </a:solidFill>
            </a:endParaRPr>
          </a:p>
        </p:txBody>
      </p:sp>
      <p:pic>
        <p:nvPicPr>
          <p:cNvPr id="55298" name="Picture 2" descr="C:\Users\Admin\Desktop\урок в 5 классе свята та вечирки\анимашки\409248503.gif"/>
          <p:cNvPicPr>
            <a:picLocks noChangeAspect="1" noChangeArrowheads="1" noCrop="1"/>
          </p:cNvPicPr>
          <p:nvPr/>
        </p:nvPicPr>
        <p:blipFill>
          <a:blip r:embed="rId3"/>
          <a:srcRect/>
          <a:stretch>
            <a:fillRect/>
          </a:stretch>
        </p:blipFill>
        <p:spPr bwMode="auto">
          <a:xfrm>
            <a:off x="1643042" y="785794"/>
            <a:ext cx="5929354" cy="607220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6322"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357422" y="571480"/>
            <a:ext cx="4906274" cy="707886"/>
          </a:xfrm>
          <a:prstGeom prst="rect">
            <a:avLst/>
          </a:prstGeom>
          <a:noFill/>
        </p:spPr>
        <p:txBody>
          <a:bodyPr wrap="square" rtlCol="0">
            <a:spAutoFit/>
          </a:bodyPr>
          <a:lstStyle/>
          <a:p>
            <a:r>
              <a:rPr lang="en-US" sz="4000" b="1" dirty="0" smtClean="0">
                <a:solidFill>
                  <a:srgbClr val="C00000"/>
                </a:solidFill>
              </a:rPr>
              <a:t>We blow out the candles.</a:t>
            </a:r>
            <a:endParaRPr lang="ru-RU" sz="4000" b="1" dirty="0">
              <a:solidFill>
                <a:srgbClr val="C00000"/>
              </a:solidFill>
            </a:endParaRPr>
          </a:p>
        </p:txBody>
      </p:sp>
      <p:pic>
        <p:nvPicPr>
          <p:cNvPr id="56324" name="Picture 4" descr="Картинки по запросу картинка анимация задуть свечи"/>
          <p:cNvPicPr>
            <a:picLocks noChangeAspect="1" noChangeArrowheads="1" noCrop="1"/>
          </p:cNvPicPr>
          <p:nvPr/>
        </p:nvPicPr>
        <p:blipFill>
          <a:blip r:embed="rId3"/>
          <a:srcRect/>
          <a:stretch>
            <a:fillRect/>
          </a:stretch>
        </p:blipFill>
        <p:spPr bwMode="auto">
          <a:xfrm>
            <a:off x="1571604" y="1214422"/>
            <a:ext cx="6357982" cy="5643578"/>
          </a:xfrm>
          <a:prstGeom prst="rect">
            <a:avLst/>
          </a:prstGeom>
          <a:noFill/>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7346"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3143240" y="142852"/>
            <a:ext cx="3571900" cy="769441"/>
          </a:xfrm>
          <a:prstGeom prst="rect">
            <a:avLst/>
          </a:prstGeom>
          <a:noFill/>
        </p:spPr>
        <p:txBody>
          <a:bodyPr wrap="square" rtlCol="0">
            <a:spAutoFit/>
          </a:bodyPr>
          <a:lstStyle/>
          <a:p>
            <a:r>
              <a:rPr lang="en-US" sz="4400" b="1" dirty="0" smtClean="0">
                <a:solidFill>
                  <a:srgbClr val="C00000"/>
                </a:solidFill>
              </a:rPr>
              <a:t>We can dance.</a:t>
            </a:r>
            <a:endParaRPr lang="ru-RU" sz="4400" b="1" dirty="0">
              <a:solidFill>
                <a:srgbClr val="C00000"/>
              </a:solidFill>
            </a:endParaRPr>
          </a:p>
        </p:txBody>
      </p:sp>
      <p:pic>
        <p:nvPicPr>
          <p:cNvPr id="57348" name="Picture 4" descr="C:\Users\Admin\Desktop\урок в 5 классе свята та вечирки\анимашки\mz_4862467_bodyshot_300x400-1_animation.gif"/>
          <p:cNvPicPr>
            <a:picLocks noChangeAspect="1" noChangeArrowheads="1" noCrop="1"/>
          </p:cNvPicPr>
          <p:nvPr/>
        </p:nvPicPr>
        <p:blipFill>
          <a:blip r:embed="rId3"/>
          <a:srcRect/>
          <a:stretch>
            <a:fillRect/>
          </a:stretch>
        </p:blipFill>
        <p:spPr bwMode="auto">
          <a:xfrm>
            <a:off x="1571604" y="857232"/>
            <a:ext cx="5572164" cy="6000768"/>
          </a:xfrm>
          <a:prstGeom prst="rect">
            <a:avLst/>
          </a:prstGeom>
          <a:noFill/>
        </p:spPr>
      </p:pic>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8370"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643174" y="214290"/>
            <a:ext cx="3534942" cy="707886"/>
          </a:xfrm>
          <a:prstGeom prst="rect">
            <a:avLst/>
          </a:prstGeom>
          <a:noFill/>
        </p:spPr>
        <p:txBody>
          <a:bodyPr wrap="square" rtlCol="0">
            <a:spAutoFit/>
          </a:bodyPr>
          <a:lstStyle/>
          <a:p>
            <a:r>
              <a:rPr lang="en-US" sz="4000" b="1" dirty="0" smtClean="0">
                <a:solidFill>
                  <a:srgbClr val="C00000"/>
                </a:solidFill>
              </a:rPr>
              <a:t>We blow balloons.</a:t>
            </a:r>
            <a:endParaRPr lang="ru-RU" sz="4000" b="1" dirty="0">
              <a:solidFill>
                <a:srgbClr val="C00000"/>
              </a:solidFill>
            </a:endParaRPr>
          </a:p>
        </p:txBody>
      </p:sp>
      <p:pic>
        <p:nvPicPr>
          <p:cNvPr id="58372" name="Picture 4" descr="C:\Users\Admin\Desktop\урок в 5 классе свята та вечирки\анимашки\e9b91b0455ecc9c28867d0a6f6a88389-747232257.gif"/>
          <p:cNvPicPr>
            <a:picLocks noChangeAspect="1" noChangeArrowheads="1"/>
          </p:cNvPicPr>
          <p:nvPr/>
        </p:nvPicPr>
        <p:blipFill>
          <a:blip r:embed="rId3"/>
          <a:srcRect/>
          <a:stretch>
            <a:fillRect/>
          </a:stretch>
        </p:blipFill>
        <p:spPr bwMode="auto">
          <a:xfrm>
            <a:off x="1285852" y="928670"/>
            <a:ext cx="6286544" cy="5929330"/>
          </a:xfrm>
          <a:prstGeom prst="rect">
            <a:avLst/>
          </a:prstGeom>
          <a:noFill/>
        </p:spPr>
      </p:pic>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9394"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714612" y="214290"/>
            <a:ext cx="4125194" cy="707886"/>
          </a:xfrm>
          <a:prstGeom prst="rect">
            <a:avLst/>
          </a:prstGeom>
          <a:noFill/>
        </p:spPr>
        <p:txBody>
          <a:bodyPr wrap="square" rtlCol="0">
            <a:spAutoFit/>
          </a:bodyPr>
          <a:lstStyle/>
          <a:p>
            <a:r>
              <a:rPr lang="en-US" sz="4000" b="1" dirty="0" smtClean="0">
                <a:solidFill>
                  <a:srgbClr val="C00000"/>
                </a:solidFill>
              </a:rPr>
              <a:t>We give presents.</a:t>
            </a:r>
            <a:endParaRPr lang="ru-RU" sz="4000" b="1" dirty="0">
              <a:solidFill>
                <a:srgbClr val="C00000"/>
              </a:solidFill>
            </a:endParaRPr>
          </a:p>
        </p:txBody>
      </p:sp>
      <p:pic>
        <p:nvPicPr>
          <p:cNvPr id="23554" name="Picture 2" descr="C:\Users\Admin\Desktop\podarok_39.gif"/>
          <p:cNvPicPr>
            <a:picLocks noChangeAspect="1" noChangeArrowheads="1" noCrop="1"/>
          </p:cNvPicPr>
          <p:nvPr/>
        </p:nvPicPr>
        <p:blipFill>
          <a:blip r:embed="rId3"/>
          <a:srcRect/>
          <a:stretch>
            <a:fillRect/>
          </a:stretch>
        </p:blipFill>
        <p:spPr bwMode="auto">
          <a:xfrm>
            <a:off x="1357290" y="857232"/>
            <a:ext cx="6072230" cy="6000768"/>
          </a:xfrm>
          <a:prstGeom prst="rect">
            <a:avLst/>
          </a:prstGeom>
          <a:noFill/>
        </p:spPr>
      </p:pic>
      <p:pic>
        <p:nvPicPr>
          <p:cNvPr id="8" name="Рисунок 2"/>
          <p:cNvPicPr>
            <a:picLocks noChangeAspect="1"/>
          </p:cNvPicPr>
          <p:nvPr/>
        </p:nvPicPr>
        <p:blipFill>
          <a:blip r:embed="rId4">
            <a:extLst>
              <a:ext uri="{28A0092B-C50C-407E-A947-70E740481C1C}">
                <a14:useLocalDpi xmlns="" xmlns:a14="http://schemas.microsoft.com/office/drawing/2010/main" val="0"/>
              </a:ext>
            </a:extLst>
          </a:blip>
          <a:srcRect/>
          <a:stretch>
            <a:fillRect/>
          </a:stretch>
        </p:blipFill>
        <p:spPr bwMode="auto">
          <a:xfrm>
            <a:off x="1428728" y="928670"/>
            <a:ext cx="3143272" cy="19288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0418" name="Picture 2" descr="C:\Users\Admin\Desktop\урок в 5 классе свята та вечирки\___20130927_18097372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1785918" y="2285992"/>
            <a:ext cx="6653059" cy="1107996"/>
          </a:xfrm>
          <a:prstGeom prst="rect">
            <a:avLst/>
          </a:prstGeom>
          <a:noFill/>
        </p:spPr>
        <p:txBody>
          <a:bodyPr wrap="square" rtlCol="0">
            <a:spAutoFit/>
          </a:bodyPr>
          <a:lstStyle/>
          <a:p>
            <a:r>
              <a:rPr lang="en-US" sz="6600" b="1" dirty="0" smtClean="0">
                <a:solidFill>
                  <a:srgbClr val="002060"/>
                </a:solidFill>
              </a:rPr>
              <a:t>THANK YOU!!!</a:t>
            </a:r>
            <a:endParaRPr lang="ru-RU" sz="6600" b="1" dirty="0">
              <a:solidFill>
                <a:srgbClr val="002060"/>
              </a:solidFill>
            </a:endParaRP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0" b="-14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1124666" y="3429000"/>
            <a:ext cx="6804920"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dirty="0" smtClean="0">
                <a:ln w="6350">
                  <a:solidFill>
                    <a:sysClr val="windowText" lastClr="000000"/>
                  </a:solidFill>
                </a:ln>
                <a:solidFill>
                  <a:srgbClr val="FF0000"/>
                </a:solidFill>
                <a:effectLst>
                  <a:outerShdw blurRad="50800" dist="39000" dir="5460000" algn="tl">
                    <a:srgbClr val="000000">
                      <a:alpha val="38000"/>
                    </a:srgbClr>
                  </a:outerShdw>
                </a:effectLst>
              </a:rPr>
              <a:t>Parties</a:t>
            </a:r>
            <a:endParaRPr lang="ru-RU" sz="9600" b="1" cap="none" spc="0" dirty="0">
              <a:ln w="6350">
                <a:solidFill>
                  <a:sysClr val="windowText" lastClr="000000"/>
                </a:solidFill>
              </a:ln>
              <a:solidFill>
                <a:srgbClr val="FF0000"/>
              </a:solidFill>
              <a:effectLst>
                <a:outerShdw blurRad="50800" dist="39000" dir="5460000" algn="tl">
                  <a:srgbClr val="000000">
                    <a:alpha val="38000"/>
                  </a:srgbClr>
                </a:outerShdw>
              </a:effectLst>
            </a:endParaRPr>
          </a:p>
        </p:txBody>
      </p:sp>
    </p:spTree>
    <p:extLst>
      <p:ext uri="{BB962C8B-B14F-4D97-AF65-F5344CB8AC3E}">
        <p14:creationId xmlns="" xmlns:p14="http://schemas.microsoft.com/office/powerpoint/2010/main" val="1971700732"/>
      </p:ext>
    </p:extLst>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25602" name="AutoShape 2" descr="Картинки по запросу фон для презентации с цветочкам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5604" name="AutoShape 4" descr="Картинки по запросу фон для презентации с цветочкам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5605" name="Picture 5" descr="C:\Users\Admin\Desktop\5738a285a5ce4154b53ada2f.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TextBox 5"/>
          <p:cNvSpPr txBox="1"/>
          <p:nvPr/>
        </p:nvSpPr>
        <p:spPr>
          <a:xfrm>
            <a:off x="2071670" y="142852"/>
            <a:ext cx="4643470" cy="923330"/>
          </a:xfrm>
          <a:prstGeom prst="rect">
            <a:avLst/>
          </a:prstGeom>
          <a:noFill/>
        </p:spPr>
        <p:txBody>
          <a:bodyPr wrap="square" rtlCol="0">
            <a:spAutoFit/>
          </a:bodyPr>
          <a:lstStyle/>
          <a:p>
            <a:r>
              <a:rPr lang="en-US" sz="5400" b="1" dirty="0" smtClean="0">
                <a:solidFill>
                  <a:srgbClr val="007E39"/>
                </a:solidFill>
              </a:rPr>
              <a:t>Match the words.</a:t>
            </a:r>
            <a:endParaRPr lang="ru-RU" sz="5400" b="1" dirty="0">
              <a:solidFill>
                <a:srgbClr val="007E39"/>
              </a:solidFill>
            </a:endParaRPr>
          </a:p>
        </p:txBody>
      </p:sp>
      <p:sp>
        <p:nvSpPr>
          <p:cNvPr id="7" name="TextBox 6"/>
          <p:cNvSpPr txBox="1"/>
          <p:nvPr/>
        </p:nvSpPr>
        <p:spPr>
          <a:xfrm>
            <a:off x="714349" y="1000108"/>
            <a:ext cx="8143931" cy="3539430"/>
          </a:xfrm>
          <a:prstGeom prst="rect">
            <a:avLst/>
          </a:prstGeom>
          <a:noFill/>
        </p:spPr>
        <p:txBody>
          <a:bodyPr wrap="square" rtlCol="0">
            <a:spAutoFit/>
          </a:bodyPr>
          <a:lstStyle/>
          <a:p>
            <a:r>
              <a:rPr lang="en-US" dirty="0" smtClean="0">
                <a:latin typeface="Times New Roman" pitchFamily="18" charset="0"/>
                <a:cs typeface="Times New Roman" pitchFamily="18" charset="0"/>
              </a:rPr>
              <a:t>Badge</a:t>
            </a:r>
            <a:r>
              <a:rPr lang="en-US"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uk-UA" dirty="0" smtClean="0">
                <a:latin typeface="Times New Roman" pitchFamily="18" charset="0"/>
                <a:cs typeface="Times New Roman" pitchFamily="18" charset="0"/>
              </a:rPr>
              <a:t>Тема</a:t>
            </a:r>
          </a:p>
          <a:p>
            <a:r>
              <a:rPr lang="en-US" dirty="0" smtClean="0">
                <a:latin typeface="Times New Roman" pitchFamily="18" charset="0"/>
                <a:cs typeface="Times New Roman" pitchFamily="18" charset="0"/>
              </a:rPr>
              <a:t>Fancy dress                                                  </a:t>
            </a:r>
            <a:r>
              <a:rPr lang="uk-UA" dirty="0" smtClean="0">
                <a:latin typeface="Times New Roman" pitchFamily="18" charset="0"/>
                <a:cs typeface="Times New Roman" pitchFamily="18" charset="0"/>
              </a:rPr>
              <a:t>Клей</a:t>
            </a:r>
          </a:p>
          <a:p>
            <a:r>
              <a:rPr lang="en-US" dirty="0" smtClean="0">
                <a:latin typeface="Times New Roman" pitchFamily="18" charset="0"/>
                <a:cs typeface="Times New Roman" pitchFamily="18" charset="0"/>
              </a:rPr>
              <a:t>Glue </a:t>
            </a:r>
            <a:r>
              <a:rPr lang="en-US"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uk-UA" dirty="0" smtClean="0">
                <a:latin typeface="Times New Roman" pitchFamily="18" charset="0"/>
                <a:cs typeface="Times New Roman" pitchFamily="18" charset="0"/>
              </a:rPr>
              <a:t>Запрошення</a:t>
            </a:r>
          </a:p>
          <a:p>
            <a:r>
              <a:rPr lang="en-US" dirty="0" smtClean="0">
                <a:latin typeface="Times New Roman" pitchFamily="18" charset="0"/>
                <a:cs typeface="Times New Roman" pitchFamily="18" charset="0"/>
              </a:rPr>
              <a:t>Guest </a:t>
            </a:r>
            <a:r>
              <a:rPr lang="en-US"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uk-UA" dirty="0" smtClean="0">
                <a:latin typeface="Times New Roman" pitchFamily="18" charset="0"/>
                <a:cs typeface="Times New Roman" pitchFamily="18" charset="0"/>
              </a:rPr>
              <a:t>Гість</a:t>
            </a:r>
          </a:p>
          <a:p>
            <a:r>
              <a:rPr lang="en-US" dirty="0" smtClean="0">
                <a:latin typeface="Times New Roman" pitchFamily="18" charset="0"/>
                <a:cs typeface="Times New Roman" pitchFamily="18" charset="0"/>
              </a:rPr>
              <a:t>Invitation </a:t>
            </a:r>
            <a:r>
              <a:rPr lang="uk-UA" dirty="0" smtClean="0">
                <a:latin typeface="Times New Roman" pitchFamily="18" charset="0"/>
                <a:cs typeface="Times New Roman" pitchFamily="18" charset="0"/>
              </a:rPr>
              <a:t>                                Проведення часу</a:t>
            </a:r>
          </a:p>
          <a:p>
            <a:r>
              <a:rPr lang="en-US" dirty="0" smtClean="0">
                <a:latin typeface="Times New Roman" pitchFamily="18" charset="0"/>
                <a:cs typeface="Times New Roman" pitchFamily="18" charset="0"/>
              </a:rPr>
              <a:t>Pastime  </a:t>
            </a:r>
            <a:r>
              <a:rPr lang="en-US"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uk-UA" dirty="0" smtClean="0">
                <a:latin typeface="Times New Roman" pitchFamily="18" charset="0"/>
                <a:cs typeface="Times New Roman" pitchFamily="18" charset="0"/>
              </a:rPr>
              <a:t>Костюм</a:t>
            </a:r>
          </a:p>
          <a:p>
            <a:r>
              <a:rPr lang="en-US" dirty="0" smtClean="0">
                <a:latin typeface="Times New Roman" pitchFamily="18" charset="0"/>
                <a:cs typeface="Times New Roman" pitchFamily="18" charset="0"/>
              </a:rPr>
              <a:t>Theme </a:t>
            </a:r>
            <a:r>
              <a:rPr lang="en-US" sz="2000" dirty="0" smtClean="0">
                <a:latin typeface="Times New Roman" pitchFamily="18" charset="0"/>
                <a:cs typeface="Times New Roman" pitchFamily="18" charset="0"/>
              </a:rPr>
              <a:t>                                                             </a:t>
            </a:r>
            <a:r>
              <a:rPr lang="uk-UA" sz="2000" dirty="0" smtClean="0">
                <a:latin typeface="Times New Roman" pitchFamily="18" charset="0"/>
                <a:cs typeface="Times New Roman" pitchFamily="18" charset="0"/>
              </a:rPr>
              <a:t>     </a:t>
            </a:r>
            <a:r>
              <a:rPr lang="uk-UA" dirty="0" smtClean="0">
                <a:latin typeface="Times New Roman" pitchFamily="18" charset="0"/>
                <a:cs typeface="Times New Roman" pitchFamily="18" charset="0"/>
              </a:rPr>
              <a:t>Значок, </a:t>
            </a:r>
            <a:r>
              <a:rPr lang="uk-UA" dirty="0" err="1" smtClean="0">
                <a:latin typeface="Times New Roman" pitchFamily="18" charset="0"/>
                <a:cs typeface="Times New Roman" pitchFamily="18" charset="0"/>
              </a:rPr>
              <a:t>бейдж</a:t>
            </a:r>
            <a:r>
              <a:rPr lang="en-US" b="1"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                                                                                                         </a:t>
            </a:r>
            <a:endParaRPr lang="ru-RU" sz="2000" b="1" dirty="0">
              <a:latin typeface="Times New Roman" pitchFamily="18" charset="0"/>
              <a:cs typeface="Times New Roman" pitchFamily="18" charset="0"/>
            </a:endParaRPr>
          </a:p>
        </p:txBody>
      </p:sp>
      <p:cxnSp>
        <p:nvCxnSpPr>
          <p:cNvPr id="11" name="Прямая со стрелкой 10"/>
          <p:cNvCxnSpPr/>
          <p:nvPr/>
        </p:nvCxnSpPr>
        <p:spPr>
          <a:xfrm>
            <a:off x="1928794" y="1285860"/>
            <a:ext cx="4500594" cy="30003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2714612" y="1928802"/>
            <a:ext cx="4714908" cy="18573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V="1">
            <a:off x="1571604" y="1928802"/>
            <a:ext cx="6286544"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1785918" y="2786058"/>
            <a:ext cx="60722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V="1">
            <a:off x="2428860" y="2357430"/>
            <a:ext cx="4214842"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V="1">
            <a:off x="2143108" y="3357562"/>
            <a:ext cx="3643338"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flipV="1">
            <a:off x="2000232" y="1428736"/>
            <a:ext cx="5929354" cy="28575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2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2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20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20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0418" name="Picture 2" descr="Картинки по запросу фон для презентации с цветочками"/>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500298" y="428604"/>
            <a:ext cx="4786346" cy="892552"/>
          </a:xfrm>
          <a:prstGeom prst="rect">
            <a:avLst/>
          </a:prstGeom>
          <a:noFill/>
        </p:spPr>
        <p:txBody>
          <a:bodyPr wrap="square" rtlCol="0">
            <a:spAutoFit/>
          </a:bodyPr>
          <a:lstStyle/>
          <a:p>
            <a:r>
              <a:rPr lang="en-US" sz="2800" b="1" dirty="0" smtClean="0">
                <a:latin typeface="Arial" pitchFamily="34" charset="0"/>
                <a:cs typeface="Arial" pitchFamily="34" charset="0"/>
              </a:rPr>
              <a:t>Circle the correct word.</a:t>
            </a:r>
          </a:p>
          <a:p>
            <a:endParaRPr lang="ru-RU" sz="2400" b="1" dirty="0">
              <a:latin typeface="Arial" pitchFamily="34" charset="0"/>
              <a:cs typeface="Arial" pitchFamily="34" charset="0"/>
            </a:endParaRPr>
          </a:p>
        </p:txBody>
      </p:sp>
      <p:sp>
        <p:nvSpPr>
          <p:cNvPr id="6" name="TextBox 5"/>
          <p:cNvSpPr txBox="1"/>
          <p:nvPr/>
        </p:nvSpPr>
        <p:spPr>
          <a:xfrm>
            <a:off x="428597" y="1214422"/>
            <a:ext cx="8001056" cy="3785652"/>
          </a:xfrm>
          <a:prstGeom prst="rect">
            <a:avLst/>
          </a:prstGeom>
          <a:noFill/>
        </p:spPr>
        <p:txBody>
          <a:bodyPr wrap="square" rtlCol="0">
            <a:spAutoFit/>
          </a:bodyPr>
          <a:lstStyle/>
          <a:p>
            <a:r>
              <a:rPr lang="en-US" sz="2400" dirty="0" smtClean="0">
                <a:latin typeface="Times New Roman" pitchFamily="18" charset="0"/>
                <a:cs typeface="Times New Roman" pitchFamily="18" charset="0"/>
              </a:rPr>
              <a:t>1)</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My friends and I like fancy </a:t>
            </a:r>
            <a:r>
              <a:rPr lang="en-US" sz="2400" b="1" i="1" dirty="0" smtClean="0">
                <a:latin typeface="Times New Roman" pitchFamily="18" charset="0"/>
                <a:cs typeface="Times New Roman" pitchFamily="18" charset="0"/>
              </a:rPr>
              <a:t>clothes/dress</a:t>
            </a:r>
            <a:r>
              <a:rPr lang="en-US" sz="2400" dirty="0" smtClean="0">
                <a:latin typeface="Times New Roman" pitchFamily="18" charset="0"/>
                <a:cs typeface="Times New Roman" pitchFamily="18" charset="0"/>
              </a:rPr>
              <a:t> parties.</a:t>
            </a:r>
          </a:p>
          <a:p>
            <a:r>
              <a:rPr lang="en-US" sz="2400" dirty="0" smtClean="0">
                <a:latin typeface="Times New Roman" pitchFamily="18" charset="0"/>
                <a:cs typeface="Times New Roman" pitchFamily="18" charset="0"/>
              </a:rPr>
              <a:t>2)</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Molly always sends </a:t>
            </a:r>
            <a:r>
              <a:rPr lang="en-US" sz="2400" b="1" i="1" dirty="0" smtClean="0">
                <a:latin typeface="Times New Roman" pitchFamily="18" charset="0"/>
                <a:cs typeface="Times New Roman" pitchFamily="18" charset="0"/>
              </a:rPr>
              <a:t>envelopes/ invitations </a:t>
            </a:r>
            <a:r>
              <a:rPr lang="en-US" sz="2400" dirty="0" smtClean="0">
                <a:latin typeface="Times New Roman" pitchFamily="18" charset="0"/>
                <a:cs typeface="Times New Roman" pitchFamily="18" charset="0"/>
              </a:rPr>
              <a:t>to her friends to invite them to a party.</a:t>
            </a:r>
          </a:p>
          <a:p>
            <a:r>
              <a:rPr lang="en-US" sz="2400" dirty="0" smtClean="0">
                <a:latin typeface="Times New Roman" pitchFamily="18" charset="0"/>
                <a:cs typeface="Times New Roman" pitchFamily="18" charset="0"/>
              </a:rPr>
              <a:t>3)</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When the weather is good in summer, we have </a:t>
            </a:r>
            <a:r>
              <a:rPr lang="en-US" sz="2400" b="1" i="1" dirty="0" smtClean="0">
                <a:latin typeface="Times New Roman" pitchFamily="18" charset="0"/>
                <a:cs typeface="Times New Roman" pitchFamily="18" charset="0"/>
              </a:rPr>
              <a:t>surprise/outdoor</a:t>
            </a:r>
            <a:r>
              <a:rPr lang="en-US" sz="2400" dirty="0" smtClean="0">
                <a:latin typeface="Times New Roman" pitchFamily="18" charset="0"/>
                <a:cs typeface="Times New Roman" pitchFamily="18" charset="0"/>
              </a:rPr>
              <a:t> parties.</a:t>
            </a:r>
          </a:p>
          <a:p>
            <a:r>
              <a:rPr lang="en-US" sz="2400" dirty="0" smtClean="0">
                <a:latin typeface="Times New Roman" pitchFamily="18" charset="0"/>
                <a:cs typeface="Times New Roman" pitchFamily="18" charset="0"/>
              </a:rPr>
              <a:t>4)</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You choose a theme and prepare special costumes for a </a:t>
            </a:r>
            <a:r>
              <a:rPr lang="en-US" sz="2400" b="1" i="1" dirty="0" smtClean="0">
                <a:latin typeface="Times New Roman" pitchFamily="18" charset="0"/>
                <a:cs typeface="Times New Roman" pitchFamily="18" charset="0"/>
              </a:rPr>
              <a:t>surprise/theme</a:t>
            </a:r>
            <a:r>
              <a:rPr lang="en-US" sz="2400" dirty="0" smtClean="0">
                <a:latin typeface="Times New Roman" pitchFamily="18" charset="0"/>
                <a:cs typeface="Times New Roman" pitchFamily="18" charset="0"/>
              </a:rPr>
              <a:t> party.</a:t>
            </a:r>
          </a:p>
          <a:p>
            <a:r>
              <a:rPr lang="en-US" sz="2400" dirty="0" smtClean="0">
                <a:latin typeface="Times New Roman" pitchFamily="18" charset="0"/>
                <a:cs typeface="Times New Roman" pitchFamily="18" charset="0"/>
              </a:rPr>
              <a:t>5)</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Sam often blows up </a:t>
            </a:r>
            <a:r>
              <a:rPr lang="en-US" sz="2400" b="1" i="1" dirty="0" smtClean="0">
                <a:latin typeface="Times New Roman" pitchFamily="18" charset="0"/>
                <a:cs typeface="Times New Roman" pitchFamily="18" charset="0"/>
              </a:rPr>
              <a:t>balloons/gifts</a:t>
            </a:r>
            <a:r>
              <a:rPr lang="en-US" sz="2400" dirty="0" smtClean="0">
                <a:latin typeface="Times New Roman" pitchFamily="18" charset="0"/>
                <a:cs typeface="Times New Roman" pitchFamily="18" charset="0"/>
              </a:rPr>
              <a:t> to decorate his room for a party.</a:t>
            </a:r>
          </a:p>
          <a:p>
            <a:r>
              <a:rPr lang="en-US" sz="2400" dirty="0" smtClean="0">
                <a:latin typeface="Times New Roman" pitchFamily="18" charset="0"/>
                <a:cs typeface="Times New Roman" pitchFamily="18" charset="0"/>
              </a:rPr>
              <a:t>6)</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Rita likes </a:t>
            </a:r>
            <a:r>
              <a:rPr lang="en-US" sz="2400" b="1" i="1" dirty="0" smtClean="0">
                <a:latin typeface="Times New Roman" pitchFamily="18" charset="0"/>
                <a:cs typeface="Times New Roman" pitchFamily="18" charset="0"/>
              </a:rPr>
              <a:t>sleep/play</a:t>
            </a:r>
            <a:r>
              <a:rPr lang="en-US" sz="2400" dirty="0" smtClean="0">
                <a:latin typeface="Times New Roman" pitchFamily="18" charset="0"/>
                <a:cs typeface="Times New Roman" pitchFamily="18" charset="0"/>
              </a:rPr>
              <a:t> over parties.</a:t>
            </a:r>
            <a:endParaRPr lang="ru-RU" sz="2400" dirty="0">
              <a:latin typeface="Times New Roman" pitchFamily="18" charset="0"/>
              <a:cs typeface="Times New Roman" pitchFamily="18" charset="0"/>
            </a:endParaRPr>
          </a:p>
        </p:txBody>
      </p:sp>
    </p:spTree>
  </p:cSld>
  <p:clrMapOvr>
    <a:masterClrMapping/>
  </p:clrMapOvr>
  <p:transition>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Admin\Desktop\Рисунок1.jpg"/>
          <p:cNvPicPr>
            <a:picLocks noChangeAspect="1" noChangeArrowheads="1"/>
          </p:cNvPicPr>
          <p:nvPr/>
        </p:nvPicPr>
        <p:blipFill>
          <a:blip r:embed="rId2"/>
          <a:srcRect/>
          <a:stretch>
            <a:fillRect/>
          </a:stretch>
        </p:blipFill>
        <p:spPr bwMode="auto">
          <a:xfrm>
            <a:off x="214282" y="0"/>
            <a:ext cx="8715436" cy="6858000"/>
          </a:xfrm>
          <a:prstGeom prst="rect">
            <a:avLst/>
          </a:prstGeom>
          <a:noFill/>
        </p:spPr>
      </p:pic>
      <p:sp>
        <p:nvSpPr>
          <p:cNvPr id="4" name="Прямоугольник 3"/>
          <p:cNvSpPr/>
          <p:nvPr/>
        </p:nvSpPr>
        <p:spPr>
          <a:xfrm>
            <a:off x="857225" y="642919"/>
            <a:ext cx="3714775" cy="923330"/>
          </a:xfrm>
          <a:prstGeom prst="rect">
            <a:avLst/>
          </a:prstGeom>
        </p:spPr>
        <p:txBody>
          <a:bodyPr wrap="square">
            <a:spAutoFit/>
          </a:bodyPr>
          <a:lstStyle/>
          <a:p>
            <a:r>
              <a:rPr lang="en-US" sz="5400" b="1" dirty="0" smtClean="0">
                <a:ln w="11430"/>
                <a:solidFill>
                  <a:srgbClr val="CC00CC"/>
                </a:solidFill>
                <a:effectLst>
                  <a:outerShdw blurRad="80000" dist="40000" dir="5040000" algn="tl">
                    <a:srgbClr val="000000">
                      <a:alpha val="30000"/>
                    </a:srgbClr>
                  </a:outerShdw>
                </a:effectLst>
                <a:latin typeface="Lucida Handwriting" pitchFamily="66" charset="0"/>
              </a:rPr>
              <a:t>Let’s play! </a:t>
            </a:r>
            <a:endParaRPr lang="ru-RU" sz="5400" dirty="0"/>
          </a:p>
        </p:txBody>
      </p:sp>
    </p:spTree>
  </p:cSld>
  <p:clrMapOvr>
    <a:masterClrMapping/>
  </p:clrMapOvr>
  <p:transition>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Прямоугольник 2"/>
          <p:cNvSpPr/>
          <p:nvPr/>
        </p:nvSpPr>
        <p:spPr>
          <a:xfrm>
            <a:off x="1071538" y="2000240"/>
            <a:ext cx="8180589" cy="1015663"/>
          </a:xfrm>
          <a:prstGeom prst="rect">
            <a:avLst/>
          </a:prstGeom>
        </p:spPr>
        <p:txBody>
          <a:bodyPr wrap="square">
            <a:spAutoFit/>
          </a:bodyPr>
          <a:lstStyle/>
          <a:p>
            <a:r>
              <a:rPr lang="uk-UA" sz="6000" b="1" dirty="0" err="1" smtClean="0">
                <a:solidFill>
                  <a:srgbClr val="FF3399"/>
                </a:solidFill>
              </a:rPr>
              <a:t>Guess</a:t>
            </a:r>
            <a:r>
              <a:rPr lang="uk-UA" sz="6000" b="1" dirty="0" smtClean="0">
                <a:solidFill>
                  <a:srgbClr val="FF3399"/>
                </a:solidFill>
              </a:rPr>
              <a:t> :</a:t>
            </a:r>
            <a:r>
              <a:rPr lang="uk-UA" sz="6000" b="1" dirty="0" err="1" smtClean="0">
                <a:solidFill>
                  <a:srgbClr val="FF3399"/>
                </a:solidFill>
              </a:rPr>
              <a:t>what</a:t>
            </a:r>
            <a:r>
              <a:rPr lang="uk-UA" sz="6000" b="1" dirty="0" smtClean="0">
                <a:solidFill>
                  <a:srgbClr val="FF3399"/>
                </a:solidFill>
              </a:rPr>
              <a:t> </a:t>
            </a:r>
            <a:r>
              <a:rPr lang="uk-UA" sz="6000" b="1" dirty="0" err="1" smtClean="0">
                <a:solidFill>
                  <a:srgbClr val="FF3399"/>
                </a:solidFill>
              </a:rPr>
              <a:t>party</a:t>
            </a:r>
            <a:r>
              <a:rPr lang="uk-UA" sz="6000" b="1" dirty="0" smtClean="0">
                <a:solidFill>
                  <a:srgbClr val="FF3399"/>
                </a:solidFill>
              </a:rPr>
              <a:t> </a:t>
            </a:r>
            <a:r>
              <a:rPr lang="uk-UA" sz="6000" b="1" dirty="0" err="1" smtClean="0">
                <a:solidFill>
                  <a:srgbClr val="FF3399"/>
                </a:solidFill>
              </a:rPr>
              <a:t>is</a:t>
            </a:r>
            <a:r>
              <a:rPr lang="uk-UA" sz="6000" b="1" dirty="0" smtClean="0">
                <a:solidFill>
                  <a:srgbClr val="FF3399"/>
                </a:solidFill>
              </a:rPr>
              <a:t> </a:t>
            </a:r>
            <a:r>
              <a:rPr lang="uk-UA" sz="6000" b="1" dirty="0" err="1" smtClean="0">
                <a:solidFill>
                  <a:srgbClr val="FF3399"/>
                </a:solidFill>
              </a:rPr>
              <a:t>this</a:t>
            </a:r>
            <a:r>
              <a:rPr lang="uk-UA" sz="6000" b="1" dirty="0" smtClean="0">
                <a:solidFill>
                  <a:srgbClr val="FF3399"/>
                </a:solidFill>
              </a:rPr>
              <a:t>? </a:t>
            </a:r>
            <a:endParaRPr lang="ru-RU" sz="6000" b="1" dirty="0">
              <a:solidFill>
                <a:srgbClr val="FF3399"/>
              </a:solidFill>
            </a:endParaRP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Admin\Desktop\урок в 5 классе свята та вечирки\birthday-slumber-party-ideas_23b2da46668aa42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571604" y="2071678"/>
            <a:ext cx="7213692" cy="1015663"/>
          </a:xfrm>
          <a:prstGeom prst="rect">
            <a:avLst/>
          </a:prstGeom>
          <a:noFill/>
        </p:spPr>
        <p:txBody>
          <a:bodyPr wrap="square" rtlCol="0">
            <a:spAutoFit/>
          </a:bodyPr>
          <a:lstStyle/>
          <a:p>
            <a:r>
              <a:rPr lang="en-US" sz="6000" b="1" dirty="0" smtClean="0">
                <a:solidFill>
                  <a:srgbClr val="FF3399"/>
                </a:solidFill>
                <a:latin typeface="Arial" pitchFamily="34" charset="0"/>
                <a:cs typeface="Arial" pitchFamily="34" charset="0"/>
              </a:rPr>
              <a:t>Sleep-over party</a:t>
            </a:r>
            <a:endParaRPr lang="ru-RU" sz="6000" b="1" dirty="0">
              <a:solidFill>
                <a:srgbClr val="FF3399"/>
              </a:solidFill>
              <a:latin typeface="Arial" pitchFamily="34" charset="0"/>
              <a:cs typeface="Arial" pitchFamily="34" charset="0"/>
            </a:endParaRPr>
          </a:p>
        </p:txBody>
      </p:sp>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Admin\Desktop\урок в 5 классе свята та вечирки\2cf3b38777f5332cb62dc44dc614df8b.jp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643042" y="2143116"/>
            <a:ext cx="6235581" cy="1107996"/>
          </a:xfrm>
          <a:prstGeom prst="rect">
            <a:avLst/>
          </a:prstGeom>
          <a:noFill/>
        </p:spPr>
        <p:txBody>
          <a:bodyPr wrap="square" rtlCol="0">
            <a:spAutoFit/>
          </a:bodyPr>
          <a:lstStyle/>
          <a:p>
            <a:r>
              <a:rPr lang="en-US" sz="6600" b="1" dirty="0" err="1" smtClean="0">
                <a:solidFill>
                  <a:srgbClr val="FF3399"/>
                </a:solidFill>
                <a:latin typeface="Arial" pitchFamily="34" charset="0"/>
                <a:cs typeface="Arial" pitchFamily="34" charset="0"/>
              </a:rPr>
              <a:t>Pyjamas</a:t>
            </a:r>
            <a:r>
              <a:rPr lang="en-US" sz="6600" b="1" dirty="0" smtClean="0">
                <a:solidFill>
                  <a:srgbClr val="FF3399"/>
                </a:solidFill>
                <a:latin typeface="Arial" pitchFamily="34" charset="0"/>
                <a:cs typeface="Arial" pitchFamily="34" charset="0"/>
              </a:rPr>
              <a:t> party</a:t>
            </a:r>
            <a:endParaRPr lang="ru-RU" sz="6600" b="1" dirty="0">
              <a:solidFill>
                <a:srgbClr val="FF3399"/>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Admin\Desktop\урок в 5 классе свята та вечирки\mascarad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643042" y="2500306"/>
            <a:ext cx="6628734" cy="1323439"/>
          </a:xfrm>
          <a:prstGeom prst="rect">
            <a:avLst/>
          </a:prstGeom>
          <a:noFill/>
        </p:spPr>
        <p:txBody>
          <a:bodyPr wrap="square" rtlCol="0">
            <a:spAutoFit/>
          </a:bodyPr>
          <a:lstStyle/>
          <a:p>
            <a:r>
              <a:rPr lang="en-US" sz="8000" b="1" dirty="0" smtClean="0">
                <a:solidFill>
                  <a:srgbClr val="FF3399"/>
                </a:solidFill>
              </a:rPr>
              <a:t>Fancy dress party</a:t>
            </a:r>
            <a:endParaRPr lang="ru-RU" sz="8000" b="1" dirty="0">
              <a:solidFill>
                <a:srgbClr val="FF3399"/>
              </a:solidFill>
            </a:endParaRPr>
          </a:p>
        </p:txBody>
      </p:sp>
    </p:spTree>
  </p:cSld>
  <p:clrMapOvr>
    <a:masterClrMapping/>
  </p:clrMapOvr>
  <p:transition>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l="-18000" r="-18000"/>
          </a:stretch>
        </a:blipFill>
        <a:effectLst/>
      </p:bgPr>
    </p:bg>
    <p:spTree>
      <p:nvGrpSpPr>
        <p:cNvPr id="1" name=""/>
        <p:cNvGrpSpPr/>
        <p:nvPr/>
      </p:nvGrpSpPr>
      <p:grpSpPr>
        <a:xfrm>
          <a:off x="0" y="0"/>
          <a:ext cx="0" cy="0"/>
          <a:chOff x="0" y="0"/>
          <a:chExt cx="0" cy="0"/>
        </a:xfrm>
      </p:grpSpPr>
      <p:sp>
        <p:nvSpPr>
          <p:cNvPr id="8194" name="Подзаголовок 2"/>
          <p:cNvSpPr>
            <a:spLocks noGrp="1"/>
          </p:cNvSpPr>
          <p:nvPr>
            <p:ph type="subTitle" idx="1"/>
          </p:nvPr>
        </p:nvSpPr>
        <p:spPr>
          <a:xfrm>
            <a:off x="467544" y="260648"/>
            <a:ext cx="8064896" cy="5089525"/>
          </a:xfrm>
        </p:spPr>
        <p:txBody>
          <a:bodyPr>
            <a:normAutofit lnSpcReduction="10000"/>
          </a:bodyPr>
          <a:lstStyle/>
          <a:p>
            <a:pPr algn="l"/>
            <a:r>
              <a:rPr lang="uk-UA" sz="3600" b="1" dirty="0" smtClean="0">
                <a:solidFill>
                  <a:schemeClr val="tx1"/>
                </a:solidFill>
                <a:latin typeface="Arial" charset="0"/>
                <a:cs typeface="Arial" charset="0"/>
              </a:rPr>
              <a:t>Мета: </a:t>
            </a:r>
          </a:p>
          <a:p>
            <a:pPr algn="l"/>
            <a:r>
              <a:rPr lang="uk-UA" dirty="0" smtClean="0">
                <a:solidFill>
                  <a:schemeClr val="tx1"/>
                </a:solidFill>
                <a:latin typeface="Arial" pitchFamily="34" charset="0"/>
                <a:cs typeface="Arial" pitchFamily="34" charset="0"/>
              </a:rPr>
              <a:t>Ознайомити учнів з новими ЛО.</a:t>
            </a:r>
          </a:p>
          <a:p>
            <a:pPr algn="l"/>
            <a:r>
              <a:rPr lang="uk-UA" dirty="0" smtClean="0">
                <a:solidFill>
                  <a:schemeClr val="tx1"/>
                </a:solidFill>
                <a:latin typeface="Arial" pitchFamily="34" charset="0"/>
                <a:cs typeface="Arial" pitchFamily="34" charset="0"/>
              </a:rPr>
              <a:t>Повторити і активізувати лексику теми.</a:t>
            </a:r>
            <a:endParaRPr lang="ru-RU" dirty="0" smtClean="0">
              <a:solidFill>
                <a:schemeClr val="tx1"/>
              </a:solidFill>
              <a:latin typeface="Arial" pitchFamily="34" charset="0"/>
              <a:cs typeface="Arial" pitchFamily="34" charset="0"/>
            </a:endParaRPr>
          </a:p>
          <a:p>
            <a:pPr algn="l"/>
            <a:r>
              <a:rPr lang="uk-UA" dirty="0" smtClean="0">
                <a:solidFill>
                  <a:schemeClr val="tx1"/>
                </a:solidFill>
                <a:latin typeface="Arial" pitchFamily="34" charset="0"/>
                <a:cs typeface="Arial" pitchFamily="34" charset="0"/>
              </a:rPr>
              <a:t>Удосконалювати техніку читання.</a:t>
            </a:r>
            <a:endParaRPr lang="ru-RU" dirty="0" smtClean="0">
              <a:solidFill>
                <a:schemeClr val="tx1"/>
              </a:solidFill>
              <a:latin typeface="Arial" pitchFamily="34" charset="0"/>
              <a:cs typeface="Arial" pitchFamily="34" charset="0"/>
            </a:endParaRPr>
          </a:p>
          <a:p>
            <a:pPr algn="l"/>
            <a:r>
              <a:rPr lang="uk-UA" dirty="0" smtClean="0">
                <a:solidFill>
                  <a:schemeClr val="tx1"/>
                </a:solidFill>
                <a:latin typeface="Arial" pitchFamily="34" charset="0"/>
                <a:cs typeface="Arial" pitchFamily="34" charset="0"/>
              </a:rPr>
              <a:t>Розвивати вміння діалогічного і монологічного мовлення.</a:t>
            </a:r>
            <a:endParaRPr lang="ru-RU" dirty="0" smtClean="0">
              <a:solidFill>
                <a:schemeClr val="tx1"/>
              </a:solidFill>
              <a:latin typeface="Arial" pitchFamily="34" charset="0"/>
              <a:cs typeface="Arial" pitchFamily="34" charset="0"/>
            </a:endParaRPr>
          </a:p>
          <a:p>
            <a:pPr algn="l"/>
            <a:r>
              <a:rPr lang="uk-UA" dirty="0" smtClean="0">
                <a:solidFill>
                  <a:schemeClr val="tx1"/>
                </a:solidFill>
                <a:latin typeface="Arial" pitchFamily="34" charset="0"/>
                <a:cs typeface="Arial" pitchFamily="34" charset="0"/>
              </a:rPr>
              <a:t>Формувати навички писемного мовлення.</a:t>
            </a:r>
            <a:endParaRPr lang="ru-RU" dirty="0" smtClean="0">
              <a:solidFill>
                <a:schemeClr val="tx1"/>
              </a:solidFill>
              <a:latin typeface="Arial" pitchFamily="34" charset="0"/>
              <a:cs typeface="Arial" pitchFamily="34" charset="0"/>
            </a:endParaRPr>
          </a:p>
          <a:p>
            <a:pPr algn="l"/>
            <a:r>
              <a:rPr lang="uk-UA" dirty="0" smtClean="0">
                <a:solidFill>
                  <a:schemeClr val="tx1"/>
                </a:solidFill>
                <a:latin typeface="Arial" pitchFamily="34" charset="0"/>
                <a:cs typeface="Arial" pitchFamily="34" charset="0"/>
              </a:rPr>
              <a:t>Виховувати культуру поведінки з однолітками</a:t>
            </a:r>
            <a:r>
              <a:rPr lang="en-US" dirty="0" smtClean="0">
                <a:solidFill>
                  <a:schemeClr val="tx1"/>
                </a:solidFill>
                <a:latin typeface="Arial" pitchFamily="34" charset="0"/>
                <a:cs typeface="Arial" pitchFamily="34" charset="0"/>
              </a:rPr>
              <a:t>.</a:t>
            </a:r>
            <a:r>
              <a:rPr lang="uk-UA" dirty="0" smtClean="0"/>
              <a:t>.</a:t>
            </a:r>
            <a:endParaRPr lang="ru-RU" dirty="0"/>
          </a:p>
        </p:txBody>
      </p:sp>
    </p:spTree>
    <p:extLst>
      <p:ext uri="{BB962C8B-B14F-4D97-AF65-F5344CB8AC3E}">
        <p14:creationId xmlns="" xmlns:p14="http://schemas.microsoft.com/office/powerpoint/2010/main" val="3156866948"/>
      </p:ext>
    </p:extLst>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Admin\Desktop\урок в 5 классе свята та вечирки\hat-day-themed-party.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785918" y="2786058"/>
            <a:ext cx="6743524" cy="1015663"/>
          </a:xfrm>
          <a:prstGeom prst="rect">
            <a:avLst/>
          </a:prstGeom>
          <a:noFill/>
        </p:spPr>
        <p:txBody>
          <a:bodyPr wrap="square" rtlCol="0">
            <a:spAutoFit/>
          </a:bodyPr>
          <a:lstStyle/>
          <a:p>
            <a:r>
              <a:rPr lang="en-US" sz="6000" b="1" dirty="0" smtClean="0">
                <a:solidFill>
                  <a:srgbClr val="FF3399"/>
                </a:solidFill>
                <a:latin typeface="Arial" pitchFamily="34" charset="0"/>
                <a:cs typeface="Arial" pitchFamily="34" charset="0"/>
              </a:rPr>
              <a:t>Funny hat party</a:t>
            </a:r>
            <a:endParaRPr lang="ru-RU" sz="6000" b="1" dirty="0">
              <a:solidFill>
                <a:srgbClr val="FF3399"/>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Users\Admin\Desktop\урок в 5 классе свята та вечирки\506916800.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785918" y="2285992"/>
            <a:ext cx="6169929" cy="1015663"/>
          </a:xfrm>
          <a:prstGeom prst="rect">
            <a:avLst/>
          </a:prstGeom>
          <a:noFill/>
        </p:spPr>
        <p:txBody>
          <a:bodyPr wrap="square" rtlCol="0">
            <a:spAutoFit/>
          </a:bodyPr>
          <a:lstStyle/>
          <a:p>
            <a:r>
              <a:rPr lang="en-US" sz="6000" b="1" dirty="0" smtClean="0">
                <a:solidFill>
                  <a:srgbClr val="FF3399"/>
                </a:solidFill>
                <a:latin typeface="Arial" pitchFamily="34" charset="0"/>
                <a:cs typeface="Arial" pitchFamily="34" charset="0"/>
              </a:rPr>
              <a:t>Outdoor party</a:t>
            </a:r>
            <a:endParaRPr lang="ru-RU" sz="6000" b="1" dirty="0">
              <a:solidFill>
                <a:srgbClr val="FF3399"/>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Admin\Desktop\урок в 5 классе свята та вечирки\birthday-party-hd-background-wallpaper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wheel spokes="2"/>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3" descr="C:\Users\Admin\Desktop\Рисунок3.jp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
        <p:nvSpPr>
          <p:cNvPr id="4" name="TextBox 3"/>
          <p:cNvSpPr txBox="1"/>
          <p:nvPr/>
        </p:nvSpPr>
        <p:spPr>
          <a:xfrm>
            <a:off x="2143108" y="2643182"/>
            <a:ext cx="5400837" cy="1015663"/>
          </a:xfrm>
          <a:prstGeom prst="rect">
            <a:avLst/>
          </a:prstGeom>
          <a:noFill/>
        </p:spPr>
        <p:txBody>
          <a:bodyPr wrap="none" rtlCol="0">
            <a:spAutoFit/>
          </a:bodyPr>
          <a:lstStyle/>
          <a:p>
            <a:r>
              <a:rPr lang="en-US" sz="6000" b="1" dirty="0" smtClean="0">
                <a:solidFill>
                  <a:srgbClr val="FF3399"/>
                </a:solidFill>
                <a:latin typeface="Arial" pitchFamily="34" charset="0"/>
                <a:cs typeface="Arial" pitchFamily="34" charset="0"/>
              </a:rPr>
              <a:t>Birthday party</a:t>
            </a:r>
            <a:endParaRPr lang="ru-RU" sz="6000" b="1" dirty="0">
              <a:solidFill>
                <a:srgbClr val="FF3399"/>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784976" cy="4401205"/>
          </a:xfrm>
          <a:prstGeom prst="rect">
            <a:avLst/>
          </a:prstGeom>
          <a:noFill/>
        </p:spPr>
        <p:txBody>
          <a:bodyPr wrap="square" lIns="91440" tIns="45720" rIns="91440" bIns="45720">
            <a:spAutoFit/>
          </a:bodyPr>
          <a:lstStyle/>
          <a:p>
            <a:r>
              <a:rPr lang="en-US" sz="4000" b="1" dirty="0" smtClean="0">
                <a:latin typeface="Times New Roman" pitchFamily="18" charset="0"/>
                <a:cs typeface="Times New Roman" pitchFamily="18" charset="0"/>
              </a:rPr>
              <a:t>Read and guess what kind of party it is.</a:t>
            </a:r>
          </a:p>
          <a:p>
            <a:r>
              <a:rPr lang="en-US" sz="2400" b="1" dirty="0" smtClean="0">
                <a:latin typeface="Times New Roman" pitchFamily="18" charset="0"/>
                <a:cs typeface="Times New Roman" pitchFamily="18" charset="0"/>
              </a:rPr>
              <a:t>A birthday party</a:t>
            </a:r>
          </a:p>
          <a:p>
            <a:r>
              <a:rPr lang="en-US" sz="2400" b="1" dirty="0" smtClean="0">
                <a:latin typeface="Times New Roman" pitchFamily="18" charset="0"/>
                <a:cs typeface="Times New Roman" pitchFamily="18" charset="0"/>
              </a:rPr>
              <a:t>A fancy dress party</a:t>
            </a:r>
          </a:p>
          <a:p>
            <a:r>
              <a:rPr lang="en-US" sz="2400" b="1" dirty="0" smtClean="0">
                <a:latin typeface="Times New Roman" pitchFamily="18" charset="0"/>
                <a:cs typeface="Times New Roman" pitchFamily="18" charset="0"/>
              </a:rPr>
              <a:t>A New Year`s Eve party</a:t>
            </a:r>
          </a:p>
          <a:p>
            <a:r>
              <a:rPr lang="en-US" sz="2400" b="1" dirty="0" smtClean="0">
                <a:latin typeface="Times New Roman" pitchFamily="18" charset="0"/>
                <a:cs typeface="Times New Roman" pitchFamily="18" charset="0"/>
              </a:rPr>
              <a:t>A tea party</a:t>
            </a:r>
          </a:p>
          <a:p>
            <a:r>
              <a:rPr lang="en-US" sz="2400" b="1" dirty="0" smtClean="0">
                <a:latin typeface="Times New Roman" pitchFamily="18" charset="0"/>
                <a:cs typeface="Times New Roman" pitchFamily="18" charset="0"/>
              </a:rPr>
              <a:t>A surprise party</a:t>
            </a:r>
          </a:p>
          <a:p>
            <a:r>
              <a:rPr lang="en-US" sz="2400" dirty="0" smtClean="0">
                <a:latin typeface="Times New Roman" pitchFamily="18" charset="0"/>
                <a:cs typeface="Times New Roman" pitchFamily="18" charset="0"/>
              </a:rPr>
              <a:t>a)This costume is wonderful!________________________________</a:t>
            </a:r>
          </a:p>
          <a:p>
            <a:r>
              <a:rPr lang="en-US" sz="2400" dirty="0" smtClean="0">
                <a:latin typeface="Times New Roman" pitchFamily="18" charset="0"/>
                <a:cs typeface="Times New Roman" pitchFamily="18" charset="0"/>
              </a:rPr>
              <a:t>b)10, 9, 8, 7, 6, 5, 4, 3, 2, 1, 0 Happy…_______________________</a:t>
            </a:r>
          </a:p>
          <a:p>
            <a:r>
              <a:rPr lang="en-US" sz="2400" dirty="0" smtClean="0">
                <a:latin typeface="Times New Roman" pitchFamily="18" charset="0"/>
                <a:cs typeface="Times New Roman" pitchFamily="18" charset="0"/>
              </a:rPr>
              <a:t>c)Turn off the light. He`s coming. Surprise</a:t>
            </a:r>
            <a:r>
              <a:rPr lang="en-US" sz="2000" dirty="0" smtClean="0">
                <a:latin typeface="Times New Roman" pitchFamily="18" charset="0"/>
                <a:cs typeface="Times New Roman" pitchFamily="18" charset="0"/>
              </a:rPr>
              <a:t>!!!____________________</a:t>
            </a:r>
          </a:p>
          <a:p>
            <a:r>
              <a:rPr lang="en-US" sz="2400" dirty="0" smtClean="0">
                <a:latin typeface="Times New Roman" pitchFamily="18" charset="0"/>
                <a:cs typeface="Times New Roman" pitchFamily="18" charset="0"/>
              </a:rPr>
              <a:t>d)Here is a present for you. And many happy returns!_____________</a:t>
            </a:r>
          </a:p>
          <a:p>
            <a:r>
              <a:rPr lang="en-US" sz="2400" dirty="0" smtClean="0">
                <a:latin typeface="Times New Roman" pitchFamily="18" charset="0"/>
                <a:cs typeface="Times New Roman" pitchFamily="18" charset="0"/>
              </a:rPr>
              <a:t>e)Would you like some milk and some sugar?__________________</a:t>
            </a:r>
            <a:endParaRPr lang="ru-RU" sz="2400" dirty="0">
              <a:latin typeface="Times New Roman" pitchFamily="18" charset="0"/>
              <a:cs typeface="Times New Roman" pitchFamily="18" charset="0"/>
            </a:endParaRPr>
          </a:p>
        </p:txBody>
      </p:sp>
      <p:sp>
        <p:nvSpPr>
          <p:cNvPr id="4" name="TextBox 3"/>
          <p:cNvSpPr txBox="1"/>
          <p:nvPr/>
        </p:nvSpPr>
        <p:spPr>
          <a:xfrm>
            <a:off x="4000496" y="2643182"/>
            <a:ext cx="3214710"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A fancy dress party.</a:t>
            </a:r>
            <a:endParaRPr lang="ru-RU" sz="2000" b="1" dirty="0">
              <a:latin typeface="Times New Roman" pitchFamily="18" charset="0"/>
              <a:cs typeface="Times New Roman" pitchFamily="18" charset="0"/>
            </a:endParaRPr>
          </a:p>
        </p:txBody>
      </p:sp>
      <p:sp>
        <p:nvSpPr>
          <p:cNvPr id="5" name="TextBox 4"/>
          <p:cNvSpPr txBox="1"/>
          <p:nvPr/>
        </p:nvSpPr>
        <p:spPr>
          <a:xfrm>
            <a:off x="6000760" y="4071942"/>
            <a:ext cx="2357454"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A tea party</a:t>
            </a:r>
            <a:r>
              <a:rPr lang="en-US"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
        <p:nvSpPr>
          <p:cNvPr id="6" name="TextBox 5"/>
          <p:cNvSpPr txBox="1"/>
          <p:nvPr/>
        </p:nvSpPr>
        <p:spPr>
          <a:xfrm>
            <a:off x="5072066" y="3014439"/>
            <a:ext cx="3857652"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A New Year`s Eve party.</a:t>
            </a:r>
            <a:endParaRPr lang="ru-RU" sz="2000" b="1" dirty="0">
              <a:latin typeface="Times New Roman" pitchFamily="18" charset="0"/>
              <a:cs typeface="Times New Roman" pitchFamily="18" charset="0"/>
            </a:endParaRPr>
          </a:p>
        </p:txBody>
      </p:sp>
      <p:sp>
        <p:nvSpPr>
          <p:cNvPr id="7" name="TextBox 6"/>
          <p:cNvSpPr txBox="1"/>
          <p:nvPr/>
        </p:nvSpPr>
        <p:spPr>
          <a:xfrm>
            <a:off x="5857884" y="3357562"/>
            <a:ext cx="3000396"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A surprise party</a:t>
            </a:r>
            <a:r>
              <a:rPr lang="en-US"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sp>
        <p:nvSpPr>
          <p:cNvPr id="8" name="TextBox 7"/>
          <p:cNvSpPr txBox="1"/>
          <p:nvPr/>
        </p:nvSpPr>
        <p:spPr>
          <a:xfrm>
            <a:off x="6858016" y="3714752"/>
            <a:ext cx="2285984"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A birthday party</a:t>
            </a:r>
            <a:r>
              <a:rPr lang="en-US"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Tree>
    <p:extLst>
      <p:ext uri="{BB962C8B-B14F-4D97-AF65-F5344CB8AC3E}">
        <p14:creationId xmlns="" xmlns:p14="http://schemas.microsoft.com/office/powerpoint/2010/main" val="336262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right)">
                                      <p:cBhvr>
                                        <p:cTn id="17" dur="2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Users\Admin\Desktop\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flipH="1">
            <a:off x="928661" y="2214554"/>
            <a:ext cx="7572429" cy="2400657"/>
          </a:xfrm>
          <a:prstGeom prst="rect">
            <a:avLst/>
          </a:prstGeom>
          <a:noFill/>
        </p:spPr>
        <p:txBody>
          <a:bodyPr wrap="square" rtlCol="0">
            <a:spAutoFit/>
          </a:bodyPr>
          <a:lstStyle/>
          <a:p>
            <a:pPr algn="ctr"/>
            <a:r>
              <a:rPr lang="en-US" sz="5400" b="1" dirty="0" smtClean="0">
                <a:latin typeface="Arial" pitchFamily="34" charset="0"/>
                <a:cs typeface="Arial" pitchFamily="34" charset="0"/>
              </a:rPr>
              <a:t>Homework</a:t>
            </a:r>
          </a:p>
          <a:p>
            <a:pPr algn="ctr"/>
            <a:r>
              <a:rPr lang="en-US" dirty="0" smtClean="0">
                <a:latin typeface="Arial" pitchFamily="34" charset="0"/>
                <a:cs typeface="Arial" pitchFamily="34" charset="0"/>
              </a:rPr>
              <a:t>Exercise 3, page 71.</a:t>
            </a:r>
          </a:p>
          <a:p>
            <a:pPr algn="ctr"/>
            <a:r>
              <a:rPr lang="uk-UA" dirty="0" smtClean="0">
                <a:latin typeface="Arial" pitchFamily="34" charset="0"/>
                <a:cs typeface="Arial" pitchFamily="34" charset="0"/>
              </a:rPr>
              <a:t>Вивчити і записати у словник нові лексичні одиниці.</a:t>
            </a:r>
            <a:endParaRPr lang="ru-RU" dirty="0">
              <a:latin typeface="Arial" pitchFamily="34" charset="0"/>
              <a:cs typeface="Arial" pitchFamily="34" charset="0"/>
            </a:endParaRPr>
          </a:p>
        </p:txBody>
      </p:sp>
    </p:spTree>
  </p:cSld>
  <p:clrMapOvr>
    <a:masterClrMapping/>
  </p:clrMapOvr>
  <p:transition>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esktop\Silver-Blur-Background-Wallpaper-e143884694632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1" name="Picture 3" descr="C:\Users\Admin\Desktop\4032892.png"/>
          <p:cNvPicPr>
            <a:picLocks noChangeAspect="1" noChangeArrowheads="1"/>
          </p:cNvPicPr>
          <p:nvPr/>
        </p:nvPicPr>
        <p:blipFill>
          <a:blip r:embed="rId3"/>
          <a:srcRect/>
          <a:stretch>
            <a:fillRect/>
          </a:stretch>
        </p:blipFill>
        <p:spPr bwMode="auto">
          <a:xfrm>
            <a:off x="5000628" y="571480"/>
            <a:ext cx="4143372" cy="6286520"/>
          </a:xfrm>
          <a:prstGeom prst="rect">
            <a:avLst/>
          </a:prstGeom>
          <a:noFill/>
        </p:spPr>
      </p:pic>
      <p:sp>
        <p:nvSpPr>
          <p:cNvPr id="4" name="TextBox 3"/>
          <p:cNvSpPr txBox="1"/>
          <p:nvPr/>
        </p:nvSpPr>
        <p:spPr>
          <a:xfrm>
            <a:off x="2643174" y="0"/>
            <a:ext cx="4357718" cy="584775"/>
          </a:xfrm>
          <a:prstGeom prst="rect">
            <a:avLst/>
          </a:prstGeom>
          <a:noFill/>
        </p:spPr>
        <p:txBody>
          <a:bodyPr wrap="square" rtlCol="0">
            <a:spAutoFit/>
          </a:bodyPr>
          <a:lstStyle/>
          <a:p>
            <a:r>
              <a:rPr lang="uk-UA" i="1" dirty="0" smtClean="0">
                <a:solidFill>
                  <a:srgbClr val="800000"/>
                </a:solidFill>
                <a:latin typeface="Times New Roman" pitchFamily="18" charset="0"/>
                <a:cs typeface="Times New Roman" pitchFamily="18" charset="0"/>
              </a:rPr>
              <a:t>Прикрасьте ялику</a:t>
            </a:r>
            <a:r>
              <a:rPr lang="ru-RU" i="1" dirty="0" smtClean="0">
                <a:solidFill>
                  <a:srgbClr val="800000"/>
                </a:solidFill>
                <a:latin typeface="Times New Roman" pitchFamily="18" charset="0"/>
                <a:cs typeface="Times New Roman" pitchFamily="18" charset="0"/>
              </a:rPr>
              <a:t>.</a:t>
            </a:r>
            <a:endParaRPr lang="uk-UA" i="1" dirty="0" smtClean="0">
              <a:solidFill>
                <a:srgbClr val="800000"/>
              </a:solidFill>
              <a:latin typeface="Times New Roman" pitchFamily="18" charset="0"/>
              <a:cs typeface="Times New Roman" pitchFamily="18" charset="0"/>
            </a:endParaRPr>
          </a:p>
        </p:txBody>
      </p:sp>
      <p:pic>
        <p:nvPicPr>
          <p:cNvPr id="2052" name="Picture 4" descr="C:\Users\Admin\Desktop\data-xma642-940x940.jpg"/>
          <p:cNvPicPr>
            <a:picLocks noChangeAspect="1" noChangeArrowheads="1"/>
          </p:cNvPicPr>
          <p:nvPr/>
        </p:nvPicPr>
        <p:blipFill>
          <a:blip r:embed="rId4" cstate="print"/>
          <a:srcRect/>
          <a:stretch>
            <a:fillRect/>
          </a:stretch>
        </p:blipFill>
        <p:spPr bwMode="auto">
          <a:xfrm>
            <a:off x="214282" y="857232"/>
            <a:ext cx="1500198" cy="1214446"/>
          </a:xfrm>
          <a:prstGeom prst="rect">
            <a:avLst/>
          </a:prstGeom>
          <a:noFill/>
        </p:spPr>
      </p:pic>
      <p:sp>
        <p:nvSpPr>
          <p:cNvPr id="6" name="TextBox 5"/>
          <p:cNvSpPr txBox="1"/>
          <p:nvPr/>
        </p:nvSpPr>
        <p:spPr>
          <a:xfrm>
            <a:off x="2143109" y="928670"/>
            <a:ext cx="3929090" cy="830997"/>
          </a:xfrm>
          <a:prstGeom prst="rect">
            <a:avLst/>
          </a:prstGeom>
          <a:noFill/>
        </p:spPr>
        <p:txBody>
          <a:bodyPr wrap="square" rtlCol="0">
            <a:spAutoFit/>
          </a:bodyPr>
          <a:lstStyle/>
          <a:p>
            <a:r>
              <a:rPr lang="uk-UA" sz="1600" b="1" dirty="0" smtClean="0">
                <a:latin typeface="Arial" pitchFamily="34" charset="0"/>
                <a:cs typeface="Arial" pitchFamily="34" charset="0"/>
              </a:rPr>
              <a:t>Червоний шар - я вивчив всі нові слова і я можу самостійно їх написати.</a:t>
            </a:r>
            <a:endParaRPr lang="ru-RU" sz="1600" b="1" dirty="0">
              <a:latin typeface="Arial" pitchFamily="34" charset="0"/>
              <a:cs typeface="Arial" pitchFamily="34" charset="0"/>
            </a:endParaRPr>
          </a:p>
        </p:txBody>
      </p:sp>
      <p:pic>
        <p:nvPicPr>
          <p:cNvPr id="2053" name="Picture 5" descr="C:\Users\Admin\Desktop\7094b.jpg"/>
          <p:cNvPicPr>
            <a:picLocks noChangeAspect="1" noChangeArrowheads="1"/>
          </p:cNvPicPr>
          <p:nvPr/>
        </p:nvPicPr>
        <p:blipFill>
          <a:blip r:embed="rId5"/>
          <a:srcRect/>
          <a:stretch>
            <a:fillRect/>
          </a:stretch>
        </p:blipFill>
        <p:spPr bwMode="auto">
          <a:xfrm>
            <a:off x="285720" y="2285992"/>
            <a:ext cx="1357322" cy="1214446"/>
          </a:xfrm>
          <a:prstGeom prst="rect">
            <a:avLst/>
          </a:prstGeom>
          <a:noFill/>
        </p:spPr>
      </p:pic>
      <p:sp>
        <p:nvSpPr>
          <p:cNvPr id="8" name="TextBox 7"/>
          <p:cNvSpPr txBox="1"/>
          <p:nvPr/>
        </p:nvSpPr>
        <p:spPr>
          <a:xfrm>
            <a:off x="2143108" y="2285992"/>
            <a:ext cx="3429024" cy="830997"/>
          </a:xfrm>
          <a:prstGeom prst="rect">
            <a:avLst/>
          </a:prstGeom>
          <a:noFill/>
        </p:spPr>
        <p:txBody>
          <a:bodyPr wrap="square" rtlCol="0">
            <a:spAutoFit/>
          </a:bodyPr>
          <a:lstStyle/>
          <a:p>
            <a:r>
              <a:rPr lang="uk-UA" sz="1600" b="1" dirty="0" smtClean="0">
                <a:latin typeface="Arial" pitchFamily="34" charset="0"/>
                <a:cs typeface="Arial" pitchFamily="34" charset="0"/>
              </a:rPr>
              <a:t>Синій шар - я вивчив багато нових слів і я можу їх написати з чиєю-небудь допомогою.</a:t>
            </a:r>
            <a:endParaRPr lang="ru-RU" sz="1600" b="1" dirty="0">
              <a:latin typeface="Arial" pitchFamily="34" charset="0"/>
              <a:cs typeface="Arial" pitchFamily="34" charset="0"/>
            </a:endParaRPr>
          </a:p>
        </p:txBody>
      </p:sp>
      <p:pic>
        <p:nvPicPr>
          <p:cNvPr id="2054" name="Picture 6" descr="C:\Users\Admin\Desktop\1428405986_newyear3.jpg"/>
          <p:cNvPicPr>
            <a:picLocks noChangeAspect="1" noChangeArrowheads="1"/>
          </p:cNvPicPr>
          <p:nvPr/>
        </p:nvPicPr>
        <p:blipFill>
          <a:blip r:embed="rId6"/>
          <a:srcRect/>
          <a:stretch>
            <a:fillRect/>
          </a:stretch>
        </p:blipFill>
        <p:spPr bwMode="auto">
          <a:xfrm>
            <a:off x="214282" y="4071942"/>
            <a:ext cx="1428760" cy="1285883"/>
          </a:xfrm>
          <a:prstGeom prst="rect">
            <a:avLst/>
          </a:prstGeom>
          <a:noFill/>
        </p:spPr>
      </p:pic>
      <p:sp>
        <p:nvSpPr>
          <p:cNvPr id="10" name="TextBox 9"/>
          <p:cNvSpPr txBox="1"/>
          <p:nvPr/>
        </p:nvSpPr>
        <p:spPr>
          <a:xfrm>
            <a:off x="1857356" y="4143381"/>
            <a:ext cx="3500462" cy="1077218"/>
          </a:xfrm>
          <a:prstGeom prst="rect">
            <a:avLst/>
          </a:prstGeom>
          <a:noFill/>
        </p:spPr>
        <p:txBody>
          <a:bodyPr wrap="square" rtlCol="0">
            <a:spAutoFit/>
          </a:bodyPr>
          <a:lstStyle/>
          <a:p>
            <a:r>
              <a:rPr lang="uk-UA" sz="1600" b="1" dirty="0" smtClean="0">
                <a:latin typeface="Arial" pitchFamily="34" charset="0"/>
                <a:cs typeface="Arial" pitchFamily="34" charset="0"/>
              </a:rPr>
              <a:t>Жовтий шар – я вивчив деякі нові слова, але я вважаю, що я до сих пір маю проблеми з їх написанням.</a:t>
            </a:r>
            <a:endParaRPr lang="ru-RU" sz="16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95536" y="836712"/>
            <a:ext cx="8229600" cy="1143000"/>
          </a:xfrm>
        </p:spPr>
        <p:txBody>
          <a:bodyPr>
            <a:normAutofit/>
          </a:bodyPr>
          <a:lstStyle/>
          <a:p>
            <a:pPr eaLnBrk="1" hangingPunct="1">
              <a:defRPr/>
            </a:pPr>
            <a:r>
              <a:rPr lang="en-US" sz="6000" dirty="0" smtClean="0">
                <a:latin typeface="Algerian" pitchFamily="82" charset="0"/>
              </a:rPr>
              <a:t>You are clever !</a:t>
            </a:r>
            <a:endParaRPr lang="ru-RU" sz="6000" dirty="0"/>
          </a:p>
        </p:txBody>
      </p:sp>
      <p:pic>
        <p:nvPicPr>
          <p:cNvPr id="9" name="Содержимое 8" descr="kids2.jpg"/>
          <p:cNvPicPr>
            <a:picLocks noGrp="1" noChangeAspect="1"/>
          </p:cNvPicPr>
          <p:nvPr>
            <p:ph idx="1"/>
          </p:nvPr>
        </p:nvPicPr>
        <p:blipFill>
          <a:blip r:embed="rId3" cstate="print"/>
          <a:stretch>
            <a:fillRect/>
          </a:stretch>
        </p:blipFill>
        <p:spPr>
          <a:xfrm>
            <a:off x="1331640" y="2332037"/>
            <a:ext cx="6761006" cy="452596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0" fill="hold"/>
                                        <p:tgtEl>
                                          <p:spTgt spid="9"/>
                                        </p:tgtEl>
                                        <p:attrNameLst>
                                          <p:attrName>ppt_w</p:attrName>
                                        </p:attrNameLst>
                                      </p:cBhvr>
                                      <p:tavLst>
                                        <p:tav tm="0">
                                          <p:val>
                                            <p:fltVal val="0"/>
                                          </p:val>
                                        </p:tav>
                                        <p:tav tm="100000">
                                          <p:val>
                                            <p:strVal val="#ppt_w"/>
                                          </p:val>
                                        </p:tav>
                                      </p:tavLst>
                                    </p:anim>
                                    <p:anim calcmode="lin" valueType="num">
                                      <p:cBhvr>
                                        <p:cTn id="8" dur="5000" fill="hold"/>
                                        <p:tgtEl>
                                          <p:spTgt spid="9"/>
                                        </p:tgtEl>
                                        <p:attrNameLst>
                                          <p:attrName>ppt_h</p:attrName>
                                        </p:attrNameLst>
                                      </p:cBhvr>
                                      <p:tavLst>
                                        <p:tav tm="0">
                                          <p:val>
                                            <p:fltVal val="0"/>
                                          </p:val>
                                        </p:tav>
                                        <p:tav tm="100000">
                                          <p:val>
                                            <p:strVal val="#ppt_h"/>
                                          </p:val>
                                        </p:tav>
                                      </p:tavLst>
                                    </p:anim>
                                    <p:anim calcmode="lin" valueType="num">
                                      <p:cBhvr>
                                        <p:cTn id="9" dur="5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5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15000" b="-1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719698"/>
            <a:ext cx="6850335" cy="4673002"/>
          </a:xfrm>
        </p:spPr>
        <p:txBody>
          <a:bodyPr rtlCol="0">
            <a:noAutofit/>
          </a:bodyPr>
          <a:lstStyle/>
          <a:p>
            <a:r>
              <a:rPr lang="en-US" sz="3600" b="1" i="1" dirty="0" smtClean="0"/>
              <a:t>It’s party time</a:t>
            </a:r>
            <a:r>
              <a:rPr lang="ru-RU" sz="3600" dirty="0" smtClean="0"/>
              <a:t/>
            </a:r>
            <a:br>
              <a:rPr lang="ru-RU" sz="3600" dirty="0" smtClean="0"/>
            </a:br>
            <a:r>
              <a:rPr lang="en-US" sz="3600" dirty="0" smtClean="0"/>
              <a:t>It’s party time, it’s party time.</a:t>
            </a:r>
            <a:r>
              <a:rPr lang="ru-RU" sz="3600" dirty="0" smtClean="0"/>
              <a:t/>
            </a:r>
            <a:br>
              <a:rPr lang="ru-RU" sz="3600" dirty="0" smtClean="0"/>
            </a:br>
            <a:r>
              <a:rPr lang="en-US" sz="3600" dirty="0" smtClean="0"/>
              <a:t>Time for games and time for toys,</a:t>
            </a:r>
            <a:r>
              <a:rPr lang="ru-RU" sz="3600" dirty="0" smtClean="0"/>
              <a:t/>
            </a:r>
            <a:br>
              <a:rPr lang="ru-RU" sz="3600" dirty="0" smtClean="0"/>
            </a:br>
            <a:r>
              <a:rPr lang="en-US" sz="3600" dirty="0" smtClean="0"/>
              <a:t>Time for happy girls and boys,</a:t>
            </a:r>
            <a:r>
              <a:rPr lang="ru-RU" sz="3600" dirty="0" smtClean="0"/>
              <a:t/>
            </a:r>
            <a:br>
              <a:rPr lang="ru-RU" sz="3600" dirty="0" smtClean="0"/>
            </a:br>
            <a:r>
              <a:rPr lang="en-US" sz="3600" dirty="0" smtClean="0"/>
              <a:t>Time for cakes and gifts for you,</a:t>
            </a:r>
            <a:r>
              <a:rPr lang="ru-RU" sz="3600" dirty="0" smtClean="0"/>
              <a:t/>
            </a:r>
            <a:br>
              <a:rPr lang="ru-RU" sz="3600" dirty="0" smtClean="0"/>
            </a:br>
            <a:r>
              <a:rPr lang="en-US" sz="3600" dirty="0" smtClean="0"/>
              <a:t>Time to laugh and say “Thank you”.</a:t>
            </a:r>
            <a:r>
              <a:rPr lang="ru-RU" sz="3600" dirty="0" smtClean="0"/>
              <a:t/>
            </a:r>
            <a:br>
              <a:rPr lang="ru-RU" sz="3600" dirty="0" smtClean="0"/>
            </a:br>
            <a:r>
              <a:rPr lang="en-US" sz="3200" dirty="0">
                <a:solidFill>
                  <a:schemeClr val="tx2">
                    <a:lumMod val="75000"/>
                  </a:schemeClr>
                </a:solidFill>
                <a:latin typeface="Arial" pitchFamily="34" charset="0"/>
                <a:cs typeface="Arial" pitchFamily="34" charset="0"/>
              </a:rPr>
              <a:t/>
            </a:r>
            <a:br>
              <a:rPr lang="en-US" sz="3200" dirty="0">
                <a:solidFill>
                  <a:schemeClr val="tx2">
                    <a:lumMod val="75000"/>
                  </a:schemeClr>
                </a:solidFill>
                <a:latin typeface="Arial" pitchFamily="34" charset="0"/>
                <a:cs typeface="Arial" pitchFamily="34" charset="0"/>
              </a:rPr>
            </a:br>
            <a:r>
              <a:rPr lang="en-US" sz="3200" dirty="0" smtClean="0">
                <a:solidFill>
                  <a:schemeClr val="tx2">
                    <a:lumMod val="75000"/>
                  </a:schemeClr>
                </a:solidFill>
                <a:latin typeface="Arial" pitchFamily="34" charset="0"/>
                <a:cs typeface="Arial" pitchFamily="34" charset="0"/>
              </a:rPr>
              <a:t/>
            </a:r>
            <a:br>
              <a:rPr lang="en-US" sz="3200" dirty="0" smtClean="0">
                <a:solidFill>
                  <a:schemeClr val="tx2">
                    <a:lumMod val="75000"/>
                  </a:schemeClr>
                </a:solidFill>
                <a:latin typeface="Arial" pitchFamily="34" charset="0"/>
                <a:cs typeface="Arial" pitchFamily="34" charset="0"/>
              </a:rPr>
            </a:br>
            <a:r>
              <a:rPr lang="en-US" sz="3200" dirty="0" smtClean="0">
                <a:solidFill>
                  <a:schemeClr val="tx2">
                    <a:lumMod val="75000"/>
                  </a:schemeClr>
                </a:solidFill>
                <a:latin typeface="Arial" pitchFamily="34" charset="0"/>
                <a:cs typeface="Arial" pitchFamily="34" charset="0"/>
              </a:rPr>
              <a:t/>
            </a:r>
            <a:br>
              <a:rPr lang="en-US" sz="3200" dirty="0" smtClean="0">
                <a:solidFill>
                  <a:schemeClr val="tx2">
                    <a:lumMod val="75000"/>
                  </a:schemeClr>
                </a:solidFill>
                <a:latin typeface="Arial" pitchFamily="34" charset="0"/>
                <a:cs typeface="Arial" pitchFamily="34" charset="0"/>
              </a:rPr>
            </a:br>
            <a:endParaRPr lang="ru-RU" sz="3200" dirty="0">
              <a:solidFill>
                <a:schemeClr val="tx2">
                  <a:lumMod val="75000"/>
                </a:schemeClr>
              </a:solidFill>
              <a:latin typeface="Arial" pitchFamily="34" charset="0"/>
              <a:cs typeface="Arial" pitchFamily="34" charset="0"/>
            </a:endParaRPr>
          </a:p>
        </p:txBody>
      </p:sp>
      <p:pic>
        <p:nvPicPr>
          <p:cNvPr id="9219" name="Рисунок 2"/>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7092280" y="5493768"/>
            <a:ext cx="1767334" cy="13313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96970107"/>
      </p:ext>
    </p:extLst>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7000" b="-37000"/>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857224" y="188640"/>
            <a:ext cx="7416824" cy="6678751"/>
          </a:xfrm>
          <a:prstGeom prst="rect">
            <a:avLst/>
          </a:prstGeom>
          <a:ln>
            <a:solidFill>
              <a:schemeClr val="bg1"/>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n-US" sz="3600" b="1" dirty="0" smtClean="0">
                <a:solidFill>
                  <a:schemeClr val="tx2">
                    <a:lumMod val="75000"/>
                  </a:schemeClr>
                </a:solidFill>
                <a:latin typeface="Arial" pitchFamily="34" charset="0"/>
                <a:cs typeface="Arial" pitchFamily="34" charset="0"/>
              </a:rPr>
              <a:t>Vocabulary box </a:t>
            </a:r>
          </a:p>
          <a:p>
            <a:r>
              <a:rPr lang="en-US" sz="4000" b="1" dirty="0" smtClean="0">
                <a:solidFill>
                  <a:schemeClr val="tx1"/>
                </a:solidFill>
                <a:latin typeface="Arial" pitchFamily="34" charset="0"/>
                <a:cs typeface="Arial" pitchFamily="34" charset="0"/>
              </a:rPr>
              <a:t>badge</a:t>
            </a:r>
            <a:r>
              <a:rPr lang="en-US" sz="4000" dirty="0" smtClean="0">
                <a:solidFill>
                  <a:schemeClr val="tx1"/>
                </a:solidFill>
                <a:latin typeface="Arial" pitchFamily="34" charset="0"/>
                <a:cs typeface="Arial" pitchFamily="34" charset="0"/>
              </a:rPr>
              <a:t> </a:t>
            </a:r>
            <a:r>
              <a:rPr lang="en-US" sz="4000" dirty="0" smtClean="0"/>
              <a:t>|</a:t>
            </a:r>
            <a:r>
              <a:rPr lang="en-US" sz="4000" dirty="0" err="1" smtClean="0"/>
              <a:t>bædʒ</a:t>
            </a:r>
            <a:r>
              <a:rPr lang="en-US" sz="4000" dirty="0" smtClean="0"/>
              <a:t>|-</a:t>
            </a:r>
            <a:r>
              <a:rPr lang="uk-UA" sz="4000" dirty="0" smtClean="0"/>
              <a:t> значок, </a:t>
            </a:r>
            <a:r>
              <a:rPr lang="uk-UA" sz="4000" dirty="0" err="1" smtClean="0"/>
              <a:t>бейдж</a:t>
            </a:r>
            <a:endParaRPr lang="en-US" sz="4000" dirty="0" smtClean="0"/>
          </a:p>
          <a:p>
            <a:r>
              <a:rPr lang="en-US" sz="4000" b="1" dirty="0" smtClean="0">
                <a:solidFill>
                  <a:schemeClr val="tx1"/>
                </a:solidFill>
                <a:latin typeface="Arial" pitchFamily="34" charset="0"/>
                <a:cs typeface="Arial" pitchFamily="34" charset="0"/>
              </a:rPr>
              <a:t>fancy</a:t>
            </a:r>
            <a:r>
              <a:rPr lang="en-US" sz="4000" dirty="0" smtClean="0">
                <a:solidFill>
                  <a:schemeClr val="tx1"/>
                </a:solidFill>
                <a:latin typeface="Arial" pitchFamily="34" charset="0"/>
                <a:cs typeface="Arial" pitchFamily="34" charset="0"/>
              </a:rPr>
              <a:t> </a:t>
            </a:r>
            <a:r>
              <a:rPr lang="en-US" sz="4000" dirty="0" smtClean="0"/>
              <a:t>|ˈ</a:t>
            </a:r>
            <a:r>
              <a:rPr lang="en-US" sz="4000" dirty="0" err="1" smtClean="0"/>
              <a:t>fænsi</a:t>
            </a:r>
            <a:r>
              <a:rPr lang="en-US" sz="4000" dirty="0" smtClean="0"/>
              <a:t>|</a:t>
            </a:r>
            <a:r>
              <a:rPr lang="uk-UA" sz="4000" dirty="0" smtClean="0"/>
              <a:t>- костюм</a:t>
            </a:r>
            <a:endParaRPr lang="en-US" sz="4000" dirty="0" smtClean="0">
              <a:solidFill>
                <a:schemeClr val="tx1"/>
              </a:solidFill>
              <a:latin typeface="Arial" pitchFamily="34" charset="0"/>
              <a:cs typeface="Arial" pitchFamily="34" charset="0"/>
            </a:endParaRPr>
          </a:p>
          <a:p>
            <a:r>
              <a:rPr lang="en-US" sz="4000" b="1" dirty="0" smtClean="0">
                <a:solidFill>
                  <a:schemeClr val="tx1"/>
                </a:solidFill>
                <a:latin typeface="Arial" pitchFamily="34" charset="0"/>
                <a:cs typeface="Arial" pitchFamily="34" charset="0"/>
              </a:rPr>
              <a:t>glue</a:t>
            </a:r>
            <a:r>
              <a:rPr lang="en-US" sz="4000" dirty="0" smtClean="0">
                <a:solidFill>
                  <a:schemeClr val="tx1"/>
                </a:solidFill>
                <a:latin typeface="Arial" pitchFamily="34" charset="0"/>
                <a:cs typeface="Arial" pitchFamily="34" charset="0"/>
              </a:rPr>
              <a:t> </a:t>
            </a:r>
            <a:r>
              <a:rPr lang="en-US" sz="4000" dirty="0" smtClean="0"/>
              <a:t>|</a:t>
            </a:r>
            <a:r>
              <a:rPr lang="en-US" sz="4000" dirty="0" err="1" smtClean="0"/>
              <a:t>ɡlu</a:t>
            </a:r>
            <a:r>
              <a:rPr lang="en-US" sz="4000" dirty="0" smtClean="0"/>
              <a:t>ː|</a:t>
            </a:r>
            <a:r>
              <a:rPr lang="uk-UA" sz="4000" dirty="0" smtClean="0"/>
              <a:t>- клей</a:t>
            </a:r>
            <a:endParaRPr lang="en-US" sz="4000" dirty="0" smtClean="0">
              <a:solidFill>
                <a:schemeClr val="tx1"/>
              </a:solidFill>
              <a:latin typeface="Arial" pitchFamily="34" charset="0"/>
              <a:cs typeface="Arial" pitchFamily="34" charset="0"/>
            </a:endParaRPr>
          </a:p>
          <a:p>
            <a:r>
              <a:rPr lang="en-US" sz="4000" b="1" dirty="0" smtClean="0">
                <a:solidFill>
                  <a:schemeClr val="tx1"/>
                </a:solidFill>
                <a:latin typeface="Arial" pitchFamily="34" charset="0"/>
                <a:cs typeface="Arial" pitchFamily="34" charset="0"/>
              </a:rPr>
              <a:t>guest</a:t>
            </a:r>
            <a:r>
              <a:rPr lang="en-US" sz="4000" dirty="0" smtClean="0">
                <a:solidFill>
                  <a:schemeClr val="tx1"/>
                </a:solidFill>
                <a:latin typeface="Arial" pitchFamily="34" charset="0"/>
                <a:cs typeface="Arial" pitchFamily="34" charset="0"/>
              </a:rPr>
              <a:t> </a:t>
            </a:r>
            <a:r>
              <a:rPr lang="en-US" sz="4000" dirty="0" smtClean="0"/>
              <a:t>|</a:t>
            </a:r>
            <a:r>
              <a:rPr lang="en-US" sz="4000" dirty="0" err="1" smtClean="0"/>
              <a:t>ɡest</a:t>
            </a:r>
            <a:r>
              <a:rPr lang="en-US" sz="4000" dirty="0" smtClean="0"/>
              <a:t>|</a:t>
            </a:r>
            <a:r>
              <a:rPr lang="uk-UA" sz="4000" dirty="0" smtClean="0"/>
              <a:t>- гість</a:t>
            </a:r>
            <a:endParaRPr lang="en-US" sz="4000" dirty="0" smtClean="0">
              <a:solidFill>
                <a:schemeClr val="tx1"/>
              </a:solidFill>
              <a:latin typeface="Arial" pitchFamily="34" charset="0"/>
              <a:cs typeface="Arial" pitchFamily="34" charset="0"/>
            </a:endParaRPr>
          </a:p>
          <a:p>
            <a:r>
              <a:rPr lang="en-US" sz="4000" b="1" dirty="0" smtClean="0">
                <a:solidFill>
                  <a:schemeClr val="tx1"/>
                </a:solidFill>
                <a:latin typeface="Arial" pitchFamily="34" charset="0"/>
                <a:cs typeface="Arial" pitchFamily="34" charset="0"/>
              </a:rPr>
              <a:t>invitation</a:t>
            </a:r>
            <a:r>
              <a:rPr lang="en-US" sz="4000" dirty="0" smtClean="0"/>
              <a:t>|ˌ</a:t>
            </a:r>
            <a:r>
              <a:rPr lang="en-US" sz="4000" dirty="0" err="1" smtClean="0"/>
              <a:t>ɪnvɪˈteɪʃn</a:t>
            </a:r>
            <a:r>
              <a:rPr lang="en-US" sz="4000" dirty="0" smtClean="0"/>
              <a:t>|</a:t>
            </a:r>
            <a:r>
              <a:rPr lang="uk-UA" sz="4000" dirty="0" err="1" smtClean="0"/>
              <a:t>-запрошення</a:t>
            </a:r>
            <a:endParaRPr lang="en-US" sz="4000" dirty="0" smtClean="0">
              <a:solidFill>
                <a:schemeClr val="tx1"/>
              </a:solidFill>
              <a:latin typeface="Arial" pitchFamily="34" charset="0"/>
              <a:cs typeface="Arial" pitchFamily="34" charset="0"/>
            </a:endParaRPr>
          </a:p>
          <a:p>
            <a:r>
              <a:rPr lang="en-US" sz="4000" b="1" dirty="0" smtClean="0">
                <a:solidFill>
                  <a:schemeClr val="tx1"/>
                </a:solidFill>
                <a:latin typeface="Arial" pitchFamily="34" charset="0"/>
                <a:cs typeface="Arial" pitchFamily="34" charset="0"/>
              </a:rPr>
              <a:t>pastime</a:t>
            </a:r>
            <a:r>
              <a:rPr lang="en-US" sz="4000" dirty="0" smtClean="0">
                <a:solidFill>
                  <a:schemeClr val="tx1"/>
                </a:solidFill>
                <a:latin typeface="Arial" pitchFamily="34" charset="0"/>
                <a:cs typeface="Arial" pitchFamily="34" charset="0"/>
              </a:rPr>
              <a:t> </a:t>
            </a:r>
            <a:r>
              <a:rPr lang="en-US" sz="4000" dirty="0" smtClean="0"/>
              <a:t>|ˈ</a:t>
            </a:r>
            <a:r>
              <a:rPr lang="en-US" sz="4000" dirty="0" err="1" smtClean="0"/>
              <a:t>pɑːstaɪm</a:t>
            </a:r>
            <a:r>
              <a:rPr lang="en-US" sz="4000" dirty="0" smtClean="0"/>
              <a:t>|</a:t>
            </a:r>
            <a:r>
              <a:rPr lang="uk-UA" sz="4000" dirty="0" smtClean="0"/>
              <a:t>- проведення часу; розвага</a:t>
            </a:r>
            <a:r>
              <a:rPr lang="en-US" sz="4000" dirty="0" smtClean="0"/>
              <a:t> </a:t>
            </a:r>
            <a:endParaRPr lang="en-US" sz="4000" dirty="0" smtClean="0">
              <a:solidFill>
                <a:schemeClr val="tx1"/>
              </a:solidFill>
              <a:latin typeface="Arial" pitchFamily="34" charset="0"/>
              <a:cs typeface="Arial" pitchFamily="34" charset="0"/>
            </a:endParaRPr>
          </a:p>
          <a:p>
            <a:r>
              <a:rPr lang="en-US" sz="4000" b="1" dirty="0" smtClean="0">
                <a:solidFill>
                  <a:schemeClr val="tx1"/>
                </a:solidFill>
                <a:latin typeface="Arial" pitchFamily="34" charset="0"/>
                <a:cs typeface="Arial" pitchFamily="34" charset="0"/>
              </a:rPr>
              <a:t>theme</a:t>
            </a:r>
            <a:r>
              <a:rPr lang="en-US" sz="4000" dirty="0" smtClean="0">
                <a:solidFill>
                  <a:schemeClr val="tx1"/>
                </a:solidFill>
                <a:latin typeface="Arial" pitchFamily="34" charset="0"/>
                <a:cs typeface="Arial" pitchFamily="34" charset="0"/>
              </a:rPr>
              <a:t> </a:t>
            </a:r>
            <a:r>
              <a:rPr lang="el-GR" sz="4000" dirty="0" smtClean="0"/>
              <a:t>|θ</a:t>
            </a:r>
            <a:r>
              <a:rPr lang="en-US" sz="4000" dirty="0" err="1" smtClean="0"/>
              <a:t>iːm</a:t>
            </a:r>
            <a:r>
              <a:rPr lang="en-US" sz="4000" dirty="0" smtClean="0"/>
              <a:t>|</a:t>
            </a:r>
            <a:r>
              <a:rPr lang="uk-UA" sz="4000" dirty="0" smtClean="0"/>
              <a:t>- тема</a:t>
            </a:r>
            <a:endParaRPr lang="en-US" sz="4000" dirty="0" smtClean="0">
              <a:solidFill>
                <a:schemeClr val="tx1"/>
              </a:solidFill>
              <a:latin typeface="Arial" pitchFamily="34" charset="0"/>
              <a:cs typeface="Arial" pitchFamily="34" charset="0"/>
            </a:endParaRPr>
          </a:p>
          <a:p>
            <a:endParaRPr lang="ru-RU" sz="2800" dirty="0">
              <a:solidFill>
                <a:schemeClr val="tx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904912596"/>
      </p:ext>
    </p:extLst>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9000"/>
            <a:lum/>
          </a:blip>
          <a:srcRect/>
          <a:stretch>
            <a:fillRect l="-6000" r="-6000"/>
          </a:stretch>
        </a:blipFill>
        <a:effectLst/>
      </p:bgPr>
    </p:bg>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467789" y="1268760"/>
            <a:ext cx="8229600" cy="3946190"/>
          </a:xfrm>
        </p:spPr>
        <p:txBody>
          <a:bodyPr>
            <a:noAutofit/>
          </a:bodyPr>
          <a:lstStyle/>
          <a:p>
            <a:pPr algn="l"/>
            <a:r>
              <a:rPr lang="uk-UA" sz="2000" dirty="0" smtClean="0">
                <a:latin typeface="Arial" pitchFamily="34" charset="0"/>
                <a:cs typeface="Arial" pitchFamily="34" charset="0"/>
              </a:rPr>
              <a:t/>
            </a:r>
            <a:br>
              <a:rPr lang="uk-UA" sz="2000" dirty="0" smtClean="0">
                <a:latin typeface="Arial" pitchFamily="34" charset="0"/>
                <a:cs typeface="Arial" pitchFamily="34" charset="0"/>
              </a:rPr>
            </a:br>
            <a:r>
              <a:rPr lang="en-US" sz="2000" b="1" dirty="0" smtClean="0">
                <a:latin typeface="Arial" pitchFamily="34" charset="0"/>
                <a:cs typeface="Arial" pitchFamily="34" charset="0"/>
              </a:rPr>
              <a:t>Read children`s notes about the parties.</a:t>
            </a:r>
            <a:r>
              <a:rPr lang="uk-UA" sz="2000" dirty="0" smtClean="0">
                <a:latin typeface="Arial" pitchFamily="34" charset="0"/>
                <a:cs typeface="Arial" pitchFamily="34" charset="0"/>
              </a:rPr>
              <a:t/>
            </a:r>
            <a:br>
              <a:rPr lang="uk-UA" sz="2000" dirty="0" smtClean="0">
                <a:latin typeface="Arial" pitchFamily="34" charset="0"/>
                <a:cs typeface="Arial" pitchFamily="34" charset="0"/>
              </a:rPr>
            </a:br>
            <a:r>
              <a:rPr lang="en-US" sz="2000" dirty="0" smtClean="0">
                <a:latin typeface="Arial" pitchFamily="34" charset="0"/>
                <a:cs typeface="Arial" pitchFamily="34" charset="0"/>
              </a:rPr>
              <a:t>My friends and I like sleep-over parties. At sleep-over parties my friends eat and play games in my bedroom. Then they sleep at my house. Of course we go to sleep very late because we tell stories and talk about our friends. Linda</a:t>
            </a:r>
            <a:br>
              <a:rPr lang="en-US" sz="2000" dirty="0" smtClean="0">
                <a:latin typeface="Arial" pitchFamily="34" charset="0"/>
                <a:cs typeface="Arial" pitchFamily="34" charset="0"/>
              </a:rPr>
            </a:br>
            <a:r>
              <a:rPr lang="en-US" sz="2000" dirty="0" smtClean="0">
                <a:latin typeface="Arial" pitchFamily="34" charset="0"/>
                <a:cs typeface="Arial" pitchFamily="34" charset="0"/>
              </a:rPr>
              <a:t>Theme parties are my </a:t>
            </a:r>
            <a:r>
              <a:rPr lang="en-US" sz="2000" dirty="0" err="1" smtClean="0">
                <a:latin typeface="Arial" pitchFamily="34" charset="0"/>
                <a:cs typeface="Arial" pitchFamily="34" charset="0"/>
              </a:rPr>
              <a:t>favourite</a:t>
            </a:r>
            <a:r>
              <a:rPr lang="en-US" sz="2000" dirty="0" smtClean="0">
                <a:latin typeface="Arial" pitchFamily="34" charset="0"/>
                <a:cs typeface="Arial" pitchFamily="34" charset="0"/>
              </a:rPr>
              <a:t>. You choose a theme for your party and your friends wear clothes to match the theme. You can also decorate the party room and have food and music with the same theme. Fancy dress parties, funny hat parties and </a:t>
            </a:r>
            <a:r>
              <a:rPr lang="en-US" sz="2000" dirty="0" err="1" smtClean="0">
                <a:latin typeface="Arial" pitchFamily="34" charset="0"/>
                <a:cs typeface="Arial" pitchFamily="34" charset="0"/>
              </a:rPr>
              <a:t>pyjamas</a:t>
            </a:r>
            <a:r>
              <a:rPr lang="en-US" sz="2000" dirty="0" smtClean="0">
                <a:latin typeface="Arial" pitchFamily="34" charset="0"/>
                <a:cs typeface="Arial" pitchFamily="34" charset="0"/>
              </a:rPr>
              <a:t> parties are also great! Steve.</a:t>
            </a:r>
            <a:br>
              <a:rPr lang="en-US" sz="2000" dirty="0" smtClean="0">
                <a:latin typeface="Arial" pitchFamily="34" charset="0"/>
                <a:cs typeface="Arial" pitchFamily="34" charset="0"/>
              </a:rPr>
            </a:br>
            <a:r>
              <a:rPr lang="en-US" sz="2000" dirty="0" smtClean="0">
                <a:latin typeface="Arial" pitchFamily="34" charset="0"/>
                <a:cs typeface="Arial" pitchFamily="34" charset="0"/>
              </a:rPr>
              <a:t>Outdoor parties are also good but you need good weather! My family and friends often have picnics in a garden or near the river. Food always tastes fantastic outdoors! Then we swim or play games. Sometimes my friends and I sleep in tents after these parties. </a:t>
            </a:r>
            <a:r>
              <a:rPr lang="en-US" sz="2000" dirty="0" err="1" smtClean="0">
                <a:latin typeface="Arial" pitchFamily="34" charset="0"/>
                <a:cs typeface="Arial" pitchFamily="34" charset="0"/>
              </a:rPr>
              <a:t>Nataly</a:t>
            </a:r>
            <a:r>
              <a:rPr lang="en-US" sz="2000" dirty="0" smtClean="0">
                <a:latin typeface="Arial" pitchFamily="34" charset="0"/>
                <a:cs typeface="Arial" pitchFamily="34" charset="0"/>
              </a:rPr>
              <a:t> </a:t>
            </a:r>
            <a:br>
              <a:rPr lang="en-US" sz="2000" dirty="0" smtClean="0">
                <a:latin typeface="Arial" pitchFamily="34" charset="0"/>
                <a:cs typeface="Arial" pitchFamily="34" charset="0"/>
              </a:rPr>
            </a:br>
            <a:r>
              <a:rPr lang="en-US" sz="2000" dirty="0" smtClean="0">
                <a:latin typeface="Arial" pitchFamily="34" charset="0"/>
                <a:cs typeface="Arial" pitchFamily="34" charset="0"/>
              </a:rPr>
              <a:t>Tonight is my birthday party and the theme of the party is Japan. Today my mum is cooking Japanese food. I'm cleaning the house, decorating the party room and making my costume. I'm having fun! Bob.</a:t>
            </a:r>
            <a:r>
              <a:rPr lang="en-US" sz="1800" dirty="0" smtClean="0"/>
              <a:t/>
            </a:r>
            <a:br>
              <a:rPr lang="en-US" sz="1800" dirty="0" smtClean="0"/>
            </a:br>
            <a:endParaRPr lang="ru-RU" sz="1800" b="1" dirty="0" smtClean="0">
              <a:latin typeface="Gabriola" pitchFamily="82" charset="0"/>
              <a:cs typeface="Arial" charset="0"/>
            </a:endParaRPr>
          </a:p>
        </p:txBody>
      </p:sp>
    </p:spTree>
    <p:extLst>
      <p:ext uri="{BB962C8B-B14F-4D97-AF65-F5344CB8AC3E}">
        <p14:creationId xmlns="" xmlns:p14="http://schemas.microsoft.com/office/powerpoint/2010/main" val="1312017558"/>
      </p:ext>
    </p:extLst>
  </p:cSld>
  <p:clrMapOvr>
    <a:masterClrMapping/>
  </p:clrMapOvr>
  <p:transition>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539552" y="1340768"/>
            <a:ext cx="8229600" cy="1143000"/>
          </a:xfrm>
        </p:spPr>
        <p:txBody>
          <a:bodyPr>
            <a:noAutofit/>
          </a:bodyPr>
          <a:lstStyle/>
          <a:p>
            <a:pPr algn="l"/>
            <a:r>
              <a:rPr lang="en-US" sz="2800" b="1" dirty="0" smtClean="0">
                <a:latin typeface="Arial" pitchFamily="34" charset="0"/>
                <a:cs typeface="Arial" pitchFamily="34" charset="0"/>
              </a:rPr>
              <a:t/>
            </a:r>
            <a:br>
              <a:rPr lang="en-US" sz="2800" b="1" dirty="0" smtClean="0">
                <a:latin typeface="Arial" pitchFamily="34" charset="0"/>
                <a:cs typeface="Arial" pitchFamily="34" charset="0"/>
              </a:rPr>
            </a:br>
            <a:r>
              <a:rPr lang="en-US" sz="2800" b="1" dirty="0" smtClean="0">
                <a:latin typeface="Arial" pitchFamily="34" charset="0"/>
                <a:cs typeface="Arial" pitchFamily="34" charset="0"/>
              </a:rPr>
              <a:t>Answer the questions.</a:t>
            </a:r>
            <a:r>
              <a:rPr lang="en-US" sz="2800" dirty="0" smtClean="0">
                <a:latin typeface="Arial" pitchFamily="34" charset="0"/>
                <a:cs typeface="Arial" pitchFamily="34" charset="0"/>
              </a:rPr>
              <a:t/>
            </a:r>
            <a:br>
              <a:rPr lang="en-US" sz="2800" dirty="0" smtClean="0">
                <a:latin typeface="Arial" pitchFamily="34" charset="0"/>
                <a:cs typeface="Arial" pitchFamily="34" charset="0"/>
              </a:rPr>
            </a:br>
            <a:r>
              <a:rPr lang="en-US" sz="2800" dirty="0" smtClean="0">
                <a:latin typeface="Arial" pitchFamily="34" charset="0"/>
                <a:cs typeface="Arial" pitchFamily="34" charset="0"/>
              </a:rPr>
              <a:t>1. Where do we have sleep-over parties?</a:t>
            </a:r>
            <a:br>
              <a:rPr lang="en-US" sz="2800" dirty="0" smtClean="0">
                <a:latin typeface="Arial" pitchFamily="34" charset="0"/>
                <a:cs typeface="Arial" pitchFamily="34" charset="0"/>
              </a:rPr>
            </a:br>
            <a:r>
              <a:rPr lang="en-US" sz="2800" dirty="0" smtClean="0">
                <a:latin typeface="Arial" pitchFamily="34" charset="0"/>
                <a:cs typeface="Arial" pitchFamily="34" charset="0"/>
              </a:rPr>
              <a:t>2. What can you do at birthday parties? </a:t>
            </a:r>
            <a:br>
              <a:rPr lang="en-US" sz="2800" dirty="0" smtClean="0">
                <a:latin typeface="Arial" pitchFamily="34" charset="0"/>
                <a:cs typeface="Arial" pitchFamily="34" charset="0"/>
              </a:rPr>
            </a:br>
            <a:r>
              <a:rPr lang="en-US" sz="2800" dirty="0" smtClean="0">
                <a:latin typeface="Arial" pitchFamily="34" charset="0"/>
                <a:cs typeface="Arial" pitchFamily="34" charset="0"/>
              </a:rPr>
              <a:t>3. Where do you have outdoor parties?  </a:t>
            </a:r>
            <a:br>
              <a:rPr lang="en-US" sz="2800" dirty="0" smtClean="0">
                <a:latin typeface="Arial" pitchFamily="34" charset="0"/>
                <a:cs typeface="Arial" pitchFamily="34" charset="0"/>
              </a:rPr>
            </a:br>
            <a:r>
              <a:rPr lang="en-US" sz="2800" dirty="0" smtClean="0">
                <a:latin typeface="Arial" pitchFamily="34" charset="0"/>
                <a:cs typeface="Arial" pitchFamily="34" charset="0"/>
              </a:rPr>
              <a:t>4. What do you do at theme parties?</a:t>
            </a:r>
            <a:endParaRPr lang="ru-RU" sz="2800" dirty="0">
              <a:latin typeface="Arial" pitchFamily="34" charset="0"/>
              <a:cs typeface="Arial" pitchFamily="34" charset="0"/>
            </a:endParaRPr>
          </a:p>
        </p:txBody>
      </p:sp>
      <p:pic>
        <p:nvPicPr>
          <p:cNvPr id="12291" name="Рисунок 2"/>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251520" y="3789040"/>
            <a:ext cx="2520280" cy="2843606"/>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810686431"/>
      </p:ext>
    </p:extLst>
  </p:cSld>
  <p:clrMapOvr>
    <a:masterClrMapping/>
  </p:clrMapOvr>
  <p:transition>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5298" name="Picture 2" descr="C:\Users\Admin\Desktop\урок в 5 классе свята та вечирки\Рисунок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TextBox 5"/>
          <p:cNvSpPr txBox="1"/>
          <p:nvPr/>
        </p:nvSpPr>
        <p:spPr>
          <a:xfrm>
            <a:off x="1643042" y="785794"/>
            <a:ext cx="3321743" cy="461665"/>
          </a:xfrm>
          <a:prstGeom prst="rect">
            <a:avLst/>
          </a:prstGeom>
          <a:noFill/>
        </p:spPr>
        <p:txBody>
          <a:bodyPr wrap="none" rtlCol="0">
            <a:spAutoFit/>
          </a:bodyPr>
          <a:lstStyle/>
          <a:p>
            <a:r>
              <a:rPr lang="en-US" sz="2400" b="1" dirty="0" smtClean="0">
                <a:latin typeface="Times New Roman" pitchFamily="18" charset="0"/>
                <a:cs typeface="Times New Roman" pitchFamily="18" charset="0"/>
              </a:rPr>
              <a:t>Complete the sentences.</a:t>
            </a:r>
            <a:endParaRPr lang="ru-RU" sz="2400" b="1" dirty="0">
              <a:latin typeface="Times New Roman" pitchFamily="18" charset="0"/>
              <a:cs typeface="Times New Roman" pitchFamily="18" charset="0"/>
            </a:endParaRPr>
          </a:p>
        </p:txBody>
      </p:sp>
      <p:sp>
        <p:nvSpPr>
          <p:cNvPr id="7" name="TextBox 6"/>
          <p:cNvSpPr txBox="1"/>
          <p:nvPr/>
        </p:nvSpPr>
        <p:spPr>
          <a:xfrm>
            <a:off x="571472" y="1714488"/>
            <a:ext cx="2731838" cy="307777"/>
          </a:xfrm>
          <a:prstGeom prst="rect">
            <a:avLst/>
          </a:prstGeom>
          <a:noFill/>
        </p:spPr>
        <p:txBody>
          <a:bodyPr wrap="none" rtlCol="0">
            <a:spAutoFit/>
          </a:bodyPr>
          <a:lstStyle/>
          <a:p>
            <a:r>
              <a:rPr lang="en-US" sz="1400" dirty="0" smtClean="0">
                <a:latin typeface="Arial" pitchFamily="34" charset="0"/>
                <a:cs typeface="Arial" pitchFamily="34" charset="0"/>
              </a:rPr>
              <a:t>1.At sleep over parties friends…</a:t>
            </a:r>
            <a:endParaRPr lang="ru-RU" sz="1400" dirty="0">
              <a:latin typeface="Arial" pitchFamily="34" charset="0"/>
              <a:cs typeface="Arial" pitchFamily="34" charset="0"/>
            </a:endParaRPr>
          </a:p>
        </p:txBody>
      </p:sp>
      <p:sp>
        <p:nvSpPr>
          <p:cNvPr id="8" name="Прямоугольник 7"/>
          <p:cNvSpPr/>
          <p:nvPr/>
        </p:nvSpPr>
        <p:spPr>
          <a:xfrm>
            <a:off x="3214678" y="1714488"/>
            <a:ext cx="4572000" cy="307777"/>
          </a:xfrm>
          <a:prstGeom prst="rect">
            <a:avLst/>
          </a:prstGeom>
        </p:spPr>
        <p:txBody>
          <a:bodyPr wrap="square">
            <a:spAutoFit/>
          </a:bodyPr>
          <a:lstStyle/>
          <a:p>
            <a:r>
              <a:rPr lang="en-US" sz="1400" dirty="0" smtClean="0">
                <a:latin typeface="Arial" pitchFamily="34" charset="0"/>
                <a:cs typeface="Arial" pitchFamily="34" charset="0"/>
              </a:rPr>
              <a:t>eat and play games in my bedroom.</a:t>
            </a:r>
            <a:endParaRPr lang="ru-RU" sz="1400" dirty="0">
              <a:latin typeface="Arial" pitchFamily="34" charset="0"/>
              <a:cs typeface="Arial" pitchFamily="34" charset="0"/>
            </a:endParaRPr>
          </a:p>
        </p:txBody>
      </p:sp>
      <p:sp>
        <p:nvSpPr>
          <p:cNvPr id="9" name="TextBox 8"/>
          <p:cNvSpPr txBox="1"/>
          <p:nvPr/>
        </p:nvSpPr>
        <p:spPr>
          <a:xfrm>
            <a:off x="571472" y="2214554"/>
            <a:ext cx="4063933" cy="307777"/>
          </a:xfrm>
          <a:prstGeom prst="rect">
            <a:avLst/>
          </a:prstGeom>
          <a:noFill/>
        </p:spPr>
        <p:txBody>
          <a:bodyPr wrap="square" rtlCol="0">
            <a:spAutoFit/>
          </a:bodyPr>
          <a:lstStyle/>
          <a:p>
            <a:r>
              <a:rPr lang="en-US" sz="1400" dirty="0" smtClean="0">
                <a:latin typeface="Arial" pitchFamily="34" charset="0"/>
                <a:cs typeface="Arial" pitchFamily="34" charset="0"/>
              </a:rPr>
              <a:t>2.Friends usually go to sleep very late because…</a:t>
            </a:r>
            <a:endParaRPr lang="ru-RU" sz="1400" dirty="0">
              <a:latin typeface="Arial" pitchFamily="34" charset="0"/>
              <a:cs typeface="Arial" pitchFamily="34" charset="0"/>
            </a:endParaRPr>
          </a:p>
        </p:txBody>
      </p:sp>
      <p:sp>
        <p:nvSpPr>
          <p:cNvPr id="10" name="TextBox 9"/>
          <p:cNvSpPr txBox="1"/>
          <p:nvPr/>
        </p:nvSpPr>
        <p:spPr>
          <a:xfrm>
            <a:off x="4643438" y="2214554"/>
            <a:ext cx="3424271" cy="307777"/>
          </a:xfrm>
          <a:prstGeom prst="rect">
            <a:avLst/>
          </a:prstGeom>
          <a:noFill/>
        </p:spPr>
        <p:txBody>
          <a:bodyPr wrap="square" rtlCol="0">
            <a:spAutoFit/>
          </a:bodyPr>
          <a:lstStyle/>
          <a:p>
            <a:r>
              <a:rPr lang="en-US" sz="1400" dirty="0" smtClean="0">
                <a:latin typeface="Arial" pitchFamily="34" charset="0"/>
                <a:cs typeface="Arial" pitchFamily="34" charset="0"/>
              </a:rPr>
              <a:t>we tell stories and talk about our friends.</a:t>
            </a:r>
            <a:endParaRPr lang="ru-RU" sz="1400" dirty="0">
              <a:latin typeface="Arial" pitchFamily="34" charset="0"/>
              <a:cs typeface="Arial" pitchFamily="34" charset="0"/>
            </a:endParaRPr>
          </a:p>
        </p:txBody>
      </p:sp>
      <p:sp>
        <p:nvSpPr>
          <p:cNvPr id="11" name="TextBox 10"/>
          <p:cNvSpPr txBox="1"/>
          <p:nvPr/>
        </p:nvSpPr>
        <p:spPr>
          <a:xfrm>
            <a:off x="571472" y="2786058"/>
            <a:ext cx="3964547" cy="307777"/>
          </a:xfrm>
          <a:prstGeom prst="rect">
            <a:avLst/>
          </a:prstGeom>
          <a:noFill/>
        </p:spPr>
        <p:txBody>
          <a:bodyPr wrap="none" rtlCol="0">
            <a:spAutoFit/>
          </a:bodyPr>
          <a:lstStyle/>
          <a:p>
            <a:r>
              <a:rPr lang="en-US" sz="1400" dirty="0" smtClean="0">
                <a:latin typeface="Arial" pitchFamily="34" charset="0"/>
                <a:cs typeface="Arial" pitchFamily="34" charset="0"/>
              </a:rPr>
              <a:t>3.My mum is cooking Japanese food because…</a:t>
            </a:r>
            <a:endParaRPr lang="ru-RU" sz="1400" dirty="0">
              <a:latin typeface="Arial" pitchFamily="34" charset="0"/>
              <a:cs typeface="Arial" pitchFamily="34" charset="0"/>
            </a:endParaRPr>
          </a:p>
        </p:txBody>
      </p:sp>
      <p:sp>
        <p:nvSpPr>
          <p:cNvPr id="12" name="TextBox 11"/>
          <p:cNvSpPr txBox="1"/>
          <p:nvPr/>
        </p:nvSpPr>
        <p:spPr>
          <a:xfrm>
            <a:off x="4429124" y="2786058"/>
            <a:ext cx="4929221" cy="738664"/>
          </a:xfrm>
          <a:prstGeom prst="rect">
            <a:avLst/>
          </a:prstGeom>
          <a:noFill/>
        </p:spPr>
        <p:txBody>
          <a:bodyPr wrap="square" rtlCol="0">
            <a:spAutoFit/>
          </a:bodyPr>
          <a:lstStyle/>
          <a:p>
            <a:r>
              <a:rPr lang="en-US" sz="1400" dirty="0" smtClean="0">
                <a:latin typeface="Arial" pitchFamily="34" charset="0"/>
                <a:cs typeface="Arial" pitchFamily="34" charset="0"/>
              </a:rPr>
              <a:t>today is my birthday party and the theme of the party is Japan.</a:t>
            </a:r>
            <a:endParaRPr lang="ru-RU" sz="1400" dirty="0" smtClean="0">
              <a:latin typeface="Arial" pitchFamily="34" charset="0"/>
              <a:cs typeface="Arial" pitchFamily="34" charset="0"/>
            </a:endParaRPr>
          </a:p>
          <a:p>
            <a:endParaRPr lang="ru-RU" sz="1400" dirty="0">
              <a:latin typeface="Arial" pitchFamily="34" charset="0"/>
              <a:cs typeface="Arial" pitchFamily="34" charset="0"/>
            </a:endParaRPr>
          </a:p>
        </p:txBody>
      </p:sp>
      <p:sp>
        <p:nvSpPr>
          <p:cNvPr id="13" name="TextBox 12"/>
          <p:cNvSpPr txBox="1"/>
          <p:nvPr/>
        </p:nvSpPr>
        <p:spPr>
          <a:xfrm>
            <a:off x="642910" y="3500438"/>
            <a:ext cx="3010761" cy="307777"/>
          </a:xfrm>
          <a:prstGeom prst="rect">
            <a:avLst/>
          </a:prstGeom>
          <a:noFill/>
        </p:spPr>
        <p:txBody>
          <a:bodyPr wrap="none" rtlCol="0">
            <a:spAutoFit/>
          </a:bodyPr>
          <a:lstStyle/>
          <a:p>
            <a:r>
              <a:rPr lang="en-US" sz="1400" dirty="0" smtClean="0">
                <a:latin typeface="Arial" pitchFamily="34" charset="0"/>
                <a:cs typeface="Arial" pitchFamily="34" charset="0"/>
              </a:rPr>
              <a:t>4.At theme parties people usually…</a:t>
            </a:r>
            <a:endParaRPr lang="ru-RU" sz="1400" dirty="0">
              <a:latin typeface="Arial" pitchFamily="34" charset="0"/>
              <a:cs typeface="Arial" pitchFamily="34" charset="0"/>
            </a:endParaRPr>
          </a:p>
        </p:txBody>
      </p:sp>
      <p:sp>
        <p:nvSpPr>
          <p:cNvPr id="14" name="TextBox 13"/>
          <p:cNvSpPr txBox="1"/>
          <p:nvPr/>
        </p:nvSpPr>
        <p:spPr>
          <a:xfrm>
            <a:off x="3714744" y="3500438"/>
            <a:ext cx="2820003" cy="307777"/>
          </a:xfrm>
          <a:prstGeom prst="rect">
            <a:avLst/>
          </a:prstGeom>
          <a:noFill/>
        </p:spPr>
        <p:txBody>
          <a:bodyPr wrap="square" rtlCol="0">
            <a:spAutoFit/>
          </a:bodyPr>
          <a:lstStyle/>
          <a:p>
            <a:r>
              <a:rPr lang="en-US" sz="1400" dirty="0" smtClean="0">
                <a:latin typeface="Arial" pitchFamily="34" charset="0"/>
                <a:cs typeface="Arial" pitchFamily="34" charset="0"/>
              </a:rPr>
              <a:t>wear clothes to match the theme.</a:t>
            </a:r>
            <a:endParaRPr lang="ru-RU" sz="1400" dirty="0">
              <a:latin typeface="Arial" pitchFamily="34" charset="0"/>
              <a:cs typeface="Arial" pitchFamily="34" charset="0"/>
            </a:endParaRPr>
          </a:p>
        </p:txBody>
      </p:sp>
      <p:sp>
        <p:nvSpPr>
          <p:cNvPr id="15" name="TextBox 14"/>
          <p:cNvSpPr txBox="1"/>
          <p:nvPr/>
        </p:nvSpPr>
        <p:spPr>
          <a:xfrm>
            <a:off x="642910" y="4071942"/>
            <a:ext cx="2999539" cy="307777"/>
          </a:xfrm>
          <a:prstGeom prst="rect">
            <a:avLst/>
          </a:prstGeom>
          <a:noFill/>
        </p:spPr>
        <p:txBody>
          <a:bodyPr wrap="none" rtlCol="0">
            <a:spAutoFit/>
          </a:bodyPr>
          <a:lstStyle/>
          <a:p>
            <a:r>
              <a:rPr lang="en-US" sz="1400" dirty="0" smtClean="0">
                <a:latin typeface="Arial" pitchFamily="34" charset="0"/>
                <a:cs typeface="Arial" pitchFamily="34" charset="0"/>
              </a:rPr>
              <a:t>5.Some other kinds of parties are…</a:t>
            </a:r>
            <a:endParaRPr lang="ru-RU" sz="1400" dirty="0">
              <a:latin typeface="Arial" pitchFamily="34" charset="0"/>
              <a:cs typeface="Arial" pitchFamily="34" charset="0"/>
            </a:endParaRPr>
          </a:p>
        </p:txBody>
      </p:sp>
      <p:sp>
        <p:nvSpPr>
          <p:cNvPr id="16" name="TextBox 15"/>
          <p:cNvSpPr txBox="1"/>
          <p:nvPr/>
        </p:nvSpPr>
        <p:spPr>
          <a:xfrm>
            <a:off x="3571868" y="4071942"/>
            <a:ext cx="4570482" cy="307777"/>
          </a:xfrm>
          <a:prstGeom prst="rect">
            <a:avLst/>
          </a:prstGeom>
          <a:noFill/>
        </p:spPr>
        <p:txBody>
          <a:bodyPr wrap="square" rtlCol="0">
            <a:spAutoFit/>
          </a:bodyPr>
          <a:lstStyle/>
          <a:p>
            <a:r>
              <a:rPr lang="en-US" sz="1400" dirty="0" smtClean="0">
                <a:latin typeface="Arial" pitchFamily="34" charset="0"/>
                <a:cs typeface="Arial" pitchFamily="34" charset="0"/>
              </a:rPr>
              <a:t>fancy dress parties, funny hat parties, </a:t>
            </a:r>
            <a:r>
              <a:rPr lang="en-US" sz="1400" dirty="0" err="1" smtClean="0">
                <a:latin typeface="Arial" pitchFamily="34" charset="0"/>
                <a:cs typeface="Arial" pitchFamily="34" charset="0"/>
              </a:rPr>
              <a:t>pyjamas</a:t>
            </a:r>
            <a:r>
              <a:rPr lang="en-US" sz="1400" dirty="0" smtClean="0">
                <a:latin typeface="Arial" pitchFamily="34" charset="0"/>
                <a:cs typeface="Arial" pitchFamily="34" charset="0"/>
              </a:rPr>
              <a:t> parties.</a:t>
            </a:r>
            <a:endParaRPr lang="ru-RU" sz="1400" dirty="0">
              <a:latin typeface="Arial" pitchFamily="34" charset="0"/>
              <a:cs typeface="Arial" pitchFamily="34" charset="0"/>
            </a:endParaRPr>
          </a:p>
        </p:txBody>
      </p:sp>
      <p:sp>
        <p:nvSpPr>
          <p:cNvPr id="17" name="TextBox 16"/>
          <p:cNvSpPr txBox="1"/>
          <p:nvPr/>
        </p:nvSpPr>
        <p:spPr>
          <a:xfrm>
            <a:off x="642910" y="4643446"/>
            <a:ext cx="3129383" cy="307777"/>
          </a:xfrm>
          <a:prstGeom prst="rect">
            <a:avLst/>
          </a:prstGeom>
          <a:noFill/>
        </p:spPr>
        <p:txBody>
          <a:bodyPr wrap="none" rtlCol="0">
            <a:spAutoFit/>
          </a:bodyPr>
          <a:lstStyle/>
          <a:p>
            <a:r>
              <a:rPr lang="en-US" sz="1400" dirty="0" smtClean="0">
                <a:latin typeface="Arial" pitchFamily="34" charset="0"/>
                <a:cs typeface="Arial" pitchFamily="34" charset="0"/>
              </a:rPr>
              <a:t>6.At the outdoor parties we usually …</a:t>
            </a:r>
            <a:endParaRPr lang="ru-RU" sz="1400" dirty="0">
              <a:latin typeface="Arial" pitchFamily="34" charset="0"/>
              <a:cs typeface="Arial" pitchFamily="34" charset="0"/>
            </a:endParaRPr>
          </a:p>
        </p:txBody>
      </p:sp>
      <p:sp>
        <p:nvSpPr>
          <p:cNvPr id="18" name="TextBox 17"/>
          <p:cNvSpPr txBox="1"/>
          <p:nvPr/>
        </p:nvSpPr>
        <p:spPr>
          <a:xfrm>
            <a:off x="3786182" y="4643446"/>
            <a:ext cx="3645293" cy="307777"/>
          </a:xfrm>
          <a:prstGeom prst="rect">
            <a:avLst/>
          </a:prstGeom>
          <a:noFill/>
        </p:spPr>
        <p:txBody>
          <a:bodyPr wrap="none" rtlCol="0">
            <a:spAutoFit/>
          </a:bodyPr>
          <a:lstStyle/>
          <a:p>
            <a:r>
              <a:rPr lang="en-US" sz="1400" dirty="0" smtClean="0">
                <a:latin typeface="Arial" pitchFamily="34" charset="0"/>
                <a:cs typeface="Arial" pitchFamily="34" charset="0"/>
              </a:rPr>
              <a:t>have picnics in the garden or near the river.</a:t>
            </a:r>
            <a:endParaRPr lang="ru-RU" sz="1400" dirty="0">
              <a:latin typeface="Arial" pitchFamily="34" charset="0"/>
              <a:cs typeface="Arial" pitchFamily="34" charset="0"/>
            </a:endParaRPr>
          </a:p>
        </p:txBody>
      </p:sp>
      <p:sp>
        <p:nvSpPr>
          <p:cNvPr id="19" name="TextBox 18"/>
          <p:cNvSpPr txBox="1"/>
          <p:nvPr/>
        </p:nvSpPr>
        <p:spPr>
          <a:xfrm>
            <a:off x="642910" y="5214950"/>
            <a:ext cx="3297698" cy="307777"/>
          </a:xfrm>
          <a:prstGeom prst="rect">
            <a:avLst/>
          </a:prstGeom>
          <a:noFill/>
        </p:spPr>
        <p:txBody>
          <a:bodyPr wrap="none" rtlCol="0">
            <a:spAutoFit/>
          </a:bodyPr>
          <a:lstStyle/>
          <a:p>
            <a:r>
              <a:rPr lang="en-US" sz="1400" dirty="0" smtClean="0">
                <a:latin typeface="Arial" pitchFamily="34" charset="0"/>
                <a:cs typeface="Arial" pitchFamily="34" charset="0"/>
              </a:rPr>
              <a:t>7.After outdoor parties we sometimes…</a:t>
            </a:r>
            <a:endParaRPr lang="ru-RU" sz="1400" dirty="0">
              <a:latin typeface="Arial" pitchFamily="34" charset="0"/>
              <a:cs typeface="Arial" pitchFamily="34" charset="0"/>
            </a:endParaRPr>
          </a:p>
        </p:txBody>
      </p:sp>
      <p:sp>
        <p:nvSpPr>
          <p:cNvPr id="20" name="TextBox 19"/>
          <p:cNvSpPr txBox="1"/>
          <p:nvPr/>
        </p:nvSpPr>
        <p:spPr>
          <a:xfrm>
            <a:off x="4286248" y="5214950"/>
            <a:ext cx="1289135" cy="307777"/>
          </a:xfrm>
          <a:prstGeom prst="rect">
            <a:avLst/>
          </a:prstGeom>
          <a:noFill/>
        </p:spPr>
        <p:txBody>
          <a:bodyPr wrap="square" rtlCol="0">
            <a:spAutoFit/>
          </a:bodyPr>
          <a:lstStyle/>
          <a:p>
            <a:r>
              <a:rPr lang="en-US" sz="1400" dirty="0" smtClean="0">
                <a:latin typeface="Arial" pitchFamily="34" charset="0"/>
                <a:cs typeface="Arial" pitchFamily="34" charset="0"/>
              </a:rPr>
              <a:t>sleep in tents.</a:t>
            </a:r>
            <a:endParaRPr lang="ru-RU" sz="1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1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2143108" y="1700808"/>
            <a:ext cx="4714908" cy="1371002"/>
          </a:xfrm>
        </p:spPr>
        <p:txBody>
          <a:bodyPr>
            <a:noAutofit/>
          </a:bodyPr>
          <a:lstStyle/>
          <a:p>
            <a:r>
              <a:rPr lang="en-US" sz="3600" b="1" dirty="0" smtClean="0">
                <a:solidFill>
                  <a:srgbClr val="CC00CC"/>
                </a:solidFill>
                <a:latin typeface="Arial" charset="0"/>
                <a:cs typeface="Arial" charset="0"/>
              </a:rPr>
              <a:t>Relaxing time</a:t>
            </a:r>
            <a:br>
              <a:rPr lang="en-US" sz="3600" b="1" dirty="0" smtClean="0">
                <a:solidFill>
                  <a:srgbClr val="CC00CC"/>
                </a:solidFill>
                <a:latin typeface="Arial" charset="0"/>
                <a:cs typeface="Arial" charset="0"/>
              </a:rPr>
            </a:br>
            <a:r>
              <a:rPr lang="uk-UA" sz="3600" b="1" dirty="0" smtClean="0">
                <a:solidFill>
                  <a:srgbClr val="0070C0"/>
                </a:solidFill>
                <a:latin typeface="Arial" charset="0"/>
                <a:cs typeface="Arial" charset="0"/>
              </a:rPr>
              <a:t>“</a:t>
            </a:r>
            <a:r>
              <a:rPr lang="en-US" sz="3600" b="1" dirty="0" smtClean="0">
                <a:solidFill>
                  <a:srgbClr val="0070C0"/>
                </a:solidFill>
                <a:latin typeface="Arial" charset="0"/>
                <a:cs typeface="Arial" charset="0"/>
              </a:rPr>
              <a:t>MIMING GAME</a:t>
            </a:r>
            <a:r>
              <a:rPr lang="uk-UA" sz="3600" b="1" dirty="0" smtClean="0">
                <a:solidFill>
                  <a:srgbClr val="0070C0"/>
                </a:solidFill>
                <a:latin typeface="Arial" charset="0"/>
                <a:cs typeface="Arial" charset="0"/>
              </a:rPr>
              <a:t>”</a:t>
            </a:r>
            <a:endParaRPr lang="ru-RU" sz="3600" b="1" dirty="0" smtClean="0">
              <a:solidFill>
                <a:srgbClr val="0070C0"/>
              </a:solidFill>
              <a:latin typeface="Arial" charset="0"/>
              <a:cs typeface="Arial" charset="0"/>
            </a:endParaRPr>
          </a:p>
        </p:txBody>
      </p:sp>
    </p:spTree>
    <p:extLst>
      <p:ext uri="{BB962C8B-B14F-4D97-AF65-F5344CB8AC3E}">
        <p14:creationId xmlns="" xmlns:p14="http://schemas.microsoft.com/office/powerpoint/2010/main" val="214482485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2317</TotalTime>
  <Words>588</Words>
  <Application>Microsoft Office PowerPoint</Application>
  <PresentationFormat>Экран (4:3)</PresentationFormat>
  <Paragraphs>97</Paragraphs>
  <Slides>39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Тема Office</vt:lpstr>
      <vt:lpstr>Слайд 1</vt:lpstr>
      <vt:lpstr>Слайд 2</vt:lpstr>
      <vt:lpstr>Слайд 3</vt:lpstr>
      <vt:lpstr>It’s party time It’s party time, it’s party time. Time for games and time for toys, Time for happy girls and boys, Time for cakes and gifts for you, Time to laugh and say “Thank you”.    </vt:lpstr>
      <vt:lpstr>Слайд 5</vt:lpstr>
      <vt:lpstr> Read children`s notes about the parties. My friends and I like sleep-over parties. At sleep-over parties my friends eat and play games in my bedroom. Then they sleep at my house. Of course we go to sleep very late because we tell stories and talk about our friends. Linda Theme parties are my favourite. You choose a theme for your party and your friends wear clothes to match the theme. You can also decorate the party room and have food and music with the same theme. Fancy dress parties, funny hat parties and pyjamas parties are also great! Steve. Outdoor parties are also good but you need good weather! My family and friends often have picnics in a garden or near the river. Food always tastes fantastic outdoors! Then we swim or play games. Sometimes my friends and I sleep in tents after these parties. Nataly  Tonight is my birthday party and the theme of the party is Japan. Today my mum is cooking Japanese food. I'm cleaning the house, decorating the party room and making my costume. I'm having fun! Bob. </vt:lpstr>
      <vt:lpstr> Answer the questions. 1. Where do we have sleep-over parties? 2. What can you do at birthday parties?  3. Where do you have outdoor parties?   4. What do you do at theme parties?</vt:lpstr>
      <vt:lpstr>Слайд 8</vt:lpstr>
      <vt:lpstr>Relaxing time “MIMING GAME”</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You are clever !</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Смирнова Л.Б.</dc:creator>
  <cp:lastModifiedBy>Admin</cp:lastModifiedBy>
  <cp:revision>175</cp:revision>
  <dcterms:created xsi:type="dcterms:W3CDTF">2007-02-28T18:02:40Z</dcterms:created>
  <dcterms:modified xsi:type="dcterms:W3CDTF">2016-11-27T12:46:47Z</dcterms:modified>
</cp:coreProperties>
</file>