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61" r:id="rId4"/>
    <p:sldId id="259" r:id="rId5"/>
    <p:sldId id="258" r:id="rId6"/>
    <p:sldId id="262" r:id="rId7"/>
    <p:sldId id="270" r:id="rId8"/>
    <p:sldId id="263" r:id="rId9"/>
    <p:sldId id="264" r:id="rId10"/>
    <p:sldId id="265" r:id="rId11"/>
    <p:sldId id="269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8E6D6A27-59AB-4FBC-90B3-CAAECB06262A}">
          <p14:sldIdLst>
            <p14:sldId id="256"/>
            <p14:sldId id="257"/>
            <p14:sldId id="261"/>
            <p14:sldId id="259"/>
          </p14:sldIdLst>
        </p14:section>
        <p14:section name="Раздел без заголовка" id="{DB4A2608-895E-4061-9B76-B67C8150D19A}">
          <p14:sldIdLst>
            <p14:sldId id="258"/>
            <p14:sldId id="262"/>
            <p14:sldId id="270"/>
            <p14:sldId id="263"/>
            <p14:sldId id="264"/>
            <p14:sldId id="265"/>
            <p14:sldId id="269"/>
            <p14:sldId id="266"/>
            <p14:sldId id="267"/>
            <p14:sldId id="26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3522EB-E224-479F-86B1-199E73C054FC}" type="datetimeFigureOut">
              <a:rPr lang="ru-RU" smtClean="0"/>
              <a:t>17.12.2014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9E9312-4D21-485E-93BD-89471AE751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05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9E9312-4D21-485E-93BD-89471AE751AC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2838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9DB2F-7F9D-4C20-A70B-4E25769ED2AD}" type="datetimeFigureOut">
              <a:rPr lang="ru-RU" smtClean="0"/>
              <a:t>17.12.2014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44261-60F6-4B48-B176-0250C824E6A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9DB2F-7F9D-4C20-A70B-4E25769ED2AD}" type="datetimeFigureOut">
              <a:rPr lang="ru-RU" smtClean="0"/>
              <a:t>17.12.2014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44261-60F6-4B48-B176-0250C824E6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9DB2F-7F9D-4C20-A70B-4E25769ED2AD}" type="datetimeFigureOut">
              <a:rPr lang="ru-RU" smtClean="0"/>
              <a:t>17.12.2014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44261-60F6-4B48-B176-0250C824E6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9DB2F-7F9D-4C20-A70B-4E25769ED2AD}" type="datetimeFigureOut">
              <a:rPr lang="ru-RU" smtClean="0"/>
              <a:t>17.12.2014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44261-60F6-4B48-B176-0250C824E6A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9DB2F-7F9D-4C20-A70B-4E25769ED2AD}" type="datetimeFigureOut">
              <a:rPr lang="ru-RU" smtClean="0"/>
              <a:t>17.12.2014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44261-60F6-4B48-B176-0250C824E6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9DB2F-7F9D-4C20-A70B-4E25769ED2AD}" type="datetimeFigureOut">
              <a:rPr lang="ru-RU" smtClean="0"/>
              <a:t>17.12.2014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44261-60F6-4B48-B176-0250C824E6A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9DB2F-7F9D-4C20-A70B-4E25769ED2AD}" type="datetimeFigureOut">
              <a:rPr lang="ru-RU" smtClean="0"/>
              <a:t>17.12.2014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44261-60F6-4B48-B176-0250C824E6A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9DB2F-7F9D-4C20-A70B-4E25769ED2AD}" type="datetimeFigureOut">
              <a:rPr lang="ru-RU" smtClean="0"/>
              <a:t>17.12.2014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44261-60F6-4B48-B176-0250C824E6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9DB2F-7F9D-4C20-A70B-4E25769ED2AD}" type="datetimeFigureOut">
              <a:rPr lang="ru-RU" smtClean="0"/>
              <a:t>17.12.2014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44261-60F6-4B48-B176-0250C824E6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9DB2F-7F9D-4C20-A70B-4E25769ED2AD}" type="datetimeFigureOut">
              <a:rPr lang="ru-RU" smtClean="0"/>
              <a:t>17.12.2014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44261-60F6-4B48-B176-0250C824E6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9DB2F-7F9D-4C20-A70B-4E25769ED2AD}" type="datetimeFigureOut">
              <a:rPr lang="ru-RU" smtClean="0"/>
              <a:t>17.12.2014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44261-60F6-4B48-B176-0250C824E6A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0D9DB2F-7F9D-4C20-A70B-4E25769ED2AD}" type="datetimeFigureOut">
              <a:rPr lang="ru-RU" smtClean="0"/>
              <a:t>17.12.2014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E244261-60F6-4B48-B176-0250C824E6A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7.wdp"/><Relationship Id="rId3" Type="http://schemas.openxmlformats.org/officeDocument/2006/relationships/image" Target="../media/image6.jpeg"/><Relationship Id="rId7" Type="http://schemas.openxmlformats.org/officeDocument/2006/relationships/image" Target="../media/image1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6.wdp"/><Relationship Id="rId5" Type="http://schemas.openxmlformats.org/officeDocument/2006/relationships/image" Target="../media/image18.pn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8.wdp"/><Relationship Id="rId5" Type="http://schemas.openxmlformats.org/officeDocument/2006/relationships/image" Target="../media/image20.png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microsoft.com/office/2007/relationships/hdphoto" Target="../media/hdphoto9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9.jpeg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microsoft.com/office/2007/relationships/hdphoto" Target="../media/hdphoto3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image" Target="../media/image6.jpeg"/><Relationship Id="rId7" Type="http://schemas.openxmlformats.org/officeDocument/2006/relationships/image" Target="../media/image15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10" Type="http://schemas.microsoft.com/office/2007/relationships/hdphoto" Target="../media/hdphoto5.wdp"/><Relationship Id="rId4" Type="http://schemas.openxmlformats.org/officeDocument/2006/relationships/image" Target="../media/image9.jpeg"/><Relationship Id="rId9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gif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-31259" y="0"/>
            <a:ext cx="1722939" cy="6830624"/>
            <a:chOff x="-31259" y="0"/>
            <a:chExt cx="1722939" cy="6830624"/>
          </a:xfrm>
        </p:grpSpPr>
        <p:pic>
          <p:nvPicPr>
            <p:cNvPr id="1026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5" y="276968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6" y="2553843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7" y="4830718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7" name="Группа 26"/>
          <p:cNvGrpSpPr/>
          <p:nvPr/>
        </p:nvGrpSpPr>
        <p:grpSpPr>
          <a:xfrm>
            <a:off x="7421061" y="27376"/>
            <a:ext cx="1722939" cy="6830624"/>
            <a:chOff x="-31259" y="0"/>
            <a:chExt cx="1722939" cy="6830624"/>
          </a:xfrm>
        </p:grpSpPr>
        <p:pic>
          <p:nvPicPr>
            <p:cNvPr id="28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5" y="276968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6" y="2553843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7" y="4830718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1" name="Picture 2" descr="C:\Users\ТОЛЯ\Desktop\5555555555\ukraine-mai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6046" y="4420392"/>
            <a:ext cx="3603986" cy="2437608"/>
          </a:xfrm>
          <a:prstGeom prst="rect">
            <a:avLst/>
          </a:prstGeom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ТОЛЯ\Desktop\5555555555\ukraine-mai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427984" y="4393016"/>
            <a:ext cx="3452798" cy="2437608"/>
          </a:xfrm>
          <a:prstGeom prst="rect">
            <a:avLst/>
          </a:prstGeom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ооо\Desktop\оформлення\kvitka_osnovianenko_hryhorii_fedorovych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3798" y="589262"/>
            <a:ext cx="3348372" cy="5022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0432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3391" y="190623"/>
            <a:ext cx="6368889" cy="977538"/>
          </a:xfrm>
        </p:spPr>
        <p:txBody>
          <a:bodyPr/>
          <a:lstStyle/>
          <a:p>
            <a:pPr marL="182880" indent="0" algn="ctr">
              <a:buNone/>
            </a:pPr>
            <a:r>
              <a:rPr lang="uk-UA" sz="2400" dirty="0">
                <a:effectLst/>
              </a:rPr>
              <a:t>Групове заповнення таблиці </a:t>
            </a:r>
            <a:r>
              <a:rPr lang="uk-UA" sz="2400" dirty="0" smtClean="0">
                <a:effectLst/>
              </a:rPr>
              <a:t/>
            </a:r>
            <a:br>
              <a:rPr lang="uk-UA" sz="2400" dirty="0" smtClean="0">
                <a:effectLst/>
              </a:rPr>
            </a:br>
            <a:r>
              <a:rPr lang="uk-UA" sz="2400" dirty="0" smtClean="0">
                <a:effectLst/>
              </a:rPr>
              <a:t>«</a:t>
            </a:r>
            <a:r>
              <a:rPr lang="uk-UA" sz="2400" dirty="0">
                <a:effectLst/>
              </a:rPr>
              <a:t>Образи козацьких старшин»</a:t>
            </a:r>
            <a:endParaRPr lang="ru-RU" sz="2400" dirty="0"/>
          </a:p>
        </p:txBody>
      </p:sp>
      <p:grpSp>
        <p:nvGrpSpPr>
          <p:cNvPr id="14" name="Группа 13"/>
          <p:cNvGrpSpPr/>
          <p:nvPr/>
        </p:nvGrpSpPr>
        <p:grpSpPr>
          <a:xfrm>
            <a:off x="0" y="1738"/>
            <a:ext cx="720080" cy="3499270"/>
            <a:chOff x="-31259" y="0"/>
            <a:chExt cx="1722939" cy="6830624"/>
          </a:xfrm>
        </p:grpSpPr>
        <p:pic>
          <p:nvPicPr>
            <p:cNvPr id="15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5" y="276968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6" y="2553843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7" y="4830718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8" name="Группа 17"/>
          <p:cNvGrpSpPr/>
          <p:nvPr/>
        </p:nvGrpSpPr>
        <p:grpSpPr>
          <a:xfrm>
            <a:off x="3311" y="3501008"/>
            <a:ext cx="720080" cy="3356992"/>
            <a:chOff x="-31259" y="0"/>
            <a:chExt cx="1722939" cy="6830624"/>
          </a:xfrm>
        </p:grpSpPr>
        <p:pic>
          <p:nvPicPr>
            <p:cNvPr id="19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5" y="276968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6" y="2553843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7" y="4830718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050" name="Picture 2" descr="C:\Users\ТОЛЯ\Desktop\5555555555\ukraine-mai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-232261"/>
            <a:ext cx="2605915" cy="2611128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5001618"/>
              </p:ext>
            </p:extLst>
          </p:nvPr>
        </p:nvGraphicFramePr>
        <p:xfrm>
          <a:off x="1639362" y="1756811"/>
          <a:ext cx="6009640" cy="247116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002790"/>
                <a:gridCol w="2003425"/>
                <a:gridCol w="2003425"/>
              </a:tblGrid>
              <a:tr h="0"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</a:rPr>
                        <a:t>Микита </a:t>
                      </a:r>
                      <a:r>
                        <a:rPr lang="uk-UA" sz="1400" dirty="0">
                          <a:effectLst/>
                        </a:rPr>
                        <a:t>Уласович Забрьоха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</a:rPr>
                        <a:t>Прокіп </a:t>
                      </a:r>
                      <a:r>
                        <a:rPr lang="uk-UA" sz="1400" dirty="0" err="1">
                          <a:effectLst/>
                        </a:rPr>
                        <a:t>Ригорович</a:t>
                      </a:r>
                      <a:r>
                        <a:rPr lang="uk-UA" sz="1400" dirty="0">
                          <a:effectLst/>
                        </a:rPr>
                        <a:t> Пістряк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</a:rPr>
                        <a:t>Дем’ян </a:t>
                      </a:r>
                      <a:r>
                        <a:rPr lang="uk-UA" sz="1400" dirty="0" err="1">
                          <a:effectLst/>
                        </a:rPr>
                        <a:t>Омельянович</a:t>
                      </a:r>
                      <a:r>
                        <a:rPr lang="uk-UA" sz="1400" dirty="0">
                          <a:effectLst/>
                        </a:rPr>
                        <a:t> </a:t>
                      </a:r>
                      <a:r>
                        <a:rPr lang="uk-UA" sz="1400" dirty="0" err="1">
                          <a:effectLst/>
                        </a:rPr>
                        <a:t>Халявський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1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1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1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1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1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1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1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1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060506"/>
            <a:ext cx="4151377" cy="2586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822" b="97749" l="10642" r="9442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2" y="50321"/>
            <a:ext cx="1967404" cy="3100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8086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332656"/>
            <a:ext cx="6368889" cy="977538"/>
          </a:xfrm>
        </p:spPr>
        <p:txBody>
          <a:bodyPr/>
          <a:lstStyle/>
          <a:p>
            <a:pPr marL="182880" indent="0" algn="ctr">
              <a:buNone/>
            </a:pPr>
            <a:r>
              <a:rPr lang="uk-UA" sz="2400" dirty="0">
                <a:effectLst/>
              </a:rPr>
              <a:t>Групове заповнення таблиці «Образи козацьких старшин»</a:t>
            </a:r>
            <a:endParaRPr lang="ru-RU" sz="2400" dirty="0"/>
          </a:p>
        </p:txBody>
      </p:sp>
      <p:grpSp>
        <p:nvGrpSpPr>
          <p:cNvPr id="14" name="Группа 13"/>
          <p:cNvGrpSpPr/>
          <p:nvPr/>
        </p:nvGrpSpPr>
        <p:grpSpPr>
          <a:xfrm>
            <a:off x="0" y="1738"/>
            <a:ext cx="720080" cy="3499270"/>
            <a:chOff x="-31259" y="0"/>
            <a:chExt cx="1722939" cy="6830624"/>
          </a:xfrm>
        </p:grpSpPr>
        <p:pic>
          <p:nvPicPr>
            <p:cNvPr id="15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5" y="276968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6" y="2553843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7" y="4830718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8" name="Группа 17"/>
          <p:cNvGrpSpPr/>
          <p:nvPr/>
        </p:nvGrpSpPr>
        <p:grpSpPr>
          <a:xfrm>
            <a:off x="3311" y="3501008"/>
            <a:ext cx="720080" cy="3356992"/>
            <a:chOff x="-31259" y="0"/>
            <a:chExt cx="1722939" cy="6830624"/>
          </a:xfrm>
        </p:grpSpPr>
        <p:pic>
          <p:nvPicPr>
            <p:cNvPr id="19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5" y="276968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6" y="2553843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7" y="4830718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050" name="Picture 2" descr="C:\Users\ТОЛЯ\Desktop\5555555555\ukraine-mai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-232261"/>
            <a:ext cx="2605915" cy="2611128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4786333"/>
              </p:ext>
            </p:extLst>
          </p:nvPr>
        </p:nvGraphicFramePr>
        <p:xfrm>
          <a:off x="2339752" y="1499043"/>
          <a:ext cx="6009640" cy="368046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002790"/>
                <a:gridCol w="2003425"/>
                <a:gridCol w="2003425"/>
              </a:tblGrid>
              <a:tr h="0"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Микита Уласович Забрьоха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Прокіп Ригорович Пістряк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Дем’ян Омельянович Халявський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Брехливий, неосвічений, ледачий, безпорадний, чванливий, пихатий, зажерливий, грубий; не слідкує за своєю зовнішністю; має пристрасть до пияцтва; байдужий до суспільних справ</a:t>
                      </a:r>
                      <a:endParaRPr lang="ru-RU" sz="1100">
                        <a:effectLst/>
                      </a:endParaRPr>
                    </a:p>
                    <a:p>
                      <a:pPr indent="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Хитрий, підступний, паразитичний, </a:t>
                      </a:r>
                      <a:r>
                        <a:rPr lang="uk-UA" sz="1400" dirty="0" err="1">
                          <a:effectLst/>
                        </a:rPr>
                        <a:t>користолюбивий</a:t>
                      </a:r>
                      <a:r>
                        <a:rPr lang="uk-UA" sz="1400" dirty="0">
                          <a:effectLst/>
                        </a:rPr>
                        <a:t>, жорстокий, бездушний; шахрай, п’яниця, хабарник; «освіченість» від дяківської науки; використовує службове становище у власних потребах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Судденко,письменний,обмежений, </a:t>
                      </a:r>
                      <a:r>
                        <a:rPr lang="uk-UA" sz="1400" dirty="0" err="1">
                          <a:effectLst/>
                        </a:rPr>
                        <a:t>користолюбивий</a:t>
                      </a:r>
                      <a:r>
                        <a:rPr lang="uk-UA" sz="1400" dirty="0">
                          <a:effectLst/>
                        </a:rPr>
                        <a:t> самодур, поважний до  </a:t>
                      </a:r>
                      <a:r>
                        <a:rPr lang="uk-UA" sz="1400" dirty="0" err="1">
                          <a:effectLst/>
                        </a:rPr>
                        <a:t>Забухи</a:t>
                      </a:r>
                      <a:r>
                        <a:rPr lang="uk-UA" sz="1400" dirty="0">
                          <a:effectLst/>
                        </a:rPr>
                        <a:t>, зневажливий у ставленні до простого люду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29" y="4662678"/>
            <a:ext cx="2228850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4634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3391" y="20786"/>
            <a:ext cx="6368889" cy="977538"/>
          </a:xfrm>
        </p:spPr>
        <p:txBody>
          <a:bodyPr/>
          <a:lstStyle/>
          <a:p>
            <a:pPr marL="182880" indent="0" algn="ctr">
              <a:buNone/>
            </a:pPr>
            <a:r>
              <a:rPr lang="uk-UA" dirty="0"/>
              <a:t>Метод «Прес»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pSp>
        <p:nvGrpSpPr>
          <p:cNvPr id="14" name="Группа 13"/>
          <p:cNvGrpSpPr/>
          <p:nvPr/>
        </p:nvGrpSpPr>
        <p:grpSpPr>
          <a:xfrm>
            <a:off x="0" y="1738"/>
            <a:ext cx="720080" cy="3499270"/>
            <a:chOff x="-31259" y="0"/>
            <a:chExt cx="1722939" cy="6830624"/>
          </a:xfrm>
        </p:grpSpPr>
        <p:pic>
          <p:nvPicPr>
            <p:cNvPr id="15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5" y="276968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6" y="2553843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7" y="4830718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8" name="Группа 17"/>
          <p:cNvGrpSpPr/>
          <p:nvPr/>
        </p:nvGrpSpPr>
        <p:grpSpPr>
          <a:xfrm>
            <a:off x="3311" y="3501008"/>
            <a:ext cx="720080" cy="3356992"/>
            <a:chOff x="-31259" y="0"/>
            <a:chExt cx="1722939" cy="6830624"/>
          </a:xfrm>
        </p:grpSpPr>
        <p:pic>
          <p:nvPicPr>
            <p:cNvPr id="19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5" y="276968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6" y="2553843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7" y="4830718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050" name="Picture 2" descr="C:\Users\ТОЛЯ\Desktop\5555555555\ukraine-main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-232261"/>
            <a:ext cx="2605915" cy="2611128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99592" y="1348135"/>
            <a:ext cx="7495645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uk-UA" b="1" dirty="0" smtClean="0">
                <a:solidFill>
                  <a:schemeClr val="bg2">
                    <a:lumMod val="50000"/>
                  </a:schemeClr>
                </a:solidFill>
              </a:rPr>
              <a:t>Перечитайте </a:t>
            </a:r>
            <a:r>
              <a:rPr lang="uk-UA" b="1" dirty="0">
                <a:solidFill>
                  <a:schemeClr val="bg2">
                    <a:lumMod val="50000"/>
                  </a:schemeClr>
                </a:solidFill>
              </a:rPr>
              <a:t>ще раз епіграф нашого уроку. Поясніть, як ви розумієте слова І. </a:t>
            </a:r>
            <a:r>
              <a:rPr lang="uk-UA" b="1" dirty="0" err="1" smtClean="0">
                <a:solidFill>
                  <a:schemeClr val="bg2">
                    <a:lumMod val="50000"/>
                  </a:schemeClr>
                </a:solidFill>
              </a:rPr>
              <a:t>Гончарова</a:t>
            </a:r>
            <a:r>
              <a:rPr lang="uk-UA" b="1" dirty="0">
                <a:solidFill>
                  <a:schemeClr val="bg2">
                    <a:lumMod val="50000"/>
                  </a:schemeClr>
                </a:solidFill>
              </a:rPr>
              <a:t>?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uk-UA" b="1" dirty="0">
                <a:solidFill>
                  <a:schemeClr val="bg2">
                    <a:lumMod val="50000"/>
                  </a:schemeClr>
                </a:solidFill>
              </a:rPr>
              <a:t>Якими постають картини життя українського суспільства за часів Великої </a:t>
            </a:r>
            <a:r>
              <a:rPr lang="uk-UA" b="1" dirty="0" smtClean="0">
                <a:solidFill>
                  <a:schemeClr val="bg2">
                    <a:lumMod val="50000"/>
                  </a:schemeClr>
                </a:solidFill>
              </a:rPr>
              <a:t>Руїни?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  <a:p>
            <a:pPr algn="ctr"/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Чотири </a:t>
            </a:r>
            <a:r>
              <a:rPr lang="uk-U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етапи методу: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uk-UA" dirty="0"/>
              <a:t>1) викладіть свою думку: «Я вважаю,що...»</a:t>
            </a:r>
            <a:endParaRPr lang="ru-RU" dirty="0"/>
          </a:p>
          <a:p>
            <a:r>
              <a:rPr lang="uk-UA" dirty="0"/>
              <a:t>2) поясніть причину появи цієї думки: «Тому,що...»</a:t>
            </a:r>
            <a:endParaRPr lang="ru-RU" dirty="0"/>
          </a:p>
          <a:p>
            <a:r>
              <a:rPr lang="uk-UA" dirty="0"/>
              <a:t>3) наведіть аргументи на підтримку вашої позиції: «Наприклад...»</a:t>
            </a:r>
            <a:endParaRPr lang="ru-RU" dirty="0"/>
          </a:p>
          <a:p>
            <a:r>
              <a:rPr lang="uk-UA" dirty="0"/>
              <a:t>4) зробіть висновок: «Таким чином...»</a:t>
            </a:r>
            <a:endParaRPr lang="ru-RU" dirty="0"/>
          </a:p>
          <a:p>
            <a:r>
              <a:rPr lang="uk-UA" dirty="0"/>
              <a:t> </a:t>
            </a:r>
            <a:endParaRPr lang="ru-RU" dirty="0"/>
          </a:p>
        </p:txBody>
      </p:sp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89809" l="6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79" y="4455592"/>
            <a:ext cx="2043647" cy="2566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6979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Группа 13"/>
          <p:cNvGrpSpPr/>
          <p:nvPr/>
        </p:nvGrpSpPr>
        <p:grpSpPr>
          <a:xfrm>
            <a:off x="0" y="1738"/>
            <a:ext cx="720080" cy="3499270"/>
            <a:chOff x="-31259" y="0"/>
            <a:chExt cx="1722939" cy="6830624"/>
          </a:xfrm>
        </p:grpSpPr>
        <p:pic>
          <p:nvPicPr>
            <p:cNvPr id="15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5" y="276968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6" y="2553843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7" y="4830718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8" name="Группа 17"/>
          <p:cNvGrpSpPr/>
          <p:nvPr/>
        </p:nvGrpSpPr>
        <p:grpSpPr>
          <a:xfrm>
            <a:off x="3311" y="3501008"/>
            <a:ext cx="720080" cy="3356992"/>
            <a:chOff x="-31259" y="0"/>
            <a:chExt cx="1722939" cy="6830624"/>
          </a:xfrm>
        </p:grpSpPr>
        <p:pic>
          <p:nvPicPr>
            <p:cNvPr id="19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5" y="276968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6" y="2553843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7" y="4830718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050" name="Picture 2" descr="C:\Users\ТОЛЯ\Desktop\5555555555\ukraine-mai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-232261"/>
            <a:ext cx="2605915" cy="2611128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99592" y="188640"/>
            <a:ext cx="626106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Прошу знову намалювати </a:t>
            </a:r>
            <a:r>
              <a:rPr lang="uk-UA" sz="2800" dirty="0" err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смайлик</a:t>
            </a:r>
            <a:r>
              <a:rPr lang="uk-UA" sz="280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Порівняйте, чи відрізняється він від попереднього? Поясніть чому?</a:t>
            </a:r>
            <a:endParaRPr lang="ru-RU" sz="2800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1" name="Picture 2" descr="http://freeiconset.ru/upfile/img/thumbs/545x0/image126720320931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2006" y="1704369"/>
            <a:ext cx="4904250" cy="4967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515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0079" y="549085"/>
            <a:ext cx="7232985" cy="1463998"/>
          </a:xfrm>
        </p:spPr>
        <p:txBody>
          <a:bodyPr/>
          <a:lstStyle/>
          <a:p>
            <a:pPr marL="182880" indent="0" algn="just">
              <a:buNone/>
            </a:pPr>
            <a:r>
              <a:rPr lang="uk-UA" dirty="0" smtClean="0">
                <a:effectLst/>
              </a:rPr>
              <a:t>Домашнє завдання</a:t>
            </a:r>
            <a:endParaRPr lang="ru-RU" dirty="0"/>
          </a:p>
        </p:txBody>
      </p:sp>
      <p:grpSp>
        <p:nvGrpSpPr>
          <p:cNvPr id="14" name="Группа 13"/>
          <p:cNvGrpSpPr/>
          <p:nvPr/>
        </p:nvGrpSpPr>
        <p:grpSpPr>
          <a:xfrm>
            <a:off x="0" y="1738"/>
            <a:ext cx="720080" cy="3499270"/>
            <a:chOff x="-31259" y="0"/>
            <a:chExt cx="1722939" cy="6830624"/>
          </a:xfrm>
        </p:grpSpPr>
        <p:pic>
          <p:nvPicPr>
            <p:cNvPr id="15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5" y="276968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6" y="2553843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7" y="4830718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8" name="Группа 17"/>
          <p:cNvGrpSpPr/>
          <p:nvPr/>
        </p:nvGrpSpPr>
        <p:grpSpPr>
          <a:xfrm>
            <a:off x="3311" y="3501008"/>
            <a:ext cx="720080" cy="3356992"/>
            <a:chOff x="-31259" y="0"/>
            <a:chExt cx="1722939" cy="6830624"/>
          </a:xfrm>
        </p:grpSpPr>
        <p:pic>
          <p:nvPicPr>
            <p:cNvPr id="19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5" y="276968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6" y="2553843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7" y="4830718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050" name="Picture 2" descr="C:\Users\ТОЛЯ\Desktop\5555555555\ukraine-mai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-232261"/>
            <a:ext cx="2605915" cy="2611128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47664" y="2121514"/>
            <a:ext cx="684757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/>
              <a:t>Повторити теоретичний матеріал С. 152 </a:t>
            </a:r>
            <a:r>
              <a:rPr lang="uk-UA" b="1" i="1" dirty="0">
                <a:solidFill>
                  <a:prstClr val="black"/>
                </a:solidFill>
              </a:rPr>
              <a:t>−</a:t>
            </a:r>
            <a:r>
              <a:rPr lang="uk-UA" sz="2400" dirty="0" smtClean="0"/>
              <a:t> 163; закінчити </a:t>
            </a:r>
            <a:r>
              <a:rPr lang="uk-UA" sz="2400" dirty="0"/>
              <a:t>заповнення таблиці цитатами до образів героїв; </a:t>
            </a:r>
            <a:endParaRPr lang="uk-UA" sz="2400" dirty="0" smtClean="0"/>
          </a:p>
          <a:p>
            <a:r>
              <a:rPr lang="uk-UA" sz="2400" dirty="0" smtClean="0"/>
              <a:t>виписати </a:t>
            </a:r>
            <a:r>
              <a:rPr lang="uk-UA" sz="2400" dirty="0"/>
              <a:t>приклади художніх засобів сатири та гумору; </a:t>
            </a:r>
            <a:endParaRPr lang="uk-UA" sz="2400" dirty="0" smtClean="0"/>
          </a:p>
          <a:p>
            <a:r>
              <a:rPr lang="uk-UA" sz="2400" dirty="0" smtClean="0"/>
              <a:t>* скласти </a:t>
            </a:r>
            <a:r>
              <a:rPr lang="uk-UA" sz="2400" dirty="0"/>
              <a:t>уявний діалог з будь-яким героєм </a:t>
            </a:r>
            <a:r>
              <a:rPr lang="uk-UA" sz="2400" dirty="0" smtClean="0"/>
              <a:t>повісті.</a:t>
            </a:r>
            <a:endParaRPr lang="ru-RU" sz="24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221088"/>
            <a:ext cx="2792413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628598" y="6328580"/>
            <a:ext cx="35205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u="sng" dirty="0" err="1"/>
              <a:t>SvitlanaKajnara</a:t>
            </a:r>
            <a:r>
              <a:rPr lang="uk-UA" b="1" i="1" u="sng" dirty="0"/>
              <a:t>.</a:t>
            </a:r>
            <a:r>
              <a:rPr lang="en-US" b="1" i="1" u="sng" dirty="0"/>
              <a:t>BlogSpot</a:t>
            </a:r>
            <a:r>
              <a:rPr lang="uk-UA" b="1" i="1" u="sng" dirty="0"/>
              <a:t>.</a:t>
            </a:r>
            <a:r>
              <a:rPr lang="en-US" b="1" i="1" u="sng" dirty="0"/>
              <a:t>com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015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3391" y="20786"/>
            <a:ext cx="7809049" cy="1608014"/>
          </a:xfrm>
        </p:spPr>
        <p:txBody>
          <a:bodyPr/>
          <a:lstStyle/>
          <a:p>
            <a:pPr marL="182880" indent="0" algn="ctr">
              <a:buNone/>
            </a:pPr>
            <a:r>
              <a:rPr lang="uk-UA" dirty="0"/>
              <a:t>«</a:t>
            </a:r>
            <a:r>
              <a:rPr lang="uk-UA" dirty="0" err="1"/>
              <a:t>Самоналаштування</a:t>
            </a:r>
            <a:r>
              <a:rPr lang="uk-UA" dirty="0"/>
              <a:t>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pSp>
        <p:nvGrpSpPr>
          <p:cNvPr id="14" name="Группа 13"/>
          <p:cNvGrpSpPr/>
          <p:nvPr/>
        </p:nvGrpSpPr>
        <p:grpSpPr>
          <a:xfrm>
            <a:off x="0" y="1738"/>
            <a:ext cx="720080" cy="3499270"/>
            <a:chOff x="-31259" y="0"/>
            <a:chExt cx="1722939" cy="6830624"/>
          </a:xfrm>
        </p:grpSpPr>
        <p:pic>
          <p:nvPicPr>
            <p:cNvPr id="15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5" y="276968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6" y="2553843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7" y="4830718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8" name="Группа 17"/>
          <p:cNvGrpSpPr/>
          <p:nvPr/>
        </p:nvGrpSpPr>
        <p:grpSpPr>
          <a:xfrm>
            <a:off x="3311" y="3501008"/>
            <a:ext cx="720080" cy="3356992"/>
            <a:chOff x="-31259" y="0"/>
            <a:chExt cx="1722939" cy="6830624"/>
          </a:xfrm>
        </p:grpSpPr>
        <p:pic>
          <p:nvPicPr>
            <p:cNvPr id="19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5" y="276968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6" y="2553843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7" y="4830718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Прямоугольник 3"/>
          <p:cNvSpPr/>
          <p:nvPr/>
        </p:nvSpPr>
        <p:spPr>
          <a:xfrm>
            <a:off x="1403826" y="1511462"/>
            <a:ext cx="68407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 smtClean="0"/>
              <a:t>Покладіть </a:t>
            </a:r>
            <a:r>
              <a:rPr lang="uk-UA" sz="2800" b="1" dirty="0"/>
              <a:t>руки на парту, закрийте очі та промовляйте </a:t>
            </a:r>
            <a:r>
              <a:rPr lang="uk-UA" sz="2800" b="1" dirty="0" smtClean="0"/>
              <a:t>:</a:t>
            </a:r>
            <a:endParaRPr lang="ru-RU" sz="2800" b="1" dirty="0"/>
          </a:p>
          <a:p>
            <a:pPr algn="just"/>
            <a:r>
              <a:rPr lang="uk-UA" sz="2800" b="1" dirty="0">
                <a:solidFill>
                  <a:schemeClr val="bg2">
                    <a:lumMod val="50000"/>
                  </a:schemeClr>
                </a:solidFill>
              </a:rPr>
              <a:t>«Я зможу сьогодні добре </a:t>
            </a:r>
            <a:r>
              <a:rPr lang="uk-UA" sz="2800" b="1" dirty="0" smtClean="0">
                <a:solidFill>
                  <a:schemeClr val="bg2">
                    <a:lumMod val="50000"/>
                  </a:schemeClr>
                </a:solidFill>
              </a:rPr>
              <a:t>працювати.</a:t>
            </a:r>
            <a:endParaRPr lang="ru-RU" sz="2800" b="1" dirty="0">
              <a:solidFill>
                <a:schemeClr val="bg2">
                  <a:lumMod val="50000"/>
                </a:schemeClr>
              </a:solidFill>
            </a:endParaRPr>
          </a:p>
          <a:p>
            <a:pPr algn="just"/>
            <a:r>
              <a:rPr lang="uk-UA" sz="2800" b="1" dirty="0">
                <a:solidFill>
                  <a:schemeClr val="bg2">
                    <a:lumMod val="50000"/>
                  </a:schemeClr>
                </a:solidFill>
              </a:rPr>
              <a:t>Я особистість творча.</a:t>
            </a:r>
            <a:endParaRPr lang="ru-RU" sz="2800" b="1" dirty="0">
              <a:solidFill>
                <a:schemeClr val="bg2">
                  <a:lumMod val="50000"/>
                </a:schemeClr>
              </a:solidFill>
            </a:endParaRPr>
          </a:p>
          <a:p>
            <a:pPr algn="just"/>
            <a:r>
              <a:rPr lang="uk-UA" sz="2800" b="1" dirty="0">
                <a:solidFill>
                  <a:schemeClr val="bg2">
                    <a:lumMod val="50000"/>
                  </a:schemeClr>
                </a:solidFill>
              </a:rPr>
              <a:t>Я бажаю всім однокласникам успіхів на </a:t>
            </a:r>
            <a:r>
              <a:rPr lang="uk-UA" sz="2800" b="1" dirty="0" smtClean="0">
                <a:solidFill>
                  <a:schemeClr val="bg2">
                    <a:lumMod val="50000"/>
                  </a:schemeClr>
                </a:solidFill>
              </a:rPr>
              <a:t>уроці.»</a:t>
            </a:r>
            <a:endParaRPr lang="ru-RU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028" name="Picture 4" descr="http://dancerussia.ru/img/pix/1285311094_272_1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000" b="94000" l="7200" r="944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224211"/>
            <a:ext cx="2381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3294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Группа 13"/>
          <p:cNvGrpSpPr/>
          <p:nvPr/>
        </p:nvGrpSpPr>
        <p:grpSpPr>
          <a:xfrm>
            <a:off x="0" y="1738"/>
            <a:ext cx="720080" cy="3499270"/>
            <a:chOff x="-31259" y="0"/>
            <a:chExt cx="1722939" cy="6830624"/>
          </a:xfrm>
        </p:grpSpPr>
        <p:pic>
          <p:nvPicPr>
            <p:cNvPr id="15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5" y="276968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6" y="2553843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7" y="4830718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8" name="Группа 17"/>
          <p:cNvGrpSpPr/>
          <p:nvPr/>
        </p:nvGrpSpPr>
        <p:grpSpPr>
          <a:xfrm>
            <a:off x="3311" y="3501008"/>
            <a:ext cx="720080" cy="3356992"/>
            <a:chOff x="-31259" y="0"/>
            <a:chExt cx="1722939" cy="6830624"/>
          </a:xfrm>
        </p:grpSpPr>
        <p:pic>
          <p:nvPicPr>
            <p:cNvPr id="19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5" y="276968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6" y="2553843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7" y="4830718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Прямоугольник 2"/>
          <p:cNvSpPr/>
          <p:nvPr/>
        </p:nvSpPr>
        <p:spPr>
          <a:xfrm>
            <a:off x="1285192" y="169450"/>
            <a:ext cx="670355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 smtClean="0"/>
              <a:t>Теперішній </a:t>
            </a:r>
            <a:r>
              <a:rPr lang="uk-UA" sz="2400" dirty="0"/>
              <a:t>настрій зобразити «</a:t>
            </a:r>
            <a:r>
              <a:rPr lang="uk-UA" sz="2400" dirty="0" err="1"/>
              <a:t>смайликом</a:t>
            </a:r>
            <a:r>
              <a:rPr lang="uk-UA" sz="2400" dirty="0"/>
              <a:t>» на полях зошита</a:t>
            </a:r>
            <a:endParaRPr lang="ru-RU" sz="2400" dirty="0"/>
          </a:p>
        </p:txBody>
      </p:sp>
      <p:pic>
        <p:nvPicPr>
          <p:cNvPr id="6146" name="Picture 2" descr="http://freeiconset.ru/upfile/img/thumbs/545x0/image126720320931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8967" y="1052736"/>
            <a:ext cx="5596009" cy="5667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6461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Группа 13"/>
          <p:cNvGrpSpPr/>
          <p:nvPr/>
        </p:nvGrpSpPr>
        <p:grpSpPr>
          <a:xfrm>
            <a:off x="0" y="1738"/>
            <a:ext cx="720080" cy="3499270"/>
            <a:chOff x="-31259" y="0"/>
            <a:chExt cx="1722939" cy="6830624"/>
          </a:xfrm>
        </p:grpSpPr>
        <p:pic>
          <p:nvPicPr>
            <p:cNvPr id="15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5" y="276968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6" y="2553843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7" y="4830718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8" name="Группа 17"/>
          <p:cNvGrpSpPr/>
          <p:nvPr/>
        </p:nvGrpSpPr>
        <p:grpSpPr>
          <a:xfrm>
            <a:off x="3311" y="3501008"/>
            <a:ext cx="720080" cy="3356992"/>
            <a:chOff x="-31259" y="0"/>
            <a:chExt cx="1722939" cy="6830624"/>
          </a:xfrm>
        </p:grpSpPr>
        <p:pic>
          <p:nvPicPr>
            <p:cNvPr id="19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5" y="276968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6" y="2553843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7" y="4830718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050" name="Picture 2" descr="C:\Users\ТОЛЯ\Desktop\5555555555\ukraine-mai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-232261"/>
            <a:ext cx="2605915" cy="2611128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411760" y="217986"/>
            <a:ext cx="355328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 «</a:t>
            </a:r>
            <a:r>
              <a:rPr lang="uk-UA" sz="2800" b="1" dirty="0" err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Квіткознавець</a:t>
            </a:r>
            <a:r>
              <a:rPr lang="uk-UA" sz="28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2800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03648" y="1494712"/>
            <a:ext cx="6552728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200" dirty="0"/>
              <a:t>1. Місце </a:t>
            </a:r>
            <a:r>
              <a:rPr lang="uk-UA" sz="2200" dirty="0" smtClean="0"/>
              <a:t>й </a:t>
            </a:r>
            <a:r>
              <a:rPr lang="uk-UA" sz="2200" dirty="0"/>
              <a:t>дата народження Г. </a:t>
            </a:r>
            <a:r>
              <a:rPr lang="uk-UA" sz="2200" dirty="0" err="1"/>
              <a:t>Квітки-Основ’яненка</a:t>
            </a:r>
            <a:r>
              <a:rPr lang="uk-UA" sz="2200" dirty="0"/>
              <a:t> </a:t>
            </a:r>
            <a:endParaRPr lang="ru-RU" sz="2200" dirty="0"/>
          </a:p>
          <a:p>
            <a:pPr algn="just"/>
            <a:r>
              <a:rPr lang="uk-UA" sz="2200" dirty="0"/>
              <a:t>2. У яких навчальних закладах здобував освіту? </a:t>
            </a:r>
            <a:endParaRPr lang="ru-RU" sz="2200" dirty="0"/>
          </a:p>
          <a:p>
            <a:pPr algn="just"/>
            <a:r>
              <a:rPr lang="uk-UA" sz="2200" dirty="0"/>
              <a:t>3. Назвіть джерела творчості </a:t>
            </a:r>
            <a:r>
              <a:rPr lang="uk-UA" sz="2200" dirty="0" smtClean="0"/>
              <a:t>письменника. </a:t>
            </a:r>
            <a:endParaRPr lang="ru-RU" sz="2200" dirty="0"/>
          </a:p>
          <a:p>
            <a:pPr algn="just"/>
            <a:r>
              <a:rPr lang="uk-UA" sz="2200" dirty="0"/>
              <a:t>5. Назвіть твори  </a:t>
            </a:r>
            <a:r>
              <a:rPr lang="uk-UA" sz="2200" dirty="0" smtClean="0"/>
              <a:t>митця. </a:t>
            </a:r>
            <a:endParaRPr lang="ru-RU" sz="2200" dirty="0"/>
          </a:p>
          <a:p>
            <a:pPr algn="just"/>
            <a:r>
              <a:rPr lang="uk-UA" sz="2200" dirty="0"/>
              <a:t>6. Яка тема повісті Квітки «Маруся»?</a:t>
            </a:r>
            <a:endParaRPr lang="ru-RU" sz="2200" dirty="0"/>
          </a:p>
          <a:p>
            <a:pPr algn="just"/>
            <a:r>
              <a:rPr lang="uk-UA" sz="2200" dirty="0"/>
              <a:t>7. Дайте визначення поняттю «сентименталізм</a:t>
            </a:r>
            <a:r>
              <a:rPr lang="uk-UA" sz="2200" dirty="0" smtClean="0"/>
              <a:t>». </a:t>
            </a:r>
          </a:p>
          <a:p>
            <a:pPr algn="just"/>
            <a:r>
              <a:rPr lang="uk-UA" sz="2200" dirty="0"/>
              <a:t>8. Назвіть героїв повісті «Конотопська відьма</a:t>
            </a:r>
            <a:r>
              <a:rPr lang="uk-UA" sz="2200" dirty="0" smtClean="0"/>
              <a:t>». </a:t>
            </a:r>
            <a:endParaRPr lang="ru-RU" sz="2200" dirty="0"/>
          </a:p>
          <a:p>
            <a:pPr algn="just"/>
            <a:r>
              <a:rPr lang="uk-UA" sz="2200" dirty="0"/>
              <a:t>9. Які часи описані в «Конотопській відьмі»?</a:t>
            </a:r>
            <a:endParaRPr lang="ru-RU" sz="2200" dirty="0"/>
          </a:p>
          <a:p>
            <a:pPr algn="just"/>
            <a:r>
              <a:rPr lang="uk-UA" sz="2200" dirty="0"/>
              <a:t>10. Що вам відомо з історії про події, що відбуваються після смерті Б. Хмельницького?</a:t>
            </a:r>
            <a:endParaRPr lang="ru-RU" sz="2200" dirty="0"/>
          </a:p>
          <a:p>
            <a:pPr algn="just"/>
            <a:r>
              <a:rPr lang="uk-UA" sz="2200" dirty="0"/>
              <a:t>11. Пригадайте, що таке </a:t>
            </a:r>
            <a:r>
              <a:rPr lang="uk-UA" sz="2200" dirty="0" smtClean="0"/>
              <a:t>сатира? </a:t>
            </a:r>
            <a:endParaRPr lang="ru-RU" sz="2200" dirty="0"/>
          </a:p>
          <a:p>
            <a:pPr algn="just"/>
            <a:r>
              <a:rPr lang="uk-UA" sz="2200" dirty="0"/>
              <a:t>12. Дайте визначення поняттю «іронія</a:t>
            </a:r>
            <a:r>
              <a:rPr lang="uk-UA" sz="2200" dirty="0" smtClean="0"/>
              <a:t>». </a:t>
            </a:r>
            <a:endParaRPr lang="ru-RU" sz="2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9611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proridne.net/mythology/image/%D0%A3%D0%BA%D1%80%D0%B0%D1%97%D0%BD%D1%81%D1%8C%D0%BA%D0%B0%20%D0%B2%D1%96%D0%B4%D1%8C%D0%BC%D0%B0/04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996" y="692696"/>
            <a:ext cx="5890774" cy="6246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72209" y="2842240"/>
            <a:ext cx="5171791" cy="1777765"/>
          </a:xfrm>
        </p:spPr>
        <p:txBody>
          <a:bodyPr/>
          <a:lstStyle/>
          <a:p>
            <a:pPr marL="182880" indent="0" algn="ctr">
              <a:buNone/>
            </a:pPr>
            <a:r>
              <a:rPr lang="uk-UA" sz="2400" dirty="0" smtClean="0">
                <a:solidFill>
                  <a:srgbClr val="C00000"/>
                </a:solidFill>
                <a:effectLst/>
              </a:rPr>
              <a:t>Тема уроку.</a:t>
            </a:r>
            <a:r>
              <a:rPr lang="uk-UA" sz="2400" dirty="0" smtClean="0">
                <a:effectLst/>
              </a:rPr>
              <a:t> </a:t>
            </a:r>
            <a:r>
              <a:rPr lang="uk-UA" sz="2400" dirty="0">
                <a:effectLst/>
              </a:rPr>
              <a:t>Г. Квітка-Основ’яненко. «Конотопська відьма». Картини життя українського суспільства за часів Великої Руїни. Іронія і сатира в повісті.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grpSp>
        <p:nvGrpSpPr>
          <p:cNvPr id="14" name="Группа 13"/>
          <p:cNvGrpSpPr/>
          <p:nvPr/>
        </p:nvGrpSpPr>
        <p:grpSpPr>
          <a:xfrm>
            <a:off x="0" y="1738"/>
            <a:ext cx="720080" cy="3499270"/>
            <a:chOff x="-31259" y="0"/>
            <a:chExt cx="1722939" cy="6830624"/>
          </a:xfrm>
        </p:grpSpPr>
        <p:pic>
          <p:nvPicPr>
            <p:cNvPr id="15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5" y="276968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6" y="2553843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7" y="4830718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8" name="Группа 17"/>
          <p:cNvGrpSpPr/>
          <p:nvPr/>
        </p:nvGrpSpPr>
        <p:grpSpPr>
          <a:xfrm>
            <a:off x="3311" y="3501008"/>
            <a:ext cx="720080" cy="3356992"/>
            <a:chOff x="-31259" y="0"/>
            <a:chExt cx="1722939" cy="6830624"/>
          </a:xfrm>
        </p:grpSpPr>
        <p:pic>
          <p:nvPicPr>
            <p:cNvPr id="19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5" y="276968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6" y="2553843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7" y="4830718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050" name="Picture 2" descr="C:\Users\ТОЛЯ\Desktop\5555555555\ukraine-main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8097" y="35527"/>
            <a:ext cx="2605915" cy="2611128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6237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Группа 13"/>
          <p:cNvGrpSpPr/>
          <p:nvPr/>
        </p:nvGrpSpPr>
        <p:grpSpPr>
          <a:xfrm>
            <a:off x="0" y="1738"/>
            <a:ext cx="720080" cy="3499270"/>
            <a:chOff x="-31259" y="0"/>
            <a:chExt cx="1722939" cy="6830624"/>
          </a:xfrm>
        </p:grpSpPr>
        <p:pic>
          <p:nvPicPr>
            <p:cNvPr id="15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5" y="276968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6" y="2553843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7" y="4830718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8" name="Группа 17"/>
          <p:cNvGrpSpPr/>
          <p:nvPr/>
        </p:nvGrpSpPr>
        <p:grpSpPr>
          <a:xfrm>
            <a:off x="3311" y="3501008"/>
            <a:ext cx="720080" cy="3356992"/>
            <a:chOff x="-31259" y="0"/>
            <a:chExt cx="1722939" cy="6830624"/>
          </a:xfrm>
        </p:grpSpPr>
        <p:pic>
          <p:nvPicPr>
            <p:cNvPr id="19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5" y="276968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6" y="2553843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7" y="4830718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050" name="Picture 2" descr="C:\Users\ТОЛЯ\Desktop\5555555555\ukraine-mai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-63261"/>
            <a:ext cx="2605915" cy="2611128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476" y="4413250"/>
            <a:ext cx="1871663" cy="2444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03648" y="239912"/>
            <a:ext cx="59046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 «Склади гарбуз» </a:t>
            </a:r>
            <a:endParaRPr lang="ru-RU" sz="3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Хорда 3"/>
          <p:cNvSpPr/>
          <p:nvPr/>
        </p:nvSpPr>
        <p:spPr>
          <a:xfrm rot="17532140">
            <a:off x="1402443" y="546662"/>
            <a:ext cx="3118422" cy="3410993"/>
          </a:xfrm>
          <a:prstGeom prst="chord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uk-UA" b="1" i="1" dirty="0" smtClean="0">
              <a:solidFill>
                <a:srgbClr val="C00000"/>
              </a:solidFill>
            </a:endParaRPr>
          </a:p>
          <a:p>
            <a:pPr algn="ctr"/>
            <a:endParaRPr lang="uk-UA" b="1" i="1" dirty="0">
              <a:solidFill>
                <a:srgbClr val="C00000"/>
              </a:solidFill>
            </a:endParaRPr>
          </a:p>
          <a:p>
            <a:pPr algn="ctr"/>
            <a:r>
              <a:rPr lang="uk-UA" b="1" i="1" dirty="0" smtClean="0">
                <a:solidFill>
                  <a:srgbClr val="C00000"/>
                </a:solidFill>
              </a:rPr>
              <a:t>Це гумористично-сатирична </a:t>
            </a:r>
            <a:r>
              <a:rPr lang="uk-UA" b="1" i="1" dirty="0">
                <a:solidFill>
                  <a:srgbClr val="C00000"/>
                </a:solidFill>
              </a:rPr>
              <a:t>повість (бурлескний твір)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1" name="Хорда 20"/>
          <p:cNvSpPr/>
          <p:nvPr/>
        </p:nvSpPr>
        <p:spPr>
          <a:xfrm rot="17532140">
            <a:off x="2485748" y="730712"/>
            <a:ext cx="3729883" cy="4866622"/>
          </a:xfrm>
          <a:prstGeom prst="chord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uk-UA" b="1" i="1" dirty="0" smtClean="0">
              <a:solidFill>
                <a:srgbClr val="C00000"/>
              </a:solidFill>
            </a:endParaRPr>
          </a:p>
          <a:p>
            <a:pPr algn="ctr"/>
            <a:endParaRPr lang="uk-UA" b="1" i="1" dirty="0">
              <a:solidFill>
                <a:srgbClr val="C00000"/>
              </a:solidFill>
            </a:endParaRPr>
          </a:p>
          <a:p>
            <a:pPr algn="ctr"/>
            <a:endParaRPr lang="uk-UA" b="1" i="1" dirty="0" smtClean="0">
              <a:solidFill>
                <a:srgbClr val="C00000"/>
              </a:solidFill>
              <a:latin typeface="Times New Roman"/>
              <a:ea typeface="Times New Roman"/>
            </a:endParaRPr>
          </a:p>
          <a:p>
            <a:pPr algn="ctr"/>
            <a:r>
              <a:rPr lang="uk-UA" sz="2000" b="1" i="1" u="sng" dirty="0" smtClean="0">
                <a:solidFill>
                  <a:srgbClr val="C00000"/>
                </a:solidFill>
                <a:latin typeface="Times New Roman"/>
                <a:ea typeface="Times New Roman"/>
              </a:rPr>
              <a:t>Тема:</a:t>
            </a:r>
            <a:r>
              <a:rPr lang="uk-UA" sz="2000" b="1" i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 показ суспільних взаємин, сатиричне висміювання </a:t>
            </a:r>
            <a:r>
              <a:rPr lang="uk-UA" sz="2000" b="1" i="1" dirty="0">
                <a:solidFill>
                  <a:srgbClr val="C00000"/>
                </a:solidFill>
                <a:latin typeface="Times New Roman"/>
                <a:ea typeface="Times New Roman"/>
              </a:rPr>
              <a:t>життя </a:t>
            </a:r>
            <a:r>
              <a:rPr lang="uk-UA" sz="2000" b="1" i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й побуту </a:t>
            </a:r>
            <a:r>
              <a:rPr lang="uk-UA" sz="2000" b="1" i="1" dirty="0">
                <a:solidFill>
                  <a:srgbClr val="C00000"/>
                </a:solidFill>
                <a:latin typeface="Times New Roman"/>
                <a:ea typeface="Times New Roman"/>
              </a:rPr>
              <a:t>українського панства </a:t>
            </a:r>
            <a:r>
              <a:rPr lang="uk-UA" sz="2000" b="1" i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й </a:t>
            </a:r>
            <a:r>
              <a:rPr lang="uk-UA" sz="2000" b="1" i="1" dirty="0">
                <a:solidFill>
                  <a:srgbClr val="C00000"/>
                </a:solidFill>
                <a:latin typeface="Times New Roman"/>
                <a:ea typeface="Times New Roman"/>
              </a:rPr>
              <a:t>козацької старшини кінця ХVІІІ </a:t>
            </a:r>
            <a:r>
              <a:rPr lang="uk-UA" sz="2000" b="1" i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ст</a:t>
            </a:r>
            <a:r>
              <a:rPr lang="uk-UA" sz="2000" b="1" i="1" dirty="0">
                <a:solidFill>
                  <a:srgbClr val="C00000"/>
                </a:solidFill>
              </a:rPr>
              <a:t>.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22" name="Хорда 21"/>
          <p:cNvSpPr/>
          <p:nvPr/>
        </p:nvSpPr>
        <p:spPr>
          <a:xfrm rot="17532140">
            <a:off x="2319237" y="214587"/>
            <a:ext cx="3729883" cy="4866622"/>
          </a:xfrm>
          <a:prstGeom prst="chord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uk-UA" b="1" i="1" dirty="0" smtClean="0">
              <a:solidFill>
                <a:srgbClr val="C00000"/>
              </a:solidFill>
            </a:endParaRPr>
          </a:p>
          <a:p>
            <a:pPr algn="ctr"/>
            <a:endParaRPr lang="uk-UA" b="1" i="1" dirty="0">
              <a:solidFill>
                <a:srgbClr val="C00000"/>
              </a:solidFill>
            </a:endParaRPr>
          </a:p>
          <a:p>
            <a:pPr algn="ctr"/>
            <a:endParaRPr lang="uk-UA" b="1" i="1" dirty="0" smtClean="0">
              <a:solidFill>
                <a:srgbClr val="C00000"/>
              </a:solidFill>
              <a:latin typeface="Times New Roman"/>
              <a:ea typeface="Times New Roman"/>
            </a:endParaRPr>
          </a:p>
          <a:p>
            <a:pPr algn="ctr"/>
            <a:r>
              <a:rPr lang="uk-UA" sz="2000" b="1" i="1" u="sng" dirty="0" smtClean="0">
                <a:solidFill>
                  <a:srgbClr val="C00000"/>
                </a:solidFill>
                <a:ea typeface="Times New Roman"/>
              </a:rPr>
              <a:t>Ідея:</a:t>
            </a:r>
            <a:r>
              <a:rPr lang="uk-UA" sz="2000" b="1" i="1" dirty="0" smtClean="0">
                <a:solidFill>
                  <a:srgbClr val="C00000"/>
                </a:solidFill>
                <a:ea typeface="Times New Roman"/>
              </a:rPr>
              <a:t> </a:t>
            </a:r>
            <a:r>
              <a:rPr lang="uk-UA" sz="2000" b="1" i="1" dirty="0">
                <a:solidFill>
                  <a:srgbClr val="C00000"/>
                </a:solidFill>
              </a:rPr>
              <a:t>некультурність, самодурство, здирство, взаємні інтриги й обдурювання</a:t>
            </a:r>
            <a:r>
              <a:rPr lang="uk-UA" sz="2000" b="1" i="1" dirty="0" smtClean="0">
                <a:solidFill>
                  <a:srgbClr val="C00000"/>
                </a:solidFill>
              </a:rPr>
              <a:t>...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23" name="Хорда 22"/>
          <p:cNvSpPr/>
          <p:nvPr/>
        </p:nvSpPr>
        <p:spPr>
          <a:xfrm rot="17532140">
            <a:off x="2278063" y="376934"/>
            <a:ext cx="3729883" cy="4866622"/>
          </a:xfrm>
          <a:prstGeom prst="chord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uk-UA" b="1" i="1" dirty="0" smtClean="0">
              <a:solidFill>
                <a:srgbClr val="C00000"/>
              </a:solidFill>
            </a:endParaRPr>
          </a:p>
          <a:p>
            <a:pPr algn="ctr"/>
            <a:endParaRPr lang="uk-UA" b="1" i="1" dirty="0">
              <a:solidFill>
                <a:srgbClr val="C00000"/>
              </a:solidFill>
            </a:endParaRPr>
          </a:p>
          <a:p>
            <a:pPr algn="ctr"/>
            <a:endParaRPr lang="uk-UA" b="1" i="1" dirty="0" smtClean="0">
              <a:solidFill>
                <a:srgbClr val="C00000"/>
              </a:solidFill>
              <a:latin typeface="Times New Roman"/>
              <a:ea typeface="Times New Roman"/>
            </a:endParaRPr>
          </a:p>
          <a:p>
            <a:pPr algn="ctr"/>
            <a:endParaRPr lang="uk-UA" sz="2000" dirty="0" smtClean="0"/>
          </a:p>
          <a:p>
            <a:pPr algn="ctr"/>
            <a:r>
              <a:rPr lang="uk-UA" sz="2000" b="1" i="1" u="sng" dirty="0" smtClean="0">
                <a:solidFill>
                  <a:srgbClr val="C00000"/>
                </a:solidFill>
              </a:rPr>
              <a:t>Основна думка</a:t>
            </a:r>
            <a:r>
              <a:rPr lang="uk-UA" sz="2000" b="1" i="1" dirty="0" smtClean="0">
                <a:solidFill>
                  <a:srgbClr val="C00000"/>
                </a:solidFill>
              </a:rPr>
              <a:t>: «Ішов</a:t>
            </a:r>
            <a:r>
              <a:rPr lang="uk-UA" sz="2000" b="1" i="1" dirty="0">
                <a:solidFill>
                  <a:srgbClr val="C00000"/>
                </a:solidFill>
              </a:rPr>
              <a:t>, ішов дорогою, та і в яму впав, любив, </a:t>
            </a:r>
            <a:r>
              <a:rPr lang="uk-UA" sz="2000" b="1" i="1" dirty="0" err="1">
                <a:solidFill>
                  <a:srgbClr val="C00000"/>
                </a:solidFill>
              </a:rPr>
              <a:t>любив</a:t>
            </a:r>
            <a:r>
              <a:rPr lang="uk-UA" sz="2000" b="1" i="1" dirty="0">
                <a:solidFill>
                  <a:srgbClr val="C00000"/>
                </a:solidFill>
              </a:rPr>
              <a:t> </a:t>
            </a:r>
            <a:r>
              <a:rPr lang="uk-UA" sz="2000" b="1" i="1" dirty="0" err="1">
                <a:solidFill>
                  <a:srgbClr val="C00000"/>
                </a:solidFill>
              </a:rPr>
              <a:t>хорошую</a:t>
            </a:r>
            <a:r>
              <a:rPr lang="uk-UA" sz="2000" b="1" i="1" dirty="0">
                <a:solidFill>
                  <a:srgbClr val="C00000"/>
                </a:solidFill>
              </a:rPr>
              <a:t>, та й плюгаву взяв»</a:t>
            </a:r>
            <a:endParaRPr lang="ru-RU" sz="2000" b="1" i="1" dirty="0">
              <a:solidFill>
                <a:srgbClr val="C00000"/>
              </a:solidFill>
            </a:endParaRPr>
          </a:p>
        </p:txBody>
      </p:sp>
      <p:sp>
        <p:nvSpPr>
          <p:cNvPr id="24" name="Хорда 23"/>
          <p:cNvSpPr/>
          <p:nvPr/>
        </p:nvSpPr>
        <p:spPr>
          <a:xfrm rot="17532140">
            <a:off x="2530556" y="62785"/>
            <a:ext cx="3729883" cy="4866622"/>
          </a:xfrm>
          <a:prstGeom prst="chord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uk-UA" dirty="0" smtClean="0"/>
          </a:p>
          <a:p>
            <a:pPr algn="ctr"/>
            <a:endParaRPr lang="uk-UA" b="1" i="1" dirty="0" smtClean="0">
              <a:solidFill>
                <a:srgbClr val="C00000"/>
              </a:solidFill>
            </a:endParaRPr>
          </a:p>
          <a:p>
            <a:pPr algn="ctr"/>
            <a:r>
              <a:rPr lang="uk-UA" b="1" i="1" u="sng" dirty="0" smtClean="0">
                <a:solidFill>
                  <a:srgbClr val="C00000"/>
                </a:solidFill>
              </a:rPr>
              <a:t>Композиційні особливості</a:t>
            </a:r>
            <a:r>
              <a:rPr lang="uk-UA" b="1" i="1" dirty="0" smtClean="0">
                <a:solidFill>
                  <a:srgbClr val="C00000"/>
                </a:solidFill>
              </a:rPr>
              <a:t>: повість </a:t>
            </a:r>
            <a:r>
              <a:rPr lang="uk-UA" b="1" i="1" dirty="0">
                <a:solidFill>
                  <a:srgbClr val="C00000"/>
                </a:solidFill>
              </a:rPr>
              <a:t>містить 14 частин і «</a:t>
            </a:r>
            <a:r>
              <a:rPr lang="uk-UA" b="1" i="1" dirty="0" err="1">
                <a:solidFill>
                  <a:srgbClr val="C00000"/>
                </a:solidFill>
              </a:rPr>
              <a:t>закінченіє</a:t>
            </a:r>
            <a:r>
              <a:rPr lang="uk-UA" b="1" i="1" dirty="0">
                <a:solidFill>
                  <a:srgbClr val="C00000"/>
                </a:solidFill>
              </a:rPr>
              <a:t>»</a:t>
            </a:r>
            <a:endParaRPr lang="uk-UA" sz="2000" b="1" i="1" dirty="0" smtClean="0">
              <a:solidFill>
                <a:srgbClr val="C00000"/>
              </a:solidFill>
            </a:endParaRPr>
          </a:p>
        </p:txBody>
      </p:sp>
      <p:sp>
        <p:nvSpPr>
          <p:cNvPr id="26" name="Хорда 25"/>
          <p:cNvSpPr/>
          <p:nvPr/>
        </p:nvSpPr>
        <p:spPr>
          <a:xfrm rot="17532140">
            <a:off x="2706958" y="405484"/>
            <a:ext cx="3728506" cy="4867186"/>
          </a:xfrm>
          <a:prstGeom prst="chord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uk-UA" sz="1600" dirty="0" smtClean="0"/>
          </a:p>
          <a:p>
            <a:pPr algn="ctr"/>
            <a:endParaRPr lang="uk-UA" sz="1600" dirty="0"/>
          </a:p>
          <a:p>
            <a:pPr algn="ctr"/>
            <a:endParaRPr lang="uk-UA" sz="1600" dirty="0" smtClean="0"/>
          </a:p>
          <a:p>
            <a:pPr algn="ctr"/>
            <a:endParaRPr lang="uk-UA" sz="1600" dirty="0"/>
          </a:p>
          <a:p>
            <a:pPr algn="ctr"/>
            <a:endParaRPr lang="uk-UA" sz="1600" b="1" i="1" dirty="0" smtClean="0">
              <a:solidFill>
                <a:srgbClr val="C00000"/>
              </a:solidFill>
            </a:endParaRPr>
          </a:p>
          <a:p>
            <a:pPr algn="ctr"/>
            <a:endParaRPr lang="uk-UA" sz="1600" b="1" i="1" dirty="0" smtClean="0">
              <a:solidFill>
                <a:srgbClr val="C00000"/>
              </a:solidFill>
            </a:endParaRPr>
          </a:p>
          <a:p>
            <a:pPr algn="ctr"/>
            <a:r>
              <a:rPr lang="uk-UA" sz="1600" b="1" i="1" u="sng" dirty="0" smtClean="0">
                <a:solidFill>
                  <a:srgbClr val="C00000"/>
                </a:solidFill>
              </a:rPr>
              <a:t>Сюжетні лінії:</a:t>
            </a:r>
            <a:r>
              <a:rPr lang="uk-UA" sz="1600" b="1" i="1" dirty="0" smtClean="0">
                <a:solidFill>
                  <a:srgbClr val="C00000"/>
                </a:solidFill>
              </a:rPr>
              <a:t>відомості </a:t>
            </a:r>
            <a:r>
              <a:rPr lang="uk-UA" sz="1600" b="1" i="1" dirty="0">
                <a:solidFill>
                  <a:srgbClr val="C00000"/>
                </a:solidFill>
              </a:rPr>
              <a:t>про предків Забрьохи; намагання пана сотника одружитися з Оленою за допомогою ворожінь Явдохи; М. Забрьоха і П. Пістряк — «керівники козацької сотні»; Олена і пан </a:t>
            </a:r>
            <a:r>
              <a:rPr lang="uk-UA" sz="1600" b="1" i="1" dirty="0" err="1">
                <a:solidFill>
                  <a:srgbClr val="C00000"/>
                </a:solidFill>
              </a:rPr>
              <a:t>Халявський</a:t>
            </a:r>
            <a:r>
              <a:rPr lang="uk-UA" sz="1600" b="1" i="1" dirty="0">
                <a:solidFill>
                  <a:srgbClr val="C00000"/>
                </a:solidFill>
              </a:rPr>
              <a:t>; містична діяльність Явдохи </a:t>
            </a:r>
            <a:r>
              <a:rPr lang="uk-UA" sz="1600" b="1" i="1" dirty="0" err="1">
                <a:solidFill>
                  <a:srgbClr val="C00000"/>
                </a:solidFill>
              </a:rPr>
              <a:t>Зубихи</a:t>
            </a:r>
            <a:endParaRPr lang="uk-UA" sz="1600" b="1" i="1" dirty="0" smtClean="0">
              <a:solidFill>
                <a:srgbClr val="C00000"/>
              </a:solidFill>
            </a:endParaRPr>
          </a:p>
        </p:txBody>
      </p:sp>
      <p:sp>
        <p:nvSpPr>
          <p:cNvPr id="27" name="Хорда 26"/>
          <p:cNvSpPr/>
          <p:nvPr/>
        </p:nvSpPr>
        <p:spPr>
          <a:xfrm rot="17532140">
            <a:off x="2740098" y="-233847"/>
            <a:ext cx="4553516" cy="6303285"/>
          </a:xfrm>
          <a:prstGeom prst="chord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uk-UA" sz="1600" dirty="0" smtClean="0"/>
          </a:p>
          <a:p>
            <a:pPr algn="ctr"/>
            <a:endParaRPr lang="uk-UA" sz="1600" dirty="0"/>
          </a:p>
          <a:p>
            <a:pPr algn="ctr"/>
            <a:endParaRPr lang="uk-UA" sz="1600" dirty="0" smtClean="0"/>
          </a:p>
          <a:p>
            <a:pPr algn="ctr"/>
            <a:endParaRPr lang="uk-UA" sz="1600" dirty="0"/>
          </a:p>
          <a:p>
            <a:endParaRPr lang="uk-UA" sz="1700" b="1" i="1" dirty="0" smtClean="0">
              <a:solidFill>
                <a:srgbClr val="C00000"/>
              </a:solidFill>
            </a:endParaRPr>
          </a:p>
          <a:p>
            <a:pPr algn="ctr"/>
            <a:r>
              <a:rPr lang="uk-UA" sz="1700" b="1" i="1" u="sng" dirty="0" smtClean="0">
                <a:solidFill>
                  <a:srgbClr val="C00000"/>
                </a:solidFill>
              </a:rPr>
              <a:t>Проблематика</a:t>
            </a:r>
            <a:r>
              <a:rPr lang="uk-UA" sz="1700" b="1" i="1" dirty="0" smtClean="0">
                <a:solidFill>
                  <a:srgbClr val="C00000"/>
                </a:solidFill>
              </a:rPr>
              <a:t>: керівник </a:t>
            </a:r>
            <a:r>
              <a:rPr lang="uk-UA" sz="1700" b="1" i="1" dirty="0">
                <a:solidFill>
                  <a:srgbClr val="C00000"/>
                </a:solidFill>
              </a:rPr>
              <a:t>і </a:t>
            </a:r>
            <a:r>
              <a:rPr lang="uk-UA" sz="1700" b="1" i="1" dirty="0" smtClean="0">
                <a:solidFill>
                  <a:srgbClr val="C00000"/>
                </a:solidFill>
              </a:rPr>
              <a:t>влада; розум </a:t>
            </a:r>
            <a:r>
              <a:rPr lang="uk-UA" sz="1700" b="1" i="1" dirty="0">
                <a:solidFill>
                  <a:srgbClr val="C00000"/>
                </a:solidFill>
              </a:rPr>
              <a:t>і </a:t>
            </a:r>
            <a:r>
              <a:rPr lang="uk-UA" sz="1700" b="1" i="1" dirty="0" smtClean="0">
                <a:solidFill>
                  <a:srgbClr val="C00000"/>
                </a:solidFill>
              </a:rPr>
              <a:t>безглуздя; щирість </a:t>
            </a:r>
            <a:r>
              <a:rPr lang="uk-UA" sz="1700" b="1" i="1" dirty="0">
                <a:solidFill>
                  <a:srgbClr val="C00000"/>
                </a:solidFill>
              </a:rPr>
              <a:t>у взаємостосунках між</a:t>
            </a:r>
            <a:r>
              <a:rPr lang="uk-UA" sz="1700" i="1" dirty="0">
                <a:solidFill>
                  <a:srgbClr val="C00000"/>
                </a:solidFill>
              </a:rPr>
              <a:t> </a:t>
            </a:r>
            <a:r>
              <a:rPr lang="uk-UA" sz="1700" i="1" dirty="0" smtClean="0">
                <a:solidFill>
                  <a:srgbClr val="C00000"/>
                </a:solidFill>
              </a:rPr>
              <a:t>людьми</a:t>
            </a:r>
            <a:r>
              <a:rPr lang="uk-UA" sz="1700" b="1" i="1" dirty="0" smtClean="0">
                <a:solidFill>
                  <a:srgbClr val="C00000"/>
                </a:solidFill>
              </a:rPr>
              <a:t>; прагнення </a:t>
            </a:r>
            <a:r>
              <a:rPr lang="uk-UA" sz="1700" b="1" i="1" dirty="0">
                <a:solidFill>
                  <a:srgbClr val="C00000"/>
                </a:solidFill>
              </a:rPr>
              <a:t>будь-яким шляхом збагатитися, отримуючи </a:t>
            </a:r>
            <a:r>
              <a:rPr lang="uk-UA" sz="1700" b="1" i="1" dirty="0" smtClean="0">
                <a:solidFill>
                  <a:srgbClr val="C00000"/>
                </a:solidFill>
              </a:rPr>
              <a:t>посаду; обов’язок </a:t>
            </a:r>
            <a:r>
              <a:rPr lang="uk-UA" sz="1700" b="1" i="1" dirty="0">
                <a:solidFill>
                  <a:srgbClr val="C00000"/>
                </a:solidFill>
              </a:rPr>
              <a:t>перед </a:t>
            </a:r>
            <a:r>
              <a:rPr lang="uk-UA" sz="1700" b="1" i="1" dirty="0" smtClean="0">
                <a:solidFill>
                  <a:srgbClr val="C00000"/>
                </a:solidFill>
              </a:rPr>
              <a:t>суспільством; деградація особистості; ворожіння </a:t>
            </a:r>
            <a:r>
              <a:rPr lang="uk-UA" sz="1700" b="1" i="1" dirty="0">
                <a:solidFill>
                  <a:srgbClr val="C00000"/>
                </a:solidFill>
              </a:rPr>
              <a:t>і свята віра в </a:t>
            </a:r>
            <a:r>
              <a:rPr lang="uk-UA" sz="1700" b="1" i="1" dirty="0" smtClean="0">
                <a:solidFill>
                  <a:srgbClr val="C00000"/>
                </a:solidFill>
              </a:rPr>
              <a:t>Бога</a:t>
            </a:r>
            <a:endParaRPr lang="ru-RU" sz="1700" b="1" i="1" dirty="0">
              <a:solidFill>
                <a:srgbClr val="C00000"/>
              </a:solidFill>
            </a:endParaRPr>
          </a:p>
        </p:txBody>
      </p:sp>
      <p:pic>
        <p:nvPicPr>
          <p:cNvPr id="12290" name="Picture 2" descr="http://dachnyk.in.ua/sites/default/files/garbuz.jp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7234" y="239912"/>
            <a:ext cx="6732749" cy="6732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120213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1" grpId="0" animBg="1"/>
      <p:bldP spid="22" grpId="0" animBg="1"/>
      <p:bldP spid="23" grpId="0" animBg="1"/>
      <p:bldP spid="24" grpId="0" animBg="1"/>
      <p:bldP spid="26" grpId="0" animBg="1"/>
      <p:bldP spid="2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Группа 13"/>
          <p:cNvGrpSpPr/>
          <p:nvPr/>
        </p:nvGrpSpPr>
        <p:grpSpPr>
          <a:xfrm>
            <a:off x="0" y="1738"/>
            <a:ext cx="720080" cy="3499270"/>
            <a:chOff x="-31259" y="0"/>
            <a:chExt cx="1722939" cy="6830624"/>
          </a:xfrm>
        </p:grpSpPr>
        <p:pic>
          <p:nvPicPr>
            <p:cNvPr id="15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5" y="276968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6" y="2553843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7" y="4830718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8" name="Группа 17"/>
          <p:cNvGrpSpPr/>
          <p:nvPr/>
        </p:nvGrpSpPr>
        <p:grpSpPr>
          <a:xfrm>
            <a:off x="3311" y="3501008"/>
            <a:ext cx="720080" cy="3356992"/>
            <a:chOff x="-31259" y="0"/>
            <a:chExt cx="1722939" cy="6830624"/>
          </a:xfrm>
        </p:grpSpPr>
        <p:pic>
          <p:nvPicPr>
            <p:cNvPr id="19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5" y="276968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6" y="2553843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7" y="4830718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050" name="Picture 2" descr="C:\Users\ТОЛЯ\Desktop\5555555555\ukraine-mai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-232261"/>
            <a:ext cx="2605915" cy="2611128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051720" y="239912"/>
            <a:ext cx="48245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Перегляд епізодів </a:t>
            </a:r>
            <a:r>
              <a:rPr lang="uk-UA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фільму режисера </a:t>
            </a:r>
            <a:r>
              <a:rPr lang="uk-U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</a:t>
            </a:r>
            <a:r>
              <a:rPr lang="uk-UA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uk-UA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Шигаєва</a:t>
            </a:r>
            <a:r>
              <a:rPr lang="uk-UA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«Відьма»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4" name="Picture 2" descr="http://toloka.hurtom.com/photos/0812190917525303_f0_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216247"/>
            <a:ext cx="4743450" cy="3449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cdn.freebiepsd.com/graphics/1/c/cinema-psd-chairs-cinema-hall/preview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630"/>
          <a:stretch/>
        </p:blipFill>
        <p:spPr bwMode="auto">
          <a:xfrm>
            <a:off x="2431441" y="4666029"/>
            <a:ext cx="4743450" cy="1647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img11.nnm.me/6/3/7/3/9/a3f8eb560c12044fb5b97d4f060.jpg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741" b="98010" l="1656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8980" y="4060506"/>
            <a:ext cx="4071821" cy="2710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http://cs9445.vk.me/v9445278/c2/Qti8_ru4hV0.jpg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66667" l="5500" r="9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46067">
            <a:off x="768242" y="3745913"/>
            <a:ext cx="2496487" cy="3632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9255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332656"/>
            <a:ext cx="6368889" cy="977538"/>
          </a:xfrm>
        </p:spPr>
        <p:txBody>
          <a:bodyPr/>
          <a:lstStyle/>
          <a:p>
            <a:pPr marL="182880" indent="0" algn="ctr">
              <a:buNone/>
            </a:pPr>
            <a:r>
              <a:rPr lang="uk-U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«Міркування </a:t>
            </a:r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uk-U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доказах»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grpSp>
        <p:nvGrpSpPr>
          <p:cNvPr id="14" name="Группа 13"/>
          <p:cNvGrpSpPr/>
          <p:nvPr/>
        </p:nvGrpSpPr>
        <p:grpSpPr>
          <a:xfrm>
            <a:off x="0" y="1738"/>
            <a:ext cx="720080" cy="3499270"/>
            <a:chOff x="-31259" y="0"/>
            <a:chExt cx="1722939" cy="6830624"/>
          </a:xfrm>
        </p:grpSpPr>
        <p:pic>
          <p:nvPicPr>
            <p:cNvPr id="15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5" y="276968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6" y="2553843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7" y="4830718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8" name="Группа 17"/>
          <p:cNvGrpSpPr/>
          <p:nvPr/>
        </p:nvGrpSpPr>
        <p:grpSpPr>
          <a:xfrm>
            <a:off x="3311" y="3501008"/>
            <a:ext cx="720080" cy="3356992"/>
            <a:chOff x="-31259" y="0"/>
            <a:chExt cx="1722939" cy="6830624"/>
          </a:xfrm>
        </p:grpSpPr>
        <p:pic>
          <p:nvPicPr>
            <p:cNvPr id="19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5" y="276968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6" y="2553843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7" y="4830718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050" name="Picture 2" descr="C:\Users\ТОЛЯ\Desktop\5555555555\ukraine-mai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-232261"/>
            <a:ext cx="2605915" cy="2611128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38136" y="2196485"/>
            <a:ext cx="559836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4000" dirty="0" smtClean="0"/>
              <a:t>Доведіть</a:t>
            </a:r>
            <a:r>
              <a:rPr lang="uk-UA" sz="4000" dirty="0"/>
              <a:t>, що повість Г. </a:t>
            </a:r>
            <a:r>
              <a:rPr lang="uk-UA" sz="4000" dirty="0" smtClean="0"/>
              <a:t>Квітки-Основяненка </a:t>
            </a:r>
            <a:r>
              <a:rPr lang="uk-UA" sz="4000" dirty="0"/>
              <a:t>є іронічно-сатиричним </a:t>
            </a:r>
            <a:r>
              <a:rPr lang="uk-UA" sz="4000" dirty="0" smtClean="0"/>
              <a:t>твором</a:t>
            </a:r>
            <a:endParaRPr lang="ru-RU" sz="4000" dirty="0"/>
          </a:p>
        </p:txBody>
      </p:sp>
      <p:pic>
        <p:nvPicPr>
          <p:cNvPr id="10246" name="Picture 6" descr="https://f-a.d-cd.net/a532e18s-960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7352" y="2419352"/>
            <a:ext cx="3179484" cy="357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9276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3617" y="131995"/>
            <a:ext cx="7232985" cy="1147375"/>
          </a:xfrm>
        </p:spPr>
        <p:txBody>
          <a:bodyPr/>
          <a:lstStyle/>
          <a:p>
            <a:pPr marL="182880" indent="0" algn="ctr">
              <a:buNone/>
            </a:pPr>
            <a:r>
              <a:rPr lang="uk-UA" sz="2400" i="1" dirty="0" smtClean="0"/>
              <a:t>До гумористичних </a:t>
            </a:r>
            <a:r>
              <a:rPr lang="uk-UA" sz="2400" i="1" dirty="0"/>
              <a:t>художніх засобів, які використав Г. Квітка-Основ’яненко у своїй повісті, належать:</a:t>
            </a:r>
            <a:endParaRPr lang="ru-RU" sz="2400" dirty="0"/>
          </a:p>
        </p:txBody>
      </p:sp>
      <p:grpSp>
        <p:nvGrpSpPr>
          <p:cNvPr id="14" name="Группа 13"/>
          <p:cNvGrpSpPr/>
          <p:nvPr/>
        </p:nvGrpSpPr>
        <p:grpSpPr>
          <a:xfrm>
            <a:off x="0" y="1738"/>
            <a:ext cx="720080" cy="3499270"/>
            <a:chOff x="-31259" y="0"/>
            <a:chExt cx="1722939" cy="6830624"/>
          </a:xfrm>
        </p:grpSpPr>
        <p:pic>
          <p:nvPicPr>
            <p:cNvPr id="15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5" y="276968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6" y="2553843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7" y="4830718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8" name="Группа 17"/>
          <p:cNvGrpSpPr/>
          <p:nvPr/>
        </p:nvGrpSpPr>
        <p:grpSpPr>
          <a:xfrm>
            <a:off x="3311" y="3501008"/>
            <a:ext cx="720080" cy="3356992"/>
            <a:chOff x="-31259" y="0"/>
            <a:chExt cx="1722939" cy="6830624"/>
          </a:xfrm>
        </p:grpSpPr>
        <p:pic>
          <p:nvPicPr>
            <p:cNvPr id="19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5" y="276968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6" y="2553843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2" descr="C:\Users\ТОЛЯ\Desktop\5555555555\stock-vector-vector-illustration-of-ukrainian-national-pattern-ornament-eps-105031679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6" b="8855"/>
            <a:stretch/>
          </p:blipFill>
          <p:spPr bwMode="auto">
            <a:xfrm rot="5400000">
              <a:off x="-308227" y="4830718"/>
              <a:ext cx="2276874" cy="172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050" name="Picture 2" descr="C:\Users\ТОЛЯ\Desktop\5555555555\ukraine-mai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-232261"/>
            <a:ext cx="2605915" cy="2611128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87623" y="1765541"/>
            <a:ext cx="6991589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uk-UA" b="1" i="1" dirty="0" smtClean="0"/>
              <a:t>«</a:t>
            </a:r>
            <a:r>
              <a:rPr lang="uk-UA" b="1" i="1" dirty="0"/>
              <a:t>промовисті» </a:t>
            </a:r>
            <a:r>
              <a:rPr lang="uk-UA" b="1" i="1" dirty="0" smtClean="0"/>
              <a:t>прізвища; </a:t>
            </a:r>
          </a:p>
          <a:p>
            <a:endParaRPr lang="uk-UA" b="1" i="1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uk-UA" b="1" i="1" dirty="0" smtClean="0"/>
              <a:t>комічні </a:t>
            </a:r>
            <a:r>
              <a:rPr lang="uk-UA" b="1" i="1" dirty="0"/>
              <a:t>порівняння, прислів’я, приказки, </a:t>
            </a:r>
            <a:r>
              <a:rPr lang="uk-UA" b="1" i="1" dirty="0" smtClean="0"/>
              <a:t>фразеологізми;</a:t>
            </a:r>
          </a:p>
          <a:p>
            <a:endParaRPr lang="uk-UA" b="1" i="1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uk-UA" b="1" i="1" dirty="0" smtClean="0"/>
              <a:t> </a:t>
            </a:r>
            <a:r>
              <a:rPr lang="uk-UA" b="1" i="1" dirty="0"/>
              <a:t>мова персонажів; </a:t>
            </a:r>
            <a:endParaRPr lang="uk-UA" b="1" i="1" dirty="0" smtClean="0"/>
          </a:p>
          <a:p>
            <a:endParaRPr lang="uk-UA" b="1" i="1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uk-UA" b="1" i="1" dirty="0" smtClean="0"/>
              <a:t>до сатиричних − протиставлення </a:t>
            </a:r>
            <a:r>
              <a:rPr lang="uk-UA" b="1" i="1" dirty="0"/>
              <a:t>(антитеза);  </a:t>
            </a:r>
            <a:endParaRPr lang="uk-UA" b="1" i="1" dirty="0" smtClean="0"/>
          </a:p>
          <a:p>
            <a:endParaRPr lang="uk-UA" b="1" i="1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uk-UA" b="1" i="1" dirty="0" smtClean="0"/>
              <a:t>до </a:t>
            </a:r>
            <a:r>
              <a:rPr lang="uk-UA" b="1" i="1" dirty="0"/>
              <a:t>гротеску </a:t>
            </a:r>
            <a:r>
              <a:rPr lang="uk-UA" b="1" i="1" dirty="0">
                <a:solidFill>
                  <a:prstClr val="black"/>
                </a:solidFill>
              </a:rPr>
              <a:t>−</a:t>
            </a:r>
            <a:r>
              <a:rPr lang="uk-UA" b="1" i="1" dirty="0" smtClean="0"/>
              <a:t> </a:t>
            </a:r>
            <a:r>
              <a:rPr lang="uk-UA" b="1" i="1" dirty="0"/>
              <a:t>гіпербола;  </a:t>
            </a:r>
            <a:endParaRPr lang="uk-UA" b="1" i="1" dirty="0" smtClean="0"/>
          </a:p>
          <a:p>
            <a:endParaRPr lang="uk-UA" b="1" i="1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uk-UA" b="1" i="1" dirty="0" smtClean="0"/>
              <a:t>прикладом </a:t>
            </a:r>
            <a:r>
              <a:rPr lang="uk-UA" b="1" i="1" dirty="0"/>
              <a:t>іронічних художніх засобів є зіставлення, протиставлення</a:t>
            </a:r>
            <a:r>
              <a:rPr lang="uk-UA" b="1" i="1" dirty="0" smtClean="0"/>
              <a:t>.</a:t>
            </a:r>
          </a:p>
          <a:p>
            <a:endParaRPr lang="uk-UA" b="1" i="1" dirty="0" smtClean="0"/>
          </a:p>
          <a:p>
            <a:pPr algn="ctr"/>
            <a:r>
              <a:rPr lang="uk-UA" b="1" i="1" dirty="0" smtClean="0"/>
              <a:t> </a:t>
            </a:r>
            <a:r>
              <a:rPr lang="uk-UA" b="1" i="1" dirty="0">
                <a:solidFill>
                  <a:srgbClr val="C00000"/>
                </a:solidFill>
              </a:rPr>
              <a:t>З їх допомогою Квітка викриває бездарність адміністративного апарату,  висміює свавілля і самодурство козацької старшини, її духовне й моральне виродження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956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-укр-9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Презентация-укр-9</Template>
  <TotalTime>450</TotalTime>
  <Words>637</Words>
  <Application>Microsoft Office PowerPoint</Application>
  <PresentationFormat>Экран (4:3)</PresentationFormat>
  <Paragraphs>105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Презентация-укр-9</vt:lpstr>
      <vt:lpstr>Презентация PowerPoint</vt:lpstr>
      <vt:lpstr>«Самоналаштування» </vt:lpstr>
      <vt:lpstr>Презентация PowerPoint</vt:lpstr>
      <vt:lpstr>Презентация PowerPoint</vt:lpstr>
      <vt:lpstr>Тема уроку. Г. Квітка-Основ’яненко. «Конотопська відьма». Картини життя українського суспільства за часів Великої Руїни. Іронія і сатира в повісті. </vt:lpstr>
      <vt:lpstr>Презентация PowerPoint</vt:lpstr>
      <vt:lpstr>Презентация PowerPoint</vt:lpstr>
      <vt:lpstr>«Міркування  в доказах» </vt:lpstr>
      <vt:lpstr>До гумористичних художніх засобів, які використав Г. Квітка-Основ’яненко у своїй повісті, належать:</vt:lpstr>
      <vt:lpstr>Групове заповнення таблиці  «Образи козацьких старшин»</vt:lpstr>
      <vt:lpstr>Групове заповнення таблиці «Образи козацьких старшин»</vt:lpstr>
      <vt:lpstr>Метод «Прес» </vt:lpstr>
      <vt:lpstr>Презентация PowerPoint</vt:lpstr>
      <vt:lpstr>Домашнє завдання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ооо</dc:creator>
  <cp:lastModifiedBy>ооо</cp:lastModifiedBy>
  <cp:revision>21</cp:revision>
  <dcterms:created xsi:type="dcterms:W3CDTF">2014-11-25T18:19:57Z</dcterms:created>
  <dcterms:modified xsi:type="dcterms:W3CDTF">2014-12-16T22:14:52Z</dcterms:modified>
</cp:coreProperties>
</file>