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sldIdLst>
    <p:sldId id="290" r:id="rId2"/>
    <p:sldId id="261" r:id="rId3"/>
    <p:sldId id="259" r:id="rId4"/>
    <p:sldId id="279" r:id="rId5"/>
    <p:sldId id="262" r:id="rId6"/>
    <p:sldId id="263" r:id="rId7"/>
    <p:sldId id="275" r:id="rId8"/>
    <p:sldId id="273" r:id="rId9"/>
    <p:sldId id="264" r:id="rId10"/>
    <p:sldId id="257" r:id="rId11"/>
    <p:sldId id="258" r:id="rId12"/>
    <p:sldId id="283" r:id="rId13"/>
    <p:sldId id="274" r:id="rId14"/>
    <p:sldId id="277" r:id="rId15"/>
    <p:sldId id="285" r:id="rId16"/>
    <p:sldId id="265" r:id="rId17"/>
    <p:sldId id="266" r:id="rId18"/>
    <p:sldId id="268" r:id="rId19"/>
    <p:sldId id="267" r:id="rId20"/>
    <p:sldId id="271" r:id="rId21"/>
    <p:sldId id="272" r:id="rId22"/>
    <p:sldId id="286" r:id="rId23"/>
    <p:sldId id="288" r:id="rId24"/>
    <p:sldId id="278" r:id="rId25"/>
    <p:sldId id="281" r:id="rId26"/>
    <p:sldId id="282" r:id="rId27"/>
    <p:sldId id="280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7" autoAdjust="0"/>
    <p:restoredTop sz="94660"/>
  </p:normalViewPr>
  <p:slideViewPr>
    <p:cSldViewPr snapToGrid="0">
      <p:cViewPr varScale="1">
        <p:scale>
          <a:sx n="87" d="100"/>
          <a:sy n="87" d="100"/>
        </p:scale>
        <p:origin x="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958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21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8103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56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1815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490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3900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046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121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14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32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778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45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7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342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014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7F6CD-E7FF-411B-861C-CB8FE3B8FAD6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CFEFE9C-9316-4E23-91B7-6384F4B8B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66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  <p:sldLayoutId id="214748384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gif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gif"/><Relationship Id="rId4" Type="http://schemas.openxmlformats.org/officeDocument/2006/relationships/image" Target="../media/image4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6.png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9270"/>
            <a:ext cx="12192000" cy="72091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539" y="1179443"/>
            <a:ext cx="8666921" cy="46117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5889" y="-225287"/>
            <a:ext cx="9065538" cy="33530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09080" y="5794224"/>
            <a:ext cx="4878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/>
              <a:t>Вчитель</a:t>
            </a:r>
            <a:r>
              <a:rPr lang="ru-RU" b="1" i="1" dirty="0"/>
              <a:t> </a:t>
            </a:r>
            <a:r>
              <a:rPr lang="ru-RU" b="1" i="1" dirty="0" err="1"/>
              <a:t>початкових</a:t>
            </a:r>
            <a:r>
              <a:rPr lang="ru-RU" b="1" i="1" dirty="0"/>
              <a:t> </a:t>
            </a:r>
            <a:r>
              <a:rPr lang="ru-RU" b="1" i="1" dirty="0" err="1"/>
              <a:t>класів</a:t>
            </a:r>
            <a:r>
              <a:rPr lang="ru-RU" b="1" i="1" dirty="0"/>
              <a:t> </a:t>
            </a:r>
            <a:endParaRPr lang="ru-RU" b="1" i="1" dirty="0" smtClean="0"/>
          </a:p>
          <a:p>
            <a:r>
              <a:rPr lang="ru-RU" b="1" i="1" dirty="0"/>
              <a:t> </a:t>
            </a:r>
            <a:r>
              <a:rPr lang="ru-RU" b="1" i="1" dirty="0" smtClean="0"/>
              <a:t>        </a:t>
            </a:r>
            <a:r>
              <a:rPr lang="ru-RU" b="1" i="1" dirty="0" smtClean="0"/>
              <a:t>Романюк Галина </a:t>
            </a:r>
            <a:r>
              <a:rPr lang="ru-RU" b="1" i="1" dirty="0" err="1" smtClean="0"/>
              <a:t>Дмитрівна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091499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1" y="7938"/>
            <a:ext cx="11887200" cy="685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45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699" y="0"/>
            <a:ext cx="12331699" cy="69072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" y="1403350"/>
            <a:ext cx="1943100" cy="3841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462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Блок-схема: перфолента 2"/>
          <p:cNvSpPr/>
          <p:nvPr/>
        </p:nvSpPr>
        <p:spPr>
          <a:xfrm>
            <a:off x="2114549" y="304800"/>
            <a:ext cx="7962900" cy="19857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i="1" dirty="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Kalinga" panose="020B0502040204020203" pitchFamily="34" charset="0"/>
              </a:rPr>
              <a:t>Слова </a:t>
            </a:r>
            <a:r>
              <a:rPr lang="uk-UA" sz="5400" b="1" i="1" dirty="0" smtClean="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Kalinga" panose="020B0502040204020203" pitchFamily="34" charset="0"/>
              </a:rPr>
              <a:t> ввічливості</a:t>
            </a:r>
            <a:r>
              <a:rPr lang="uk-UA" sz="5400" b="1" i="1" dirty="0">
                <a:solidFill>
                  <a:schemeClr val="bg1"/>
                </a:solidFill>
                <a:latin typeface="Cambria" panose="02040503050406030204" pitchFamily="18" charset="0"/>
                <a:ea typeface="+mj-ea"/>
                <a:cs typeface="Kalinga" panose="020B0502040204020203" pitchFamily="34" charset="0"/>
              </a:rPr>
              <a:t>:</a:t>
            </a:r>
            <a:endParaRPr lang="ru-RU" sz="3200" b="1" i="1" dirty="0">
              <a:solidFill>
                <a:schemeClr val="bg1"/>
              </a:solidFill>
              <a:latin typeface="Cambria" panose="02040503050406030204" pitchFamily="18" charset="0"/>
              <a:cs typeface="Kalinga" panose="020B0502040204020203" pitchFamily="34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7546340" y="2476500"/>
            <a:ext cx="3302000" cy="1397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 Спасибі »</a:t>
            </a:r>
            <a:endParaRPr lang="ru-RU" sz="4400" b="1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71451" y="2476500"/>
            <a:ext cx="3352800" cy="17145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 Добрий день »</a:t>
            </a:r>
            <a:endParaRPr lang="ru-RU" sz="4400" b="1" dirty="0"/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699895" y="4767072"/>
            <a:ext cx="3835400" cy="190042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 </a:t>
            </a:r>
            <a:r>
              <a:rPr lang="uk-UA" sz="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 побачення »</a:t>
            </a:r>
            <a:endParaRPr lang="ru-RU" sz="44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634" y="2508758"/>
            <a:ext cx="2981323" cy="20401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Горизонтальный свиток 16"/>
          <p:cNvSpPr/>
          <p:nvPr/>
        </p:nvSpPr>
        <p:spPr>
          <a:xfrm>
            <a:off x="7276011" y="5094514"/>
            <a:ext cx="4820195" cy="130628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/>
              <a:t>«</a:t>
            </a:r>
            <a:r>
              <a:rPr lang="uk-UA" sz="4400" b="1" dirty="0"/>
              <a:t> </a:t>
            </a:r>
            <a:r>
              <a:rPr lang="uk-UA" sz="4400" b="1" dirty="0">
                <a:latin typeface="Century" panose="02040604050505020304" pitchFamily="18" charset="0"/>
              </a:rPr>
              <a:t>Будь ласка </a:t>
            </a:r>
            <a:r>
              <a:rPr lang="uk-UA" sz="4400" dirty="0"/>
              <a:t>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6068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0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600" y="0"/>
            <a:ext cx="125476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1346200"/>
            <a:ext cx="6426200" cy="46228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11343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700" y="1816100"/>
            <a:ext cx="5588000" cy="4406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" y="2755900"/>
            <a:ext cx="4260850" cy="4102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692650"/>
            <a:ext cx="2578100" cy="1809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060575" y="207280"/>
            <a:ext cx="6994525" cy="160882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4800" b="1" dirty="0" smtClean="0"/>
              <a:t>Інсценівка усмішки </a:t>
            </a:r>
            <a:r>
              <a:rPr lang="uk-UA" sz="4800" b="1" dirty="0" err="1" smtClean="0"/>
              <a:t>П.Глазового</a:t>
            </a:r>
            <a:r>
              <a:rPr lang="uk-UA" sz="4800" b="1" dirty="0" smtClean="0"/>
              <a:t>  </a:t>
            </a:r>
          </a:p>
          <a:p>
            <a:r>
              <a:rPr lang="uk-UA" sz="4800" b="1" dirty="0" smtClean="0"/>
              <a:t>        </a:t>
            </a:r>
            <a:r>
              <a:rPr lang="uk-UA" sz="4800" b="1" dirty="0" smtClean="0">
                <a:latin typeface="Monotype Corsiva" panose="03010101010201010101" pitchFamily="66" charset="0"/>
              </a:rPr>
              <a:t>« </a:t>
            </a:r>
            <a:r>
              <a:rPr lang="uk-UA" sz="7200" b="1" dirty="0" smtClean="0">
                <a:latin typeface="Monotype Corsiva" panose="03010101010201010101" pitchFamily="66" charset="0"/>
              </a:rPr>
              <a:t>Кухлик »</a:t>
            </a:r>
            <a:endParaRPr lang="ru-RU" sz="72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30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0"/>
            <a:ext cx="12103100" cy="6858000"/>
          </a:xfrm>
          <a:prstGeom prst="rect">
            <a:avLst/>
          </a:prstGeom>
        </p:spPr>
      </p:pic>
      <p:pic>
        <p:nvPicPr>
          <p:cNvPr id="3" name="1d7c2aeb5c63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598" y="57241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694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1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91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62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100" y="0"/>
            <a:ext cx="7988299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530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200" y="0"/>
            <a:ext cx="7702549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3740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5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75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9772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01800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66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 </a:t>
            </a:r>
            <a:r>
              <a:rPr lang="uk-UA" sz="72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Дзвенить струмочком рідна мова </a:t>
            </a:r>
            <a:r>
              <a:rPr lang="uk-UA" sz="66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</a:t>
            </a:r>
            <a:endParaRPr lang="ru-RU" sz="6600" b="1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3" name="Picture 4" descr="88cbd74428b82780-mai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7" y="4001691"/>
            <a:ext cx="4992686" cy="277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571" y="2915245"/>
            <a:ext cx="6462713" cy="36095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578" y="1155799"/>
            <a:ext cx="4858809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5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2" y="0"/>
            <a:ext cx="123698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81200" y="612669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sz="2800" b="1" i="1" dirty="0" smtClean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Щоб розумним й мудрим стати,</a:t>
            </a:r>
            <a:endParaRPr lang="ru-RU" b="1" i="1" dirty="0" smtClean="0">
              <a:solidFill>
                <a:prstClr val="black"/>
              </a:solidFill>
              <a:latin typeface="Century" panose="020406040505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uk-UA" sz="2800" b="1" i="1" dirty="0" smtClean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Треба </a:t>
            </a:r>
            <a:r>
              <a:rPr lang="uk-UA" sz="2800" b="1" i="1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рідну </a:t>
            </a:r>
            <a:r>
              <a:rPr lang="uk-UA" sz="2800" b="1" i="1" dirty="0" smtClean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мову…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35100" y="3194945"/>
            <a:ext cx="4375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b="1" i="1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Знає кожен з нас чудово </a:t>
            </a:r>
            <a:endParaRPr lang="ru-RU" b="1" i="1" dirty="0">
              <a:solidFill>
                <a:prstClr val="black"/>
              </a:solidFill>
              <a:latin typeface="Century" panose="020406040505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uk-UA" sz="2800" b="1" i="1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не прожити нам без</a:t>
            </a:r>
            <a:r>
              <a:rPr lang="uk-UA" sz="2800" b="1" i="1" dirty="0" smtClean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…</a:t>
            </a:r>
            <a:endParaRPr lang="ru-RU" sz="2000" b="1" i="1" dirty="0">
              <a:solidFill>
                <a:srgbClr val="C00000"/>
              </a:solidFill>
              <a:latin typeface="Century" panose="020406040505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96000" y="4385102"/>
            <a:ext cx="32537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b="1" i="1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Рідна ж мова пелюсткова,</a:t>
            </a:r>
            <a:endParaRPr lang="ru-RU" b="1" i="1" dirty="0">
              <a:solidFill>
                <a:prstClr val="black"/>
              </a:solidFill>
              <a:latin typeface="Century" panose="020406040505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uk-UA" sz="2800" b="1" i="1" dirty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мудра, </a:t>
            </a:r>
            <a:r>
              <a:rPr lang="uk-UA" sz="2800" b="1" i="1" dirty="0" smtClean="0">
                <a:solidFill>
                  <a:prstClr val="black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світла, … 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59" y="1647307"/>
            <a:ext cx="1738441" cy="13537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5810980" y="1976079"/>
            <a:ext cx="5352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800" b="1" i="1" dirty="0">
                <a:latin typeface="Century" panose="02040604050505020304" pitchFamily="18" charset="0"/>
                <a:ea typeface="Times New Roman" panose="02020603050405020304" pitchFamily="18" charset="0"/>
              </a:rPr>
              <a:t>А щоб вміти говорити,</a:t>
            </a:r>
            <a:endParaRPr lang="ru-RU" b="1" i="1" dirty="0">
              <a:latin typeface="Century" panose="02040604050505020304" pitchFamily="18" charset="0"/>
              <a:ea typeface="Times New Roman" panose="02020603050405020304" pitchFamily="18" charset="0"/>
            </a:endParaRPr>
          </a:p>
          <a:p>
            <a:r>
              <a:rPr lang="uk-UA" sz="2800" b="1" i="1" dirty="0">
                <a:latin typeface="Century" panose="02040604050505020304" pitchFamily="18" charset="0"/>
                <a:ea typeface="Times New Roman" panose="02020603050405020304" pitchFamily="18" charset="0"/>
              </a:rPr>
              <a:t>Треба рідну мову</a:t>
            </a:r>
            <a:r>
              <a:rPr lang="uk-UA" sz="2800" b="1" i="1" dirty="0" smtClean="0">
                <a:latin typeface="Century" panose="02040604050505020304" pitchFamily="18" charset="0"/>
                <a:ea typeface="Times New Roman" panose="02020603050405020304" pitchFamily="18" charset="0"/>
              </a:rPr>
              <a:t>…</a:t>
            </a:r>
            <a:endParaRPr lang="ru-RU" sz="3600" b="1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200" y="3019113"/>
            <a:ext cx="1524000" cy="14192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69002" y="1040227"/>
            <a:ext cx="14590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i="1" dirty="0" smtClean="0">
                <a:solidFill>
                  <a:srgbClr val="C00000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знати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897980" y="2283855"/>
            <a:ext cx="1494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i="1" dirty="0">
                <a:solidFill>
                  <a:srgbClr val="C00000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вчити</a:t>
            </a:r>
            <a:endParaRPr lang="ru-RU" sz="3600" b="1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22917" y="3542855"/>
            <a:ext cx="12779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i="1" dirty="0">
                <a:solidFill>
                  <a:srgbClr val="C00000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мови</a:t>
            </a:r>
            <a:endParaRPr lang="ru-RU" sz="2000" b="1" i="1" dirty="0">
              <a:solidFill>
                <a:srgbClr val="C00000"/>
              </a:solidFill>
              <a:latin typeface="Century" panose="020406040505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112546" y="5122389"/>
            <a:ext cx="26308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i="1" dirty="0">
                <a:solidFill>
                  <a:srgbClr val="C00000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барвінкова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174518"/>
            <a:ext cx="38100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69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7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400" y="-11440"/>
            <a:ext cx="13068300" cy="74041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68400" y="1099235"/>
            <a:ext cx="45237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800" b="1" i="1" dirty="0">
                <a:latin typeface="Century" panose="02040604050505020304" pitchFamily="18" charset="0"/>
                <a:ea typeface="Times New Roman" panose="02020603050405020304" pitchFamily="18" charset="0"/>
              </a:rPr>
              <a:t>І дзвенить щодня і в свята,</a:t>
            </a:r>
            <a:endParaRPr lang="ru-RU" b="1" i="1" dirty="0">
              <a:latin typeface="Century" panose="02040604050505020304" pitchFamily="18" charset="0"/>
              <a:ea typeface="Times New Roman" panose="02020603050405020304" pitchFamily="18" charset="0"/>
            </a:endParaRPr>
          </a:p>
          <a:p>
            <a:r>
              <a:rPr lang="uk-UA" sz="2800" b="1" i="1" dirty="0">
                <a:latin typeface="Century" panose="02040604050505020304" pitchFamily="18" charset="0"/>
                <a:ea typeface="Times New Roman" panose="02020603050405020304" pitchFamily="18" charset="0"/>
              </a:rPr>
              <a:t>бо вона така</a:t>
            </a:r>
            <a:r>
              <a:rPr lang="uk-UA" sz="2800" b="1" i="1" dirty="0" smtClean="0">
                <a:latin typeface="Century" panose="02040604050505020304" pitchFamily="18" charset="0"/>
                <a:ea typeface="Times New Roman" panose="02020603050405020304" pitchFamily="18" charset="0"/>
              </a:rPr>
              <a:t>…</a:t>
            </a:r>
            <a:endParaRPr lang="ru-RU" sz="3200" b="1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7100" y="2161291"/>
            <a:ext cx="27369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800" b="1" i="1" dirty="0">
                <a:latin typeface="Century" panose="02040604050505020304" pitchFamily="18" charset="0"/>
                <a:ea typeface="Times New Roman" panose="02020603050405020304" pitchFamily="18" charset="0"/>
              </a:rPr>
              <a:t>В ній слова такі чудові.</a:t>
            </a:r>
            <a:endParaRPr lang="ru-RU" b="1" i="1" dirty="0">
              <a:latin typeface="Century" panose="02040604050505020304" pitchFamily="18" charset="0"/>
              <a:ea typeface="Times New Roman" panose="02020603050405020304" pitchFamily="18" charset="0"/>
            </a:endParaRPr>
          </a:p>
          <a:p>
            <a:r>
              <a:rPr lang="uk-UA" sz="2800" b="1" i="1" dirty="0">
                <a:latin typeface="Century" panose="02040604050505020304" pitchFamily="18" charset="0"/>
                <a:ea typeface="Times New Roman" panose="02020603050405020304" pitchFamily="18" charset="0"/>
              </a:rPr>
              <a:t>Хліб і сіль на</a:t>
            </a:r>
            <a:r>
              <a:rPr lang="uk-UA" sz="2000" b="1" i="1" dirty="0" smtClean="0">
                <a:latin typeface="Century" panose="02040604050505020304" pitchFamily="18" charset="0"/>
                <a:ea typeface="Times New Roman" panose="02020603050405020304" pitchFamily="18" charset="0"/>
              </a:rPr>
              <a:t>…</a:t>
            </a:r>
            <a:endParaRPr lang="ru-RU" sz="3200" b="1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4000" y="3598012"/>
            <a:ext cx="53454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800" b="1" i="1" dirty="0">
                <a:latin typeface="Century" panose="02040604050505020304" pitchFamily="18" charset="0"/>
                <a:ea typeface="Times New Roman" panose="02020603050405020304" pitchFamily="18" charset="0"/>
              </a:rPr>
              <a:t>В ній в віках батьки і діти,</a:t>
            </a:r>
            <a:endParaRPr lang="ru-RU" b="1" i="1" dirty="0">
              <a:latin typeface="Century" panose="020406040505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uk-UA" sz="2800" b="1" i="1" dirty="0">
                <a:latin typeface="Century" panose="02040604050505020304" pitchFamily="18" charset="0"/>
                <a:ea typeface="Times New Roman" panose="02020603050405020304" pitchFamily="18" charset="0"/>
              </a:rPr>
              <a:t>як без мови </a:t>
            </a:r>
            <a:r>
              <a:rPr lang="uk-UA" sz="2800" b="1" i="1" dirty="0" smtClean="0">
                <a:latin typeface="Century" panose="02040604050505020304" pitchFamily="18" charset="0"/>
                <a:ea typeface="Times New Roman" panose="02020603050405020304" pitchFamily="18" charset="0"/>
              </a:rPr>
              <a:t>нам…</a:t>
            </a:r>
            <a:endParaRPr lang="ru-RU" sz="2800" b="1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54750" y="4909234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uk-UA" sz="2800" b="1" i="1" dirty="0">
                <a:latin typeface="Century" panose="02040604050505020304" pitchFamily="18" charset="0"/>
                <a:ea typeface="Times New Roman" panose="02020603050405020304" pitchFamily="18" charset="0"/>
              </a:rPr>
              <a:t>Понад світом хай лунає,</a:t>
            </a:r>
            <a:endParaRPr lang="ru-RU" b="1" i="1" dirty="0">
              <a:latin typeface="Century" panose="02040604050505020304" pitchFamily="18" charset="0"/>
              <a:ea typeface="Times New Roman" panose="02020603050405020304" pitchFamily="18" charset="0"/>
            </a:endParaRPr>
          </a:p>
          <a:p>
            <a:r>
              <a:rPr lang="uk-UA" sz="2800" b="1" i="1" dirty="0">
                <a:latin typeface="Century" panose="02040604050505020304" pitchFamily="18" charset="0"/>
                <a:ea typeface="Times New Roman" panose="02020603050405020304" pitchFamily="18" charset="0"/>
              </a:rPr>
              <a:t>хай ніхто</a:t>
            </a:r>
            <a:r>
              <a:rPr lang="uk-UA" sz="2800" b="1" i="1" dirty="0" smtClean="0">
                <a:latin typeface="Century" panose="02040604050505020304" pitchFamily="18" charset="0"/>
                <a:ea typeface="Times New Roman" panose="02020603050405020304" pitchFamily="18" charset="0"/>
              </a:rPr>
              <a:t>…</a:t>
            </a:r>
            <a:endParaRPr lang="ru-RU" sz="2800" b="1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450" y="3350810"/>
            <a:ext cx="1752600" cy="13845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950" y="4735378"/>
            <a:ext cx="2628900" cy="1743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20262" y="1868903"/>
            <a:ext cx="1471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200" b="1" i="1" dirty="0">
                <a:solidFill>
                  <a:srgbClr val="C00000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багата</a:t>
            </a:r>
            <a:endParaRPr lang="ru-RU" sz="3200" b="1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30583" y="2941421"/>
            <a:ext cx="23054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200" b="1" i="1" dirty="0">
                <a:solidFill>
                  <a:srgbClr val="C00000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рушникові</a:t>
            </a:r>
            <a:endParaRPr lang="ru-RU" sz="3200" b="1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81254" y="3910489"/>
            <a:ext cx="21355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i="1" dirty="0">
                <a:solidFill>
                  <a:srgbClr val="C00000"/>
                </a:solidFill>
                <a:latin typeface="Century" panose="02040604050505020304" pitchFamily="18" charset="0"/>
              </a:rPr>
              <a:t>прожити</a:t>
            </a:r>
            <a:endParaRPr lang="ru-RU" sz="2800" b="1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630583" y="5340121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800" b="1" i="1" dirty="0">
                <a:solidFill>
                  <a:srgbClr val="C00000"/>
                </a:solidFill>
                <a:latin typeface="Century" panose="02040604050505020304" pitchFamily="18" charset="0"/>
                <a:ea typeface="Times New Roman" panose="02020603050405020304" pitchFamily="18" charset="0"/>
              </a:rPr>
              <a:t>не забуває</a:t>
            </a:r>
            <a:endParaRPr lang="ru-RU" sz="2800" b="1" i="1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114" y="1042656"/>
            <a:ext cx="448110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1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Блок-схема: несколько документов 2"/>
          <p:cNvSpPr/>
          <p:nvPr/>
        </p:nvSpPr>
        <p:spPr>
          <a:xfrm>
            <a:off x="3822700" y="88900"/>
            <a:ext cx="5270500" cy="119380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57689" y="-140081"/>
            <a:ext cx="7834311" cy="1295781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/>
            </a:r>
            <a:br>
              <a:rPr lang="ru-RU" dirty="0" smtClean="0"/>
            </a:br>
            <a:r>
              <a:rPr lang="uk-UA" sz="6000" dirty="0" smtClean="0">
                <a:solidFill>
                  <a:schemeClr val="bg1"/>
                </a:solidFill>
              </a:rPr>
              <a:t>Загадки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373" y="1726195"/>
            <a:ext cx="3178175" cy="27437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084" y="4740026"/>
            <a:ext cx="2466975" cy="1847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трелка вправо 10"/>
          <p:cNvSpPr/>
          <p:nvPr/>
        </p:nvSpPr>
        <p:spPr>
          <a:xfrm>
            <a:off x="0" y="1588585"/>
            <a:ext cx="7270128" cy="3018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Що за пані у білім жупані? Дружить з рогачами, </a:t>
            </a:r>
            <a:r>
              <a:rPr lang="uk-UA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горшками</a:t>
            </a:r>
            <a:r>
              <a:rPr lang="uk-U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, 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казанами. В роті в неї смакота. Що за пані то така? </a:t>
            </a:r>
            <a:endParaRPr lang="ru-RU" sz="28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1410159" y="4607513"/>
            <a:ext cx="7469436" cy="198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рук, без ніг, кланяється в кожній бік.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29481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883"/>
            <a:ext cx="12192000" cy="69469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362" y="4991099"/>
            <a:ext cx="1847850" cy="1955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168" y="815248"/>
            <a:ext cx="2619375" cy="1743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право 6"/>
          <p:cNvSpPr/>
          <p:nvPr/>
        </p:nvSpPr>
        <p:spPr>
          <a:xfrm>
            <a:off x="484741" y="2776250"/>
            <a:ext cx="7480453" cy="20711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Мене крають – не сумую, а весь рік усіх годую. </a:t>
            </a:r>
            <a:endParaRPr lang="ru-RU" sz="2800" b="1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716096" y="4847421"/>
            <a:ext cx="9276203" cy="18838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  <a:tabLst>
                <a:tab pos="457200" algn="l"/>
              </a:tabLst>
            </a:pP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Нахилилась над водою, наче та дівчина.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вітоньках лягла журба. Відгадали? Я…</a:t>
            </a:r>
            <a:endParaRPr lang="ru-RU" sz="2800" b="1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163159" y="892365"/>
            <a:ext cx="6433851" cy="18728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/>
              <a:t>Кольорова дуга через річку пролягла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187" y="2765232"/>
            <a:ext cx="2705100" cy="1685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031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165253"/>
            <a:ext cx="12507358" cy="6555785"/>
          </a:xfrm>
          <a:prstGeom prst="rect">
            <a:avLst/>
          </a:prstGeom>
        </p:spPr>
      </p:pic>
      <p:pic>
        <p:nvPicPr>
          <p:cNvPr id="3" name="T_na_Karol_ta_Golos._D_ti-Ukra_na_-_ce_Ti_Ukra_na_-_YA_Ukra_na_-_ce_M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2766" y="5768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30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8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937" y="2286000"/>
            <a:ext cx="3584574" cy="4419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88cbd74428b82780-mai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200" y="4081463"/>
            <a:ext cx="2276473" cy="277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13100" y="0"/>
            <a:ext cx="6794500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48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Легенда про пісню</a:t>
            </a:r>
            <a:endParaRPr lang="ru-RU" sz="36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uk-UA" sz="1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r>
              <a:rPr lang="uk-UA" sz="2000" b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Якось Господь вирішив наділити дітей світу талантами. Французи обрали елегантність і красу. Німці – дисципліну і порядок, росіяни – владність, італійці отримали хист до музики…</a:t>
            </a:r>
            <a:endParaRPr lang="ru-RU" sz="14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2000" b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uk-UA" sz="2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Обдарувавши всіх, підвівся Господь і раптом побачив у куточку дівчинку. Вона була босою, одягнутою у вишивану сорочку, руса коса переплетена синьою стрічкою, а на голові багрянів вінок із червоної калини.</a:t>
            </a:r>
            <a:endParaRPr lang="ru-RU" sz="14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57150">
              <a:spcAft>
                <a:spcPts val="0"/>
              </a:spcAft>
            </a:pPr>
            <a:r>
              <a:rPr lang="uk-UA" sz="2000" b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Хто ти? Чого плачеш? – запитав Господь.</a:t>
            </a:r>
            <a:endParaRPr lang="ru-RU" sz="14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57150">
              <a:spcAft>
                <a:spcPts val="0"/>
              </a:spcAft>
            </a:pPr>
            <a:r>
              <a:rPr lang="uk-UA" sz="2000" b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Я – українка, а плачу, бо стогне моя земля від пролитої крові. Сини мої на чужині, вороги знущаються із вдів та сиріт, у своїй хаті немає правди й волі.</a:t>
            </a:r>
            <a:endParaRPr lang="ru-RU" sz="14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57150">
              <a:spcAft>
                <a:spcPts val="0"/>
              </a:spcAft>
            </a:pPr>
            <a:r>
              <a:rPr lang="uk-UA" sz="2000" b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Чого б ти не підійшла до мене раніше. Я всі таланти роздав. Як же зарадити твоєму горю? Дівчина  хотіла вже піти, та Господь, піднявши правицю, зупинив її.</a:t>
            </a:r>
            <a:endParaRPr lang="ru-RU" sz="14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57150">
              <a:spcAft>
                <a:spcPts val="0"/>
              </a:spcAft>
            </a:pPr>
            <a:r>
              <a:rPr lang="uk-UA" sz="2000" b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У мене є дар, який уславить тебе на цілий світ. Це пісня.</a:t>
            </a:r>
            <a:endParaRPr lang="ru-RU" sz="14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57150">
              <a:spcAft>
                <a:spcPts val="0"/>
              </a:spcAft>
            </a:pPr>
            <a:r>
              <a:rPr lang="uk-UA" sz="2000" b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Узяла дівчина дарунок і міцно прижала його до серця. Вклонилась низенько Всевишньому із ясним обличчям і вірою понесла пісню в народ. З тих пір і дивує весь світ українська пісня.</a:t>
            </a:r>
            <a:endParaRPr lang="ru-RU" sz="1600" b="1" dirty="0">
              <a:solidFill>
                <a:srgbClr val="00206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84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85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700" y="0"/>
            <a:ext cx="8750300" cy="70866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851973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968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725" y="569912"/>
            <a:ext cx="2038350" cy="22383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325" y="3920097"/>
            <a:ext cx="5184776" cy="23860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03513" y="1981371"/>
            <a:ext cx="713422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>
              <a:spcAft>
                <a:spcPts val="0"/>
              </a:spcAft>
            </a:pPr>
            <a:r>
              <a:rPr lang="uk-UA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Мово! </a:t>
            </a:r>
            <a:r>
              <a:rPr lang="uk-UA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4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Пресвятая</a:t>
            </a:r>
            <a:r>
              <a:rPr lang="uk-UA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Богородице </a:t>
            </a:r>
            <a:r>
              <a:rPr lang="uk-UA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мого народу!</a:t>
            </a:r>
            <a:endParaRPr lang="ru-RU" sz="16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>
              <a:spcAft>
                <a:spcPts val="0"/>
              </a:spcAft>
            </a:pPr>
            <a:r>
              <a:rPr lang="uk-UA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 чорнозему, з любистку, м’яти, рясту, євшан-зілля, з роси, з дніпровської води, від зорі й місяця народжена.</a:t>
            </a:r>
            <a:endParaRPr lang="ru-RU" sz="16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>
              <a:spcAft>
                <a:spcPts val="0"/>
              </a:spcAft>
            </a:pPr>
            <a:r>
              <a:rPr lang="uk-UA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Мово наша! Мудра берегине, що не давала погаснути волелюбності, славі й гордому духу. </a:t>
            </a:r>
            <a:endParaRPr lang="ru-RU" sz="16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">
              <a:spcAft>
                <a:spcPts val="0"/>
              </a:spcAft>
            </a:pPr>
            <a:r>
              <a:rPr lang="uk-UA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Мово наша! Ти зцілювала втомлених духом, давала їм силу</a:t>
            </a:r>
            <a:r>
              <a:rPr lang="uk-UA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uk-UA" sz="24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здоров</a:t>
            </a:r>
            <a:r>
              <a:rPr lang="uk-UA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’ </a:t>
            </a:r>
            <a:r>
              <a:rPr lang="uk-UA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я , </a:t>
            </a:r>
            <a:r>
              <a:rPr lang="uk-UA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довгий вік і навіть безсмертя тим, що пили Тебе, цілющу </a:t>
            </a:r>
            <a:r>
              <a:rPr lang="uk-UA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uk-UA" sz="24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джерельницю</a:t>
            </a:r>
            <a:r>
              <a:rPr lang="uk-UA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uk-UA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Воскресни!  Повернися!  </a:t>
            </a:r>
            <a:r>
              <a:rPr lang="uk-UA" sz="24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Возродися</a:t>
            </a:r>
            <a:r>
              <a:rPr lang="uk-UA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! </a:t>
            </a:r>
            <a:endParaRPr lang="ru-RU" sz="24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41801" y="282716"/>
            <a:ext cx="54959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Молитва до </a:t>
            </a:r>
            <a:r>
              <a:rPr lang="uk-UA" sz="5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мови</a:t>
            </a:r>
            <a:endParaRPr lang="ru-RU" sz="5400" i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514195"/>
            <a:ext cx="2324100" cy="26735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619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700" y="6439"/>
            <a:ext cx="12331700" cy="68515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00" y="-154493"/>
            <a:ext cx="4074725" cy="39017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 descr="88cbd74428b82780-mai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409" y="1656706"/>
            <a:ext cx="3067231" cy="235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3111500"/>
            <a:ext cx="4572000" cy="30480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809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00" y="0"/>
            <a:ext cx="3371850" cy="3282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587874"/>
            <a:ext cx="5664199" cy="2270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00" y="441325"/>
            <a:ext cx="6148387" cy="3800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993" y="4708525"/>
            <a:ext cx="18573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6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00"/>
            <a:ext cx="12192000" cy="7239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594825"/>
            <a:ext cx="6438899" cy="45773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12" y="861400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400" y="3733799"/>
            <a:ext cx="7086600" cy="32385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938" y="836612"/>
            <a:ext cx="5575300" cy="30495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isometricOffAxis2Lef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8" name="Picture 4" descr="88cbd74428b82780-mai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" y="5168900"/>
            <a:ext cx="1663700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344487"/>
            <a:ext cx="3336925" cy="279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4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849" y="1181100"/>
            <a:ext cx="7734300" cy="52704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1894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0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8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739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263" y="5590904"/>
            <a:ext cx="4101737" cy="16430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95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935</TotalTime>
  <Words>293</Words>
  <Application>Microsoft Office PowerPoint</Application>
  <PresentationFormat>Широкоэкранный</PresentationFormat>
  <Paragraphs>55</Paragraphs>
  <Slides>27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7" baseType="lpstr">
      <vt:lpstr>Arial</vt:lpstr>
      <vt:lpstr>Cambria</vt:lpstr>
      <vt:lpstr>Cambria Math</vt:lpstr>
      <vt:lpstr>Century</vt:lpstr>
      <vt:lpstr>Century Gothic</vt:lpstr>
      <vt:lpstr>Kalinga</vt:lpstr>
      <vt:lpstr>Monotype Corsiva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VIT</dc:creator>
  <cp:lastModifiedBy>VIT</cp:lastModifiedBy>
  <cp:revision>57</cp:revision>
  <dcterms:created xsi:type="dcterms:W3CDTF">2015-11-17T18:06:46Z</dcterms:created>
  <dcterms:modified xsi:type="dcterms:W3CDTF">2017-02-22T21:10:06Z</dcterms:modified>
</cp:coreProperties>
</file>