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notesMasterIdLst>
    <p:notesMasterId r:id="rId48"/>
  </p:notesMasterIdLst>
  <p:sldIdLst>
    <p:sldId id="346" r:id="rId2"/>
    <p:sldId id="257" r:id="rId3"/>
    <p:sldId id="265" r:id="rId4"/>
    <p:sldId id="258" r:id="rId5"/>
    <p:sldId id="259" r:id="rId6"/>
    <p:sldId id="325" r:id="rId7"/>
    <p:sldId id="261" r:id="rId8"/>
    <p:sldId id="270" r:id="rId9"/>
    <p:sldId id="272" r:id="rId10"/>
    <p:sldId id="273" r:id="rId11"/>
    <p:sldId id="274" r:id="rId12"/>
    <p:sldId id="316" r:id="rId13"/>
    <p:sldId id="277" r:id="rId14"/>
    <p:sldId id="313" r:id="rId15"/>
    <p:sldId id="318" r:id="rId16"/>
    <p:sldId id="279" r:id="rId17"/>
    <p:sldId id="317" r:id="rId18"/>
    <p:sldId id="319" r:id="rId19"/>
    <p:sldId id="282" r:id="rId20"/>
    <p:sldId id="284" r:id="rId21"/>
    <p:sldId id="320" r:id="rId22"/>
    <p:sldId id="286" r:id="rId23"/>
    <p:sldId id="288" r:id="rId24"/>
    <p:sldId id="332" r:id="rId25"/>
    <p:sldId id="333" r:id="rId26"/>
    <p:sldId id="334" r:id="rId27"/>
    <p:sldId id="335" r:id="rId28"/>
    <p:sldId id="337" r:id="rId29"/>
    <p:sldId id="338" r:id="rId30"/>
    <p:sldId id="339" r:id="rId31"/>
    <p:sldId id="340" r:id="rId32"/>
    <p:sldId id="321" r:id="rId33"/>
    <p:sldId id="342" r:id="rId34"/>
    <p:sldId id="345" r:id="rId35"/>
    <p:sldId id="303" r:id="rId36"/>
    <p:sldId id="326" r:id="rId37"/>
    <p:sldId id="304" r:id="rId38"/>
    <p:sldId id="327" r:id="rId39"/>
    <p:sldId id="305" r:id="rId40"/>
    <p:sldId id="328" r:id="rId41"/>
    <p:sldId id="306" r:id="rId42"/>
    <p:sldId id="329" r:id="rId43"/>
    <p:sldId id="307" r:id="rId44"/>
    <p:sldId id="309" r:id="rId45"/>
    <p:sldId id="331" r:id="rId46"/>
    <p:sldId id="310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F3D1"/>
    <a:srgbClr val="379F37"/>
    <a:srgbClr val="5BC577"/>
    <a:srgbClr val="C7F1C8"/>
    <a:srgbClr val="8DD7A0"/>
    <a:srgbClr val="33CC33"/>
    <a:srgbClr val="57D557"/>
    <a:srgbClr val="6BCB8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1" autoAdjust="0"/>
    <p:restoredTop sz="94660"/>
  </p:normalViewPr>
  <p:slideViewPr>
    <p:cSldViewPr>
      <p:cViewPr varScale="1">
        <p:scale>
          <a:sx n="68" d="100"/>
          <a:sy n="68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3D33127-A8E7-42C3-A794-6826534DA8EA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4EA164-4E95-4B80-BB82-9E171C87D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 descr="a_e2d893b5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42875"/>
            <a:ext cx="14287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D5F4E-CD82-4F0D-8389-7DD0632CCC55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13CE9-F81E-45E8-909E-1D0A76966301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CC405-F408-4B77-9872-2F34E5C0A2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ACED-6657-4BFD-9979-503D30F33668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4E5B4-1DC4-470A-BD72-6495CA661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28DD4-6F76-4C41-AF63-0FF34B6675F0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6216A-42EE-4CBA-8619-EDC3AC96E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72298-A564-4877-96DC-9565D302D737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7AC67-1515-4220-8CA1-C83645B2F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99B75-1938-4ECE-8939-632F6C445100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A7375-AF9D-4028-990A-805DB2DF1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DEC7F-2145-408A-974C-4EA615A797CB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63965-4320-4A54-819A-0F0BBBDE3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9E332-2D5C-441C-A60B-2840F9CD0B01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5CE-9463-48CE-905E-E2EC911CC5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40BDD-98AF-42DE-A36E-DF86EFC84A56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1C8BA-A95A-42C7-81BF-B43DEBCE70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DB5BC-A356-4403-866B-0E5130058EC3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583A5-472E-4DD7-955D-7BE099704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C612B-4E4F-464B-82DA-21AE3FE00DC4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F52E5-BDB9-46F3-BFE7-26925BA73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85210A-093C-473C-8C13-442888C65E73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428596" y="285728"/>
            <a:ext cx="8358246" cy="6286544"/>
          </a:xfrm>
          <a:prstGeom prst="roundRect">
            <a:avLst/>
          </a:prstGeom>
          <a:solidFill>
            <a:srgbClr val="C1FFC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4" name="Рисунок 9" descr="1263974281_6.jp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08800" y="5357813"/>
            <a:ext cx="15208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31_&#1063;&#1086;&#1075;&#1086;%20&#1074;&#1095;&#1072;&#1090;&#1100;%20&#1074;%20&#1096;&#1082;&#1086;&#1083;&#1110;%20(+)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928662" y="714356"/>
            <a:ext cx="7215238" cy="5857916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36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Закріплення звукових значень букви “Ю”.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6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6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6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6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1801166"/>
            <a:ext cx="728667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6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Звуко-буквений</a:t>
            </a:r>
            <a:r>
              <a:rPr lang="uk-UA" sz="36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аналіз слів. </a:t>
            </a:r>
            <a:endParaRPr lang="ru-RU" sz="36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2357430"/>
            <a:ext cx="750099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Опрацювання оповідання В.Сухомлинського </a:t>
            </a:r>
            <a:r>
              <a:rPr lang="uk-UA" sz="36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“Усі</a:t>
            </a:r>
            <a:r>
              <a:rPr lang="uk-UA" sz="36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книжечки </a:t>
            </a:r>
            <a:r>
              <a:rPr lang="uk-UA" sz="36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хороші”</a:t>
            </a:r>
            <a:r>
              <a:rPr lang="uk-UA" sz="36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5852" y="3929066"/>
            <a:ext cx="700092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Робота з дитячою книгою. </a:t>
            </a:r>
            <a:br>
              <a:rPr lang="uk-UA" sz="36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sz="36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“Ми</a:t>
            </a:r>
            <a:r>
              <a:rPr lang="uk-UA" sz="36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до тебе, Казко, в гості </a:t>
            </a:r>
            <a:r>
              <a:rPr lang="uk-UA" sz="36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завітали”</a:t>
            </a:r>
            <a:r>
              <a:rPr lang="uk-UA" sz="36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…</a:t>
            </a:r>
            <a:endParaRPr lang="ru-RU" sz="36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86800" cy="150019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Гра </a:t>
            </a:r>
            <a:br>
              <a:rPr lang="uk-UA" sz="54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</a:br>
            <a:r>
              <a:rPr lang="uk-UA" sz="54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“Відгадай</a:t>
            </a:r>
            <a:r>
              <a:rPr lang="uk-UA" sz="54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 </a:t>
            </a:r>
            <a:r>
              <a:rPr lang="uk-UA" sz="54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букву”</a:t>
            </a:r>
            <a:endParaRPr lang="ru-RU" sz="54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3" name="Группа 25"/>
          <p:cNvGrpSpPr>
            <a:grpSpLocks/>
          </p:cNvGrpSpPr>
          <p:nvPr/>
        </p:nvGrpSpPr>
        <p:grpSpPr bwMode="auto">
          <a:xfrm>
            <a:off x="2071688" y="2455863"/>
            <a:ext cx="2222500" cy="830262"/>
            <a:chOff x="2071688" y="2455872"/>
            <a:chExt cx="2221779" cy="830731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3357153" y="2455872"/>
              <a:ext cx="936314" cy="8307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4800" b="1" dirty="0">
                  <a:ln w="12700">
                    <a:solidFill>
                      <a:srgbClr val="009900"/>
                    </a:solidFill>
                    <a:prstDash val="solid"/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ookman Old Style" pitchFamily="18" charset="0"/>
                </a:rPr>
                <a:t>ля</a:t>
              </a:r>
              <a:endParaRPr lang="ru-RU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cxnSp>
          <p:nvCxnSpPr>
            <p:cNvPr id="7" name="Прямая соединительная линия 6"/>
            <p:cNvCxnSpPr>
              <a:endCxn id="21" idx="1"/>
            </p:cNvCxnSpPr>
            <p:nvPr/>
          </p:nvCxnSpPr>
          <p:spPr bwMode="auto">
            <a:xfrm flipV="1">
              <a:off x="2071688" y="2872032"/>
              <a:ext cx="1285458" cy="298619"/>
            </a:xfrm>
            <a:prstGeom prst="line">
              <a:avLst/>
            </a:prstGeom>
            <a:ln w="34925" cap="rnd">
              <a:solidFill>
                <a:srgbClr val="059F17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 bwMode="auto">
          <a:xfrm>
            <a:off x="857250" y="3027193"/>
            <a:ext cx="1071387" cy="11076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66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</a:t>
            </a:r>
            <a:endParaRPr lang="ru-RU" sz="6600" b="1" dirty="0">
              <a:ln w="12700">
                <a:solidFill>
                  <a:srgbClr val="059F17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" name="Группа 28"/>
          <p:cNvGrpSpPr>
            <a:grpSpLocks/>
          </p:cNvGrpSpPr>
          <p:nvPr/>
        </p:nvGrpSpPr>
        <p:grpSpPr bwMode="auto">
          <a:xfrm>
            <a:off x="2071688" y="3956050"/>
            <a:ext cx="2798762" cy="830263"/>
            <a:chOff x="2071688" y="3955591"/>
            <a:chExt cx="2798762" cy="830731"/>
          </a:xfrm>
        </p:grpSpPr>
        <p:sp>
          <p:nvSpPr>
            <p:cNvPr id="23" name="Прямоугольник 22"/>
            <p:cNvSpPr/>
            <p:nvPr/>
          </p:nvSpPr>
          <p:spPr bwMode="auto">
            <a:xfrm>
              <a:off x="3357153" y="3955591"/>
              <a:ext cx="1513297" cy="8307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4800" b="1" dirty="0" err="1">
                  <a:ln w="12700">
                    <a:solidFill>
                      <a:srgbClr val="009900"/>
                    </a:solidFill>
                    <a:prstDash val="solid"/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ookman Old Style" pitchFamily="18" charset="0"/>
                </a:rPr>
                <a:t>хим</a:t>
              </a:r>
              <a:endParaRPr lang="ru-RU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>
              <a:endCxn id="23" idx="1"/>
            </p:cNvCxnSpPr>
            <p:nvPr/>
          </p:nvCxnSpPr>
          <p:spPr bwMode="auto">
            <a:xfrm>
              <a:off x="2071688" y="4027069"/>
              <a:ext cx="1285875" cy="343093"/>
            </a:xfrm>
            <a:prstGeom prst="line">
              <a:avLst/>
            </a:prstGeom>
            <a:ln w="34925" cap="rnd">
              <a:solidFill>
                <a:srgbClr val="059F17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27"/>
          <p:cNvGrpSpPr>
            <a:grpSpLocks/>
          </p:cNvGrpSpPr>
          <p:nvPr/>
        </p:nvGrpSpPr>
        <p:grpSpPr bwMode="auto">
          <a:xfrm>
            <a:off x="2071688" y="3170238"/>
            <a:ext cx="2654300" cy="830262"/>
            <a:chOff x="2071688" y="3170024"/>
            <a:chExt cx="2654517" cy="830731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3357153" y="3170024"/>
              <a:ext cx="1369052" cy="8307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4800" b="1" dirty="0" err="1">
                  <a:ln w="12700">
                    <a:solidFill>
                      <a:srgbClr val="009900"/>
                    </a:solidFill>
                    <a:prstDash val="solid"/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ookman Old Style" pitchFamily="18" charset="0"/>
                </a:rPr>
                <a:t>рко</a:t>
              </a:r>
              <a:endParaRPr lang="ru-RU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cxnSp>
          <p:nvCxnSpPr>
            <p:cNvPr id="37" name="Прямая соединительная линия 36"/>
            <p:cNvCxnSpPr>
              <a:endCxn id="22" idx="1"/>
            </p:cNvCxnSpPr>
            <p:nvPr/>
          </p:nvCxnSpPr>
          <p:spPr bwMode="auto">
            <a:xfrm flipV="1">
              <a:off x="2071688" y="3586184"/>
              <a:ext cx="1285980" cy="12707"/>
            </a:xfrm>
            <a:prstGeom prst="line">
              <a:avLst/>
            </a:prstGeom>
            <a:ln w="34925">
              <a:solidFill>
                <a:srgbClr val="059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Прямая соединительная линия 46"/>
          <p:cNvCxnSpPr/>
          <p:nvPr/>
        </p:nvCxnSpPr>
        <p:spPr bwMode="auto">
          <a:xfrm>
            <a:off x="1000125" y="4027488"/>
            <a:ext cx="857250" cy="1587"/>
          </a:xfrm>
          <a:prstGeom prst="line">
            <a:avLst/>
          </a:prstGeom>
          <a:ln w="73025">
            <a:solidFill>
              <a:srgbClr val="059F1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5929313" y="2478097"/>
            <a:ext cx="2286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Л   ся</a:t>
            </a:r>
          </a:p>
          <a:p>
            <a:pPr>
              <a:defRPr/>
            </a:pPr>
            <a:r>
              <a:rPr lang="uk-UA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Л   ба</a:t>
            </a:r>
          </a:p>
          <a:p>
            <a:pPr>
              <a:defRPr/>
            </a:pPr>
            <a:r>
              <a:rPr lang="uk-UA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Л   </a:t>
            </a:r>
            <a:r>
              <a:rPr lang="uk-UA" sz="48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да</a:t>
            </a:r>
            <a:endParaRPr lang="ru-RU" sz="48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6" name="Группа 100"/>
          <p:cNvGrpSpPr>
            <a:grpSpLocks/>
          </p:cNvGrpSpPr>
          <p:nvPr/>
        </p:nvGrpSpPr>
        <p:grpSpPr bwMode="auto">
          <a:xfrm>
            <a:off x="6500813" y="3190875"/>
            <a:ext cx="571500" cy="1431925"/>
            <a:chOff x="5572132" y="2784470"/>
            <a:chExt cx="571504" cy="1431936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>
              <a:off x="5572132" y="2784470"/>
              <a:ext cx="571504" cy="1588"/>
            </a:xfrm>
            <a:prstGeom prst="line">
              <a:avLst/>
            </a:prstGeom>
            <a:ln w="73025">
              <a:solidFill>
                <a:srgbClr val="059F1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>
              <a:off x="5572132" y="3498850"/>
              <a:ext cx="571504" cy="1588"/>
            </a:xfrm>
            <a:prstGeom prst="line">
              <a:avLst/>
            </a:prstGeom>
            <a:ln w="73025">
              <a:solidFill>
                <a:srgbClr val="059F1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5572132" y="4214819"/>
              <a:ext cx="571504" cy="1587"/>
            </a:xfrm>
            <a:prstGeom prst="line">
              <a:avLst/>
            </a:prstGeom>
            <a:ln w="73025">
              <a:solidFill>
                <a:srgbClr val="059F1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383668" y="2455127"/>
            <a:ext cx="28575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ю</a:t>
            </a:r>
            <a:endParaRPr lang="ru-RU" sz="48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88430" y="3188968"/>
            <a:ext cx="28575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ю</a:t>
            </a:r>
            <a:endParaRPr lang="ru-RU" sz="48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8908" y="3898586"/>
            <a:ext cx="28575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ю</a:t>
            </a:r>
            <a:endParaRPr lang="ru-RU" sz="48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928813" y="2495686"/>
            <a:ext cx="1706075" cy="18617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115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</a:t>
            </a:r>
            <a:endParaRPr lang="ru-RU" sz="11500" b="1" dirty="0">
              <a:ln w="12700">
                <a:solidFill>
                  <a:srgbClr val="059F17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 bwMode="auto">
          <a:xfrm flipV="1">
            <a:off x="3740150" y="2243138"/>
            <a:ext cx="1447800" cy="685800"/>
          </a:xfrm>
          <a:prstGeom prst="straightConnector1">
            <a:avLst/>
          </a:prstGeom>
          <a:ln w="34925">
            <a:solidFill>
              <a:srgbClr val="059F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 bwMode="auto">
          <a:xfrm>
            <a:off x="3871913" y="3890963"/>
            <a:ext cx="1447800" cy="412750"/>
          </a:xfrm>
          <a:prstGeom prst="straightConnector1">
            <a:avLst/>
          </a:prstGeom>
          <a:ln w="34925">
            <a:solidFill>
              <a:srgbClr val="059F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5215265" y="3616335"/>
            <a:ext cx="2369130" cy="12001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[</a:t>
            </a:r>
            <a:r>
              <a:rPr lang="uk-UA" sz="72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у</a:t>
            </a:r>
            <a:r>
              <a:rPr lang="en-US" sz="72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]</a:t>
            </a:r>
            <a:endParaRPr lang="uk-UA" sz="72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35600" y="1341438"/>
            <a:ext cx="22796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[</a:t>
            </a:r>
            <a:r>
              <a:rPr lang="uk-UA" sz="72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й</a:t>
            </a:r>
            <a:r>
              <a:rPr lang="ru-RU" sz="72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у</a:t>
            </a:r>
            <a:r>
              <a:rPr lang="en-US" sz="72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]</a:t>
            </a:r>
            <a:endParaRPr lang="ru-RU" sz="72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" y="-857250"/>
            <a:ext cx="8358188" cy="835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Зупинка Звукова модель</a:t>
            </a:r>
            <a:endParaRPr lang="ru-RU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3" name="Группа 5"/>
          <p:cNvGrpSpPr>
            <a:grpSpLocks/>
          </p:cNvGrpSpPr>
          <p:nvPr/>
        </p:nvGrpSpPr>
        <p:grpSpPr bwMode="auto">
          <a:xfrm>
            <a:off x="1000125" y="1714500"/>
            <a:ext cx="3929063" cy="1214438"/>
            <a:chOff x="1000100" y="1857364"/>
            <a:chExt cx="3071834" cy="64294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0100" y="1857364"/>
              <a:ext cx="3071834" cy="642942"/>
            </a:xfrm>
            <a:prstGeom prst="rect">
              <a:avLst/>
            </a:prstGeom>
            <a:ln>
              <a:solidFill>
                <a:srgbClr val="059F17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42832" y="1935526"/>
              <a:ext cx="2786370" cy="4891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sz="54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= О – </a:t>
              </a:r>
              <a:r>
                <a:rPr lang="uk-UA" sz="5400" dirty="0" err="1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О</a:t>
              </a:r>
              <a:r>
                <a:rPr lang="uk-UA" sz="54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  –</a:t>
              </a:r>
              <a:endParaRPr lang="ru-RU" sz="3200" dirty="0">
                <a:solidFill>
                  <a:srgbClr val="059F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6" name="Группа 12"/>
          <p:cNvGrpSpPr>
            <a:grpSpLocks/>
          </p:cNvGrpSpPr>
          <p:nvPr/>
        </p:nvGrpSpPr>
        <p:grpSpPr bwMode="auto">
          <a:xfrm>
            <a:off x="1143000" y="4500563"/>
            <a:ext cx="3929063" cy="1214437"/>
            <a:chOff x="1000100" y="1857364"/>
            <a:chExt cx="3071834" cy="64294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000100" y="1857364"/>
              <a:ext cx="3071834" cy="642942"/>
            </a:xfrm>
            <a:prstGeom prst="rect">
              <a:avLst/>
            </a:prstGeom>
            <a:ln>
              <a:solidFill>
                <a:srgbClr val="059F17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42832" y="1935525"/>
              <a:ext cx="2786370" cy="4891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sz="54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= О – </a:t>
              </a:r>
              <a:r>
                <a:rPr lang="uk-UA" sz="5400" dirty="0" err="1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О</a:t>
              </a:r>
              <a:r>
                <a:rPr lang="uk-UA" sz="54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 =  </a:t>
              </a:r>
              <a:endParaRPr lang="ru-RU" sz="3200" dirty="0">
                <a:solidFill>
                  <a:srgbClr val="059F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7" name="Группа 15"/>
          <p:cNvGrpSpPr>
            <a:grpSpLocks/>
          </p:cNvGrpSpPr>
          <p:nvPr/>
        </p:nvGrpSpPr>
        <p:grpSpPr bwMode="auto">
          <a:xfrm>
            <a:off x="4786313" y="3071813"/>
            <a:ext cx="3929062" cy="1214437"/>
            <a:chOff x="1000100" y="1857364"/>
            <a:chExt cx="3071834" cy="64294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00100" y="1857364"/>
              <a:ext cx="3071834" cy="642942"/>
            </a:xfrm>
            <a:prstGeom prst="rect">
              <a:avLst/>
            </a:prstGeom>
            <a:ln>
              <a:solidFill>
                <a:srgbClr val="059F17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2831" y="1935525"/>
              <a:ext cx="2786371" cy="4891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sz="54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= О – </a:t>
              </a:r>
              <a:r>
                <a:rPr lang="uk-UA" sz="5400" dirty="0" err="1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О</a:t>
              </a:r>
              <a:r>
                <a:rPr lang="uk-UA" sz="54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  </a:t>
              </a:r>
              <a:endParaRPr lang="ru-RU" sz="3200" dirty="0">
                <a:solidFill>
                  <a:srgbClr val="059F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03954">
            <a:off x="816655" y="3816148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 err="1" smtClean="0">
                <a:ln w="31550" cmpd="sng">
                  <a:gradFill>
                    <a:gsLst>
                      <a:gs pos="70000">
                        <a:srgbClr val="059F17"/>
                      </a:gs>
                      <a:gs pos="0">
                        <a:srgbClr val="06BA1B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Фізкультхвилинка</a:t>
            </a:r>
            <a:endParaRPr lang="ru-RU" sz="6000" b="1" dirty="0" smtClean="0">
              <a:ln w="31550" cmpd="sng">
                <a:gradFill>
                  <a:gsLst>
                    <a:gs pos="70000">
                      <a:srgbClr val="059F17"/>
                    </a:gs>
                    <a:gs pos="0">
                      <a:srgbClr val="06BA1B"/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38" y="785813"/>
            <a:ext cx="5081587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 descr="Рисунок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357188"/>
            <a:ext cx="12049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500042"/>
            <a:ext cx="8429684" cy="192882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Зупинка </a:t>
            </a:r>
            <a:r>
              <a:rPr lang="uk-UA" sz="60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“Читайл</a:t>
            </a:r>
            <a:r>
              <a:rPr lang="uk-UA" sz="54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иків”</a:t>
            </a:r>
            <a:endParaRPr lang="ru-RU" sz="54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3357563"/>
            <a:ext cx="4786313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2644775"/>
            <a:ext cx="357822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4" descr="Рисунок3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42875"/>
            <a:ext cx="12001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071563"/>
            <a:ext cx="2976562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5289" y="428604"/>
            <a:ext cx="2715537" cy="40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2714625"/>
            <a:ext cx="2357438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9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071563"/>
            <a:ext cx="2976562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" name="Рисунок 3" descr="Изображение 002.jpg"/>
          <p:cNvPicPr>
            <a:picLocks noChangeAspect="1"/>
          </p:cNvPicPr>
          <p:nvPr/>
        </p:nvPicPr>
        <p:blipFill>
          <a:blip r:embed="rId3" cstate="print"/>
          <a:srcRect t="8475" r="847" b="25423"/>
          <a:stretch>
            <a:fillRect/>
          </a:stretch>
        </p:blipFill>
        <p:spPr>
          <a:xfrm>
            <a:off x="3786188" y="1785938"/>
            <a:ext cx="4857750" cy="242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29058" y="4248701"/>
            <a:ext cx="471490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“</a:t>
            </a:r>
            <a:r>
              <a:rPr lang="ru-RU" sz="40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Ус</a:t>
            </a:r>
            <a:r>
              <a:rPr lang="uk-UA" sz="40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і книжечки </a:t>
            </a:r>
            <a:r>
              <a:rPr lang="uk-UA" sz="40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хороші”</a:t>
            </a:r>
            <a:endParaRPr lang="ru-RU" sz="40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2428875"/>
            <a:ext cx="273367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Зупинка </a:t>
            </a:r>
            <a:r>
              <a:rPr lang="uk-UA" sz="60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“Питання”</a:t>
            </a:r>
            <a:endParaRPr lang="ru-RU" sz="60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0838" y="2214563"/>
            <a:ext cx="5967412" cy="42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4" descr="smailiki-8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38" y="-214313"/>
            <a:ext cx="150018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7023" y="1125194"/>
            <a:ext cx="7725505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uk-UA" sz="9600" b="1" dirty="0" err="1">
                <a:ln w="12700">
                  <a:solidFill>
                    <a:srgbClr val="059F17"/>
                  </a:solidFill>
                  <a:prstDash val="solid"/>
                </a:ln>
                <a:solidFill>
                  <a:srgbClr val="D3F3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Грайландія</a:t>
            </a:r>
            <a:endParaRPr lang="ru-RU" sz="8800" b="1" dirty="0" err="1">
              <a:ln w="12700">
                <a:solidFill>
                  <a:srgbClr val="059F17"/>
                </a:solidFill>
                <a:prstDash val="solid"/>
              </a:ln>
              <a:solidFill>
                <a:srgbClr val="D3F3D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" name="Группа 50"/>
          <p:cNvGrpSpPr>
            <a:grpSpLocks/>
          </p:cNvGrpSpPr>
          <p:nvPr/>
        </p:nvGrpSpPr>
        <p:grpSpPr bwMode="auto">
          <a:xfrm>
            <a:off x="285750" y="1693863"/>
            <a:ext cx="8786813" cy="4378325"/>
            <a:chOff x="233808" y="1571612"/>
            <a:chExt cx="8787727" cy="4378027"/>
          </a:xfrm>
        </p:grpSpPr>
        <p:grpSp>
          <p:nvGrpSpPr>
            <p:cNvPr id="14341" name="Группа 42"/>
            <p:cNvGrpSpPr>
              <a:grpSpLocks/>
            </p:cNvGrpSpPr>
            <p:nvPr/>
          </p:nvGrpSpPr>
          <p:grpSpPr bwMode="auto">
            <a:xfrm>
              <a:off x="233808" y="1571612"/>
              <a:ext cx="8787727" cy="4378027"/>
              <a:chOff x="867262" y="1714489"/>
              <a:chExt cx="9463708" cy="4232506"/>
            </a:xfrm>
          </p:grpSpPr>
          <p:sp>
            <p:nvSpPr>
              <p:cNvPr id="14348" name="TextBox 28"/>
              <p:cNvSpPr txBox="1">
                <a:spLocks noChangeArrowheads="1"/>
              </p:cNvSpPr>
              <p:nvPr/>
            </p:nvSpPr>
            <p:spPr bwMode="auto">
              <a:xfrm>
                <a:off x="7616359" y="3095758"/>
                <a:ext cx="2714611" cy="803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uk-UA" sz="2400" b="1" i="1">
                    <a:solidFill>
                      <a:srgbClr val="059F17"/>
                    </a:solidFill>
                  </a:rPr>
                  <a:t>Зупинка </a:t>
                </a:r>
              </a:p>
              <a:p>
                <a:pPr algn="ctr"/>
                <a:r>
                  <a:rPr lang="uk-UA" sz="2400" b="1" i="1">
                    <a:solidFill>
                      <a:srgbClr val="059F17"/>
                    </a:solidFill>
                  </a:rPr>
                  <a:t>“Читайликів”</a:t>
                </a:r>
                <a:endParaRPr lang="ru-RU" sz="2400" b="1" i="1">
                  <a:solidFill>
                    <a:srgbClr val="059F17"/>
                  </a:solidFill>
                </a:endParaRPr>
              </a:p>
            </p:txBody>
          </p:sp>
          <p:grpSp>
            <p:nvGrpSpPr>
              <p:cNvPr id="14349" name="Группа 41"/>
              <p:cNvGrpSpPr>
                <a:grpSpLocks/>
              </p:cNvGrpSpPr>
              <p:nvPr/>
            </p:nvGrpSpPr>
            <p:grpSpPr bwMode="auto">
              <a:xfrm>
                <a:off x="867262" y="1714489"/>
                <a:ext cx="8924869" cy="4232506"/>
                <a:chOff x="867262" y="1714489"/>
                <a:chExt cx="8924869" cy="4232506"/>
              </a:xfrm>
            </p:grpSpPr>
            <p:cxnSp>
              <p:nvCxnSpPr>
                <p:cNvPr id="9" name="Прямая со стрелкой 8"/>
                <p:cNvCxnSpPr/>
                <p:nvPr/>
              </p:nvCxnSpPr>
              <p:spPr>
                <a:xfrm>
                  <a:off x="1713610" y="2642939"/>
                  <a:ext cx="2571529" cy="500289"/>
                </a:xfrm>
                <a:prstGeom prst="straightConnector1">
                  <a:avLst/>
                </a:prstGeom>
                <a:ln w="34925">
                  <a:solidFill>
                    <a:srgbClr val="059F17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 стрелкой 9"/>
                <p:cNvCxnSpPr/>
                <p:nvPr/>
              </p:nvCxnSpPr>
              <p:spPr>
                <a:xfrm flipV="1">
                  <a:off x="4215038" y="2214778"/>
                  <a:ext cx="2325319" cy="902362"/>
                </a:xfrm>
                <a:prstGeom prst="straightConnector1">
                  <a:avLst/>
                </a:prstGeom>
                <a:ln w="34925">
                  <a:solidFill>
                    <a:srgbClr val="059F17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 стрелкой 10"/>
                <p:cNvCxnSpPr>
                  <a:endCxn id="47" idx="5"/>
                </p:cNvCxnSpPr>
                <p:nvPr/>
              </p:nvCxnSpPr>
              <p:spPr>
                <a:xfrm rot="16200000" flipH="1">
                  <a:off x="6479060" y="2236750"/>
                  <a:ext cx="1817000" cy="1773055"/>
                </a:xfrm>
                <a:prstGeom prst="straightConnector1">
                  <a:avLst/>
                </a:prstGeom>
                <a:ln w="34925">
                  <a:solidFill>
                    <a:srgbClr val="059F17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 стрелкой 11"/>
                <p:cNvCxnSpPr>
                  <a:endCxn id="49" idx="2"/>
                </p:cNvCxnSpPr>
                <p:nvPr/>
              </p:nvCxnSpPr>
              <p:spPr>
                <a:xfrm rot="10800000">
                  <a:off x="3307138" y="5133642"/>
                  <a:ext cx="2479201" cy="296183"/>
                </a:xfrm>
                <a:prstGeom prst="straightConnector1">
                  <a:avLst/>
                </a:prstGeom>
                <a:ln w="34925">
                  <a:solidFill>
                    <a:srgbClr val="059F17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я со стрелкой 12"/>
                <p:cNvCxnSpPr>
                  <a:stCxn id="47" idx="4"/>
                </p:cNvCxnSpPr>
                <p:nvPr/>
              </p:nvCxnSpPr>
              <p:spPr>
                <a:xfrm rot="5400000">
                  <a:off x="6296381" y="3552428"/>
                  <a:ext cx="1387304" cy="2407389"/>
                </a:xfrm>
                <a:prstGeom prst="straightConnector1">
                  <a:avLst/>
                </a:prstGeom>
                <a:ln w="34925">
                  <a:solidFill>
                    <a:srgbClr val="059F17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 стрелкой 19"/>
                <p:cNvCxnSpPr/>
                <p:nvPr/>
              </p:nvCxnSpPr>
              <p:spPr>
                <a:xfrm rot="16200000" flipV="1">
                  <a:off x="1284601" y="3000137"/>
                  <a:ext cx="2429318" cy="1714922"/>
                </a:xfrm>
                <a:prstGeom prst="straightConnector1">
                  <a:avLst/>
                </a:prstGeom>
                <a:ln w="34925">
                  <a:solidFill>
                    <a:srgbClr val="059F17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5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867262" y="2165994"/>
                  <a:ext cx="2214578" cy="446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uk-UA" sz="2400" b="1" i="1">
                      <a:solidFill>
                        <a:srgbClr val="059F17"/>
                      </a:solidFill>
                    </a:rPr>
                    <a:t>Школа №6</a:t>
                  </a:r>
                  <a:r>
                    <a:rPr lang="uk-UA"/>
                    <a:t>                                  </a:t>
                  </a:r>
                  <a:endParaRPr lang="ru-RU"/>
                </a:p>
              </p:txBody>
            </p:sp>
            <p:sp>
              <p:nvSpPr>
                <p:cNvPr id="14357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2692624" y="2286901"/>
                  <a:ext cx="3252743" cy="446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uk-UA" sz="2400" b="1" i="1">
                      <a:solidFill>
                        <a:srgbClr val="059F17"/>
                      </a:solidFill>
                    </a:rPr>
                    <a:t>Зупинка “Слово”</a:t>
                  </a:r>
                  <a:r>
                    <a:rPr lang="uk-UA"/>
                    <a:t>                                  </a:t>
                  </a:r>
                  <a:endParaRPr lang="ru-RU"/>
                </a:p>
              </p:txBody>
            </p:sp>
            <p:sp>
              <p:nvSpPr>
                <p:cNvPr id="14358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5175957" y="1714489"/>
                  <a:ext cx="4616174" cy="446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uk-UA" sz="2400" b="1" i="1">
                      <a:solidFill>
                        <a:srgbClr val="059F17"/>
                      </a:solidFill>
                    </a:rPr>
                    <a:t>Зупинка “Звукова модель”</a:t>
                  </a:r>
                  <a:r>
                    <a:rPr lang="uk-UA" sz="2400"/>
                    <a:t>            </a:t>
                  </a:r>
                  <a:endParaRPr lang="ru-RU" sz="2400"/>
                </a:p>
              </p:txBody>
            </p:sp>
            <p:sp>
              <p:nvSpPr>
                <p:cNvPr id="14359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4714311" y="5500703"/>
                  <a:ext cx="3560716" cy="446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uk-UA" sz="2400" b="1" i="1">
                      <a:solidFill>
                        <a:srgbClr val="059F17"/>
                      </a:solidFill>
                    </a:rPr>
                    <a:t>Зупинка “Питання”</a:t>
                  </a:r>
                  <a:endParaRPr lang="ru-RU" sz="2400" b="1" i="1">
                    <a:solidFill>
                      <a:srgbClr val="059F17"/>
                    </a:solidFill>
                  </a:endParaRPr>
                </a:p>
              </p:txBody>
            </p:sp>
            <p:sp>
              <p:nvSpPr>
                <p:cNvPr id="14360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328908" y="5286389"/>
                  <a:ext cx="3385969" cy="446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uk-UA" sz="2400" b="1" i="1">
                      <a:solidFill>
                        <a:srgbClr val="059F17"/>
                      </a:solidFill>
                    </a:rPr>
                    <a:t>Зупинка “Казкова”</a:t>
                  </a:r>
                  <a:r>
                    <a:rPr lang="uk-UA"/>
                    <a:t>                                  </a:t>
                  </a:r>
                  <a:endParaRPr lang="ru-RU"/>
                </a:p>
              </p:txBody>
            </p:sp>
          </p:grpSp>
        </p:grpSp>
        <p:sp>
          <p:nvSpPr>
            <p:cNvPr id="45" name="Овал 44"/>
            <p:cNvSpPr/>
            <p:nvPr/>
          </p:nvSpPr>
          <p:spPr>
            <a:xfrm>
              <a:off x="3213856" y="2928832"/>
              <a:ext cx="214334" cy="214298"/>
            </a:xfrm>
            <a:prstGeom prst="ellipse">
              <a:avLst/>
            </a:prstGeom>
            <a:solidFill>
              <a:srgbClr val="059F17"/>
            </a:solidFill>
            <a:ln>
              <a:solidFill>
                <a:srgbClr val="059F1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285758" y="2000208"/>
              <a:ext cx="214335" cy="214297"/>
            </a:xfrm>
            <a:prstGeom prst="ellipse">
              <a:avLst/>
            </a:prstGeom>
            <a:solidFill>
              <a:srgbClr val="059F17"/>
            </a:solidFill>
            <a:ln>
              <a:solidFill>
                <a:srgbClr val="059F1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6928992" y="3786023"/>
              <a:ext cx="214334" cy="214298"/>
            </a:xfrm>
            <a:prstGeom prst="ellipse">
              <a:avLst/>
            </a:prstGeom>
            <a:solidFill>
              <a:srgbClr val="059F17"/>
            </a:solidFill>
            <a:ln>
              <a:solidFill>
                <a:srgbClr val="059F1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4785644" y="5286109"/>
              <a:ext cx="214334" cy="214297"/>
            </a:xfrm>
            <a:prstGeom prst="ellipse">
              <a:avLst/>
            </a:prstGeom>
            <a:solidFill>
              <a:srgbClr val="059F17"/>
            </a:solidFill>
            <a:ln>
              <a:solidFill>
                <a:srgbClr val="059F1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2499407" y="5000379"/>
              <a:ext cx="214334" cy="214297"/>
            </a:xfrm>
            <a:prstGeom prst="ellipse">
              <a:avLst/>
            </a:prstGeom>
            <a:solidFill>
              <a:srgbClr val="059F17"/>
            </a:solidFill>
            <a:ln>
              <a:solidFill>
                <a:srgbClr val="059F1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927618" y="2500236"/>
              <a:ext cx="214334" cy="214298"/>
            </a:xfrm>
            <a:prstGeom prst="ellipse">
              <a:avLst/>
            </a:prstGeom>
            <a:solidFill>
              <a:srgbClr val="059F17"/>
            </a:solidFill>
            <a:ln>
              <a:solidFill>
                <a:srgbClr val="059F1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14340" name="Рисунок 23" descr="1836545mblph7p32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04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0"/>
          <p:cNvGrpSpPr>
            <a:grpSpLocks/>
          </p:cNvGrpSpPr>
          <p:nvPr/>
        </p:nvGrpSpPr>
        <p:grpSpPr bwMode="auto">
          <a:xfrm>
            <a:off x="642938" y="1643063"/>
            <a:ext cx="7929562" cy="3429000"/>
            <a:chOff x="1000099" y="1714485"/>
            <a:chExt cx="7358115" cy="303111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00099" y="1714485"/>
              <a:ext cx="7358115" cy="2713971"/>
            </a:xfrm>
            <a:prstGeom prst="rect">
              <a:avLst/>
            </a:prstGeom>
            <a:ln>
              <a:solidFill>
                <a:srgbClr val="059F17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2773" name="Группа 11"/>
            <p:cNvGrpSpPr>
              <a:grpSpLocks/>
            </p:cNvGrpSpPr>
            <p:nvPr/>
          </p:nvGrpSpPr>
          <p:grpSpPr bwMode="auto">
            <a:xfrm>
              <a:off x="1000100" y="1714485"/>
              <a:ext cx="7358114" cy="1357325"/>
              <a:chOff x="1000100" y="1857364"/>
              <a:chExt cx="3071834" cy="642942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000100" y="1857364"/>
                <a:ext cx="3071834" cy="642781"/>
              </a:xfrm>
              <a:prstGeom prst="rect">
                <a:avLst/>
              </a:prstGeom>
              <a:ln>
                <a:solidFill>
                  <a:srgbClr val="059F17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142775" y="1935801"/>
                <a:ext cx="2786483" cy="3097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ru-RU" sz="32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32774" name="Группа 20"/>
            <p:cNvGrpSpPr>
              <a:grpSpLocks/>
            </p:cNvGrpSpPr>
            <p:nvPr/>
          </p:nvGrpSpPr>
          <p:grpSpPr bwMode="auto">
            <a:xfrm>
              <a:off x="1000100" y="3071810"/>
              <a:ext cx="7358114" cy="1357325"/>
              <a:chOff x="1000100" y="1857364"/>
              <a:chExt cx="3071834" cy="642942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1000100" y="1857203"/>
                <a:ext cx="3071834" cy="642782"/>
              </a:xfrm>
              <a:prstGeom prst="rect">
                <a:avLst/>
              </a:prstGeom>
              <a:ln>
                <a:solidFill>
                  <a:srgbClr val="059F17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42775" y="1935640"/>
                <a:ext cx="2786483" cy="30975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ru-RU" sz="32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32775" name="Группа 17"/>
            <p:cNvGrpSpPr>
              <a:grpSpLocks/>
            </p:cNvGrpSpPr>
            <p:nvPr/>
          </p:nvGrpSpPr>
          <p:grpSpPr bwMode="auto">
            <a:xfrm>
              <a:off x="1000099" y="3071470"/>
              <a:ext cx="2572026" cy="1674131"/>
              <a:chOff x="1000099" y="1857201"/>
              <a:chExt cx="3072142" cy="793009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1000099" y="1857201"/>
                <a:ext cx="3072142" cy="642783"/>
              </a:xfrm>
              <a:prstGeom prst="rect">
                <a:avLst/>
              </a:prstGeom>
              <a:ln>
                <a:solidFill>
                  <a:srgbClr val="059F17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42620" y="1935638"/>
                <a:ext cx="2787098" cy="714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uk-UA" sz="6000" dirty="0">
                    <a:solidFill>
                      <a:srgbClr val="059F17"/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– О  –</a:t>
                </a:r>
                <a:endParaRPr lang="ru-RU" sz="6000" dirty="0"/>
              </a:p>
              <a:p>
                <a:pPr algn="ctr">
                  <a:defRPr/>
                </a:pPr>
                <a:endParaRPr lang="ru-RU" sz="32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32776" name="Группа 23"/>
            <p:cNvGrpSpPr>
              <a:grpSpLocks/>
            </p:cNvGrpSpPr>
            <p:nvPr/>
          </p:nvGrpSpPr>
          <p:grpSpPr bwMode="auto">
            <a:xfrm>
              <a:off x="3571868" y="3071810"/>
              <a:ext cx="2428892" cy="1673787"/>
              <a:chOff x="1000100" y="1857364"/>
              <a:chExt cx="3071834" cy="792846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1000425" y="1857203"/>
                <a:ext cx="3072141" cy="642783"/>
              </a:xfrm>
              <a:prstGeom prst="rect">
                <a:avLst/>
              </a:prstGeom>
              <a:ln>
                <a:solidFill>
                  <a:srgbClr val="059F17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0425" y="1935640"/>
                <a:ext cx="2928688" cy="714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uk-UA" sz="6000" dirty="0">
                    <a:solidFill>
                      <a:srgbClr val="059F17"/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– О  </a:t>
                </a:r>
                <a:endParaRPr lang="ru-RU" sz="6000" dirty="0"/>
              </a:p>
              <a:p>
                <a:pPr algn="ctr">
                  <a:defRPr/>
                </a:pPr>
                <a:endParaRPr lang="ru-RU" sz="32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32777" name="Группа 26"/>
            <p:cNvGrpSpPr>
              <a:grpSpLocks/>
            </p:cNvGrpSpPr>
            <p:nvPr/>
          </p:nvGrpSpPr>
          <p:grpSpPr bwMode="auto">
            <a:xfrm>
              <a:off x="5929322" y="3071810"/>
              <a:ext cx="2428892" cy="1673787"/>
              <a:chOff x="1000100" y="1857364"/>
              <a:chExt cx="3071834" cy="792846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999793" y="1857203"/>
                <a:ext cx="3072141" cy="642783"/>
              </a:xfrm>
              <a:prstGeom prst="rect">
                <a:avLst/>
              </a:prstGeom>
              <a:ln>
                <a:solidFill>
                  <a:srgbClr val="059F17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43246" y="1935640"/>
                <a:ext cx="2785236" cy="7145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uk-UA" sz="6000" dirty="0">
                    <a:solidFill>
                      <a:srgbClr val="059F17"/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a:rPr>
                  <a:t>= О  </a:t>
                </a:r>
                <a:endParaRPr lang="ru-RU" sz="6000" dirty="0"/>
              </a:p>
              <a:p>
                <a:pPr algn="ctr">
                  <a:defRPr/>
                </a:pPr>
                <a:endParaRPr lang="ru-RU" sz="3200" dirty="0">
                  <a:solidFill>
                    <a:srgbClr val="059F17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 bwMode="auto">
          <a:xfrm>
            <a:off x="642938" y="1800043"/>
            <a:ext cx="792956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72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Настусю</a:t>
            </a:r>
            <a:endParaRPr lang="ru-RU" sz="72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20903954">
            <a:off x="816655" y="3816148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 err="1" smtClean="0">
                <a:ln w="31550" cmpd="sng">
                  <a:gradFill>
                    <a:gsLst>
                      <a:gs pos="70000">
                        <a:srgbClr val="059F17"/>
                      </a:gs>
                      <a:gs pos="0">
                        <a:srgbClr val="06BA1B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Фізкультхвилинка</a:t>
            </a:r>
            <a:endParaRPr lang="ru-RU" sz="6000" b="1" dirty="0" smtClean="0">
              <a:ln w="31550" cmpd="sng">
                <a:gradFill>
                  <a:gsLst>
                    <a:gs pos="70000">
                      <a:srgbClr val="059F17"/>
                    </a:gs>
                    <a:gs pos="0">
                      <a:srgbClr val="06BA1B"/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38" y="785813"/>
            <a:ext cx="5081587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4" descr="Рисунок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25" y="357188"/>
            <a:ext cx="12049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31_Чого вчать в школі (+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Зупинка Казкова</a:t>
            </a:r>
            <a:endParaRPr lang="ru-RU" sz="60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214688"/>
            <a:ext cx="2881312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7700" y="1376363"/>
            <a:ext cx="38846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6813" y="3571875"/>
            <a:ext cx="38100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547813" y="692150"/>
            <a:ext cx="287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5" y="285728"/>
            <a:ext cx="4666079" cy="6221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25" y="500063"/>
            <a:ext cx="4857750" cy="585787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357188"/>
            <a:ext cx="4786313" cy="60737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50" y="331788"/>
            <a:ext cx="4911725" cy="61690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475"/>
          <a:stretch>
            <a:fillRect/>
          </a:stretch>
        </p:blipFill>
        <p:spPr>
          <a:xfrm rot="5400000">
            <a:off x="1034120" y="894650"/>
            <a:ext cx="6052592" cy="5120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142875"/>
            <a:ext cx="4768850" cy="63595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Содержимое 3" descr="some_clouds_sun_by_mattah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584200"/>
            <a:ext cx="9144000" cy="7442200"/>
          </a:xfrm>
        </p:spPr>
      </p:pic>
      <p:pic>
        <p:nvPicPr>
          <p:cNvPr id="15364" name="Рисунок 6" descr="541700_animatio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071688"/>
            <a:ext cx="664368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38" y="285750"/>
            <a:ext cx="4662487" cy="62166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308762"/>
            <a:ext cx="4697632" cy="6263510"/>
          </a:xfrm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2130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63" y="285750"/>
            <a:ext cx="4857750" cy="621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213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1857355" y="285728"/>
            <a:ext cx="4666079" cy="6221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Зупинка </a:t>
            </a:r>
            <a:r>
              <a:rPr lang="uk-UA" sz="60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“Казкова”</a:t>
            </a:r>
            <a:endParaRPr lang="ru-RU" sz="60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214688"/>
            <a:ext cx="2881312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7700" y="1376363"/>
            <a:ext cx="38846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6813" y="3571875"/>
            <a:ext cx="38100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3301" y="380985"/>
            <a:ext cx="5285874" cy="527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500166" y="5500702"/>
            <a:ext cx="51609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54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“Колобок”</a:t>
            </a:r>
            <a:endParaRPr lang="ru-RU" sz="54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3301" y="299480"/>
            <a:ext cx="5285874" cy="527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120770" y="5214950"/>
            <a:ext cx="69516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З </a:t>
            </a:r>
            <a:r>
              <a:rPr lang="ru-RU" sz="44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ким</a:t>
            </a:r>
            <a:r>
              <a:rPr lang="ru-RU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 </a:t>
            </a:r>
            <a:r>
              <a:rPr lang="ru-RU" sz="44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зустр</a:t>
            </a:r>
            <a:r>
              <a:rPr lang="uk-UA" sz="4400" b="1" dirty="0" err="1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івся</a:t>
            </a: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 колобок?</a:t>
            </a:r>
            <a:endParaRPr lang="ru-RU" sz="44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14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“Вовк</a:t>
            </a:r>
            <a: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і семеро </a:t>
            </a:r>
            <a:r>
              <a:rPr lang="uk-UA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козенят”</a:t>
            </a:r>
            <a:endParaRPr lang="ru-RU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071563"/>
            <a:ext cx="75628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- Чого навчає ця казка?</a:t>
            </a:r>
            <a:endParaRPr lang="ru-RU" dirty="0"/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285875"/>
            <a:ext cx="75628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3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“Колосок”</a:t>
            </a:r>
            <a:endParaRPr lang="ru-RU" sz="54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1214438"/>
            <a:ext cx="706278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786313" y="6581775"/>
            <a:ext cx="1785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corowina.ucoz.com</a:t>
            </a:r>
            <a:endParaRPr lang="ru-RU" sz="1200"/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39238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428612"/>
            <a:ext cx="82296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- Яким був півник? </a:t>
            </a:r>
            <a:b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 А мишенята?</a:t>
            </a:r>
            <a:endParaRPr lang="ru-RU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714500"/>
            <a:ext cx="6481762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80" y="285736"/>
            <a:ext cx="8229600" cy="78581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“Коза-дереза”</a:t>
            </a:r>
            <a:endParaRPr lang="ru-RU" dirty="0"/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>
          <a:xfrm>
            <a:off x="457200" y="1571625"/>
            <a:ext cx="8229600" cy="45259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75" y="1214438"/>
            <a:ext cx="7850188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80" y="142852"/>
            <a:ext cx="8229600" cy="78581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- Хто гнав козу з хати?</a:t>
            </a:r>
            <a:endParaRPr lang="ru-RU" dirty="0"/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457200" y="1571625"/>
            <a:ext cx="8229600" cy="45259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75" y="1214438"/>
            <a:ext cx="7850188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Группа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000100" y="1857364"/>
            <a:chExt cx="3071834" cy="64294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000100" y="1857364"/>
              <a:ext cx="3071834" cy="642942"/>
            </a:xfrm>
            <a:prstGeom prst="rect">
              <a:avLst/>
            </a:prstGeom>
            <a:ln>
              <a:solidFill>
                <a:srgbClr val="059F17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43026" y="1935797"/>
              <a:ext cx="2785983" cy="866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uk-UA" sz="5400" dirty="0">
                <a:solidFill>
                  <a:srgbClr val="059F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4643438" y="214313"/>
            <a:ext cx="4286250" cy="6429375"/>
          </a:xfrm>
          <a:prstGeom prst="roundRect">
            <a:avLst/>
          </a:prstGeom>
          <a:noFill/>
          <a:ln>
            <a:solidFill>
              <a:srgbClr val="379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313" y="214313"/>
            <a:ext cx="4429125" cy="6429375"/>
          </a:xfrm>
          <a:prstGeom prst="roundRect">
            <a:avLst/>
          </a:prstGeom>
          <a:noFill/>
          <a:ln>
            <a:solidFill>
              <a:srgbClr val="379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313" y="214313"/>
            <a:ext cx="8715375" cy="6429375"/>
          </a:xfrm>
          <a:prstGeom prst="rect">
            <a:avLst/>
          </a:prstGeom>
          <a:noFill/>
          <a:ln>
            <a:solidFill>
              <a:srgbClr val="059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00750" y="214313"/>
            <a:ext cx="2928938" cy="642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786" y="928670"/>
            <a:ext cx="3286148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Дід</a:t>
            </a:r>
          </a:p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Баба</a:t>
            </a:r>
          </a:p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Пір’ячко</a:t>
            </a:r>
          </a:p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Гніздечко</a:t>
            </a:r>
            <a:endParaRPr lang="uk-UA" sz="32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  <a:p>
            <a:pPr>
              <a:defRPr/>
            </a:pPr>
            <a:endParaRPr lang="uk-UA" sz="32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  <a:p>
            <a:pPr>
              <a:defRPr/>
            </a:pPr>
            <a:endParaRPr lang="uk-UA" sz="32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9190" y="571480"/>
            <a:ext cx="3357586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Город</a:t>
            </a:r>
          </a:p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Дід</a:t>
            </a:r>
          </a:p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Баба</a:t>
            </a:r>
          </a:p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Онучка</a:t>
            </a:r>
          </a:p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Собачка</a:t>
            </a:r>
            <a:endParaRPr lang="ru-RU" sz="44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pPr>
              <a:defRPr/>
            </a:pPr>
            <a:r>
              <a:rPr lang="uk-UA" sz="4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Мишка</a:t>
            </a:r>
          </a:p>
          <a:p>
            <a:pPr>
              <a:defRPr/>
            </a:pPr>
            <a:endParaRPr lang="uk-UA" sz="32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54292" name="Picture 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63" y="3214688"/>
            <a:ext cx="14716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3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97" t="76048" r="8725" b="349"/>
          <a:stretch>
            <a:fillRect/>
          </a:stretch>
        </p:blipFill>
        <p:spPr bwMode="auto">
          <a:xfrm rot="-404820">
            <a:off x="6643688" y="1423988"/>
            <a:ext cx="1214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4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63" y="357188"/>
            <a:ext cx="1357312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6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169" t="49142" r="3413" b="29945"/>
          <a:stretch>
            <a:fillRect/>
          </a:stretch>
        </p:blipFill>
        <p:spPr bwMode="auto">
          <a:xfrm>
            <a:off x="5072063" y="4786313"/>
            <a:ext cx="1571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88" y="40005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7" name="Содержимое 3" descr="some_clouds_sun_by_mattah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584200"/>
            <a:ext cx="9144000" cy="7442200"/>
          </a:xfrm>
        </p:spPr>
      </p:pic>
      <p:pic>
        <p:nvPicPr>
          <p:cNvPr id="57348" name="Рисунок 6" descr="541700_animatio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071688"/>
            <a:ext cx="664368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8371" name="Содержимое 3" descr="P10100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64638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2140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Содержимое 4" descr="bambi11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24313" y="3128963"/>
            <a:ext cx="1095375" cy="1466850"/>
          </a:xfrm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9538"/>
            <a:ext cx="9501188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 l="8456"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714375" y="428625"/>
            <a:ext cx="7643813" cy="1571625"/>
          </a:xfrm>
          <a:prstGeom prst="horizontalScroll">
            <a:avLst/>
          </a:prstGeom>
          <a:gradFill>
            <a:gsLst>
              <a:gs pos="0">
                <a:srgbClr val="C7F1C8"/>
              </a:gs>
              <a:gs pos="35000">
                <a:srgbClr val="C7F1C8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379F37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071538" y="642926"/>
            <a:ext cx="7215238" cy="10715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7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Гра </a:t>
            </a:r>
            <a:r>
              <a:rPr lang="uk-UA" sz="47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“Утворіть</a:t>
            </a:r>
            <a:r>
              <a:rPr lang="uk-UA" sz="4700" b="1" dirty="0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 </a:t>
            </a:r>
            <a:r>
              <a:rPr lang="uk-UA" sz="4700" b="1" dirty="0" err="1" smtClean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слово”</a:t>
            </a:r>
            <a:endParaRPr lang="ru-RU" sz="4700" b="1" dirty="0" smtClean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0167" y="1988660"/>
            <a:ext cx="5786478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88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АЮНК</a:t>
            </a:r>
          </a:p>
          <a:p>
            <a:pPr algn="ctr">
              <a:lnSpc>
                <a:spcPct val="150000"/>
              </a:lnSpc>
              <a:defRPr/>
            </a:pPr>
            <a:r>
              <a:rPr lang="uk-UA" sz="88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ЮНАК</a:t>
            </a:r>
            <a:endParaRPr lang="ru-RU" sz="8800" b="1" dirty="0">
              <a:ln w="12700">
                <a:solidFill>
                  <a:srgbClr val="059F17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5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9102649">
            <a:off x="252592" y="736269"/>
            <a:ext cx="261161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66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rgbClr val="D3F3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Юний</a:t>
            </a:r>
            <a:endParaRPr lang="ru-RU" sz="6600" b="1" dirty="0">
              <a:ln w="12700">
                <a:solidFill>
                  <a:srgbClr val="059F17"/>
                </a:solidFill>
                <a:prstDash val="solid"/>
              </a:ln>
              <a:solidFill>
                <a:srgbClr val="D3F3D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593042">
            <a:off x="5952082" y="728978"/>
            <a:ext cx="29097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66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rgbClr val="D3F3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Читаю</a:t>
            </a:r>
            <a:endParaRPr lang="ru-RU" sz="6600" b="1" dirty="0">
              <a:ln w="12700">
                <a:solidFill>
                  <a:srgbClr val="059F17"/>
                </a:solidFill>
                <a:prstDash val="solid"/>
              </a:ln>
              <a:solidFill>
                <a:srgbClr val="D3F3D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6814" y="5429264"/>
            <a:ext cx="249786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66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rgbClr val="D3F3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Люда</a:t>
            </a:r>
            <a:endParaRPr lang="ru-RU" sz="6600" b="1" dirty="0">
              <a:ln w="12700">
                <a:solidFill>
                  <a:srgbClr val="059F17"/>
                </a:solidFill>
                <a:prstDash val="solid"/>
              </a:ln>
              <a:solidFill>
                <a:srgbClr val="D3F3D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55177" y="4178940"/>
            <a:ext cx="206793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66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rgbClr val="D3F3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Юля</a:t>
            </a:r>
            <a:endParaRPr lang="ru-RU" sz="6600" b="1" dirty="0">
              <a:ln w="12700">
                <a:solidFill>
                  <a:srgbClr val="059F17"/>
                </a:solidFill>
                <a:prstDash val="solid"/>
              </a:ln>
              <a:solidFill>
                <a:srgbClr val="D3F3D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3497" y="4976283"/>
            <a:ext cx="204735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66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rgbClr val="D3F3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Юра</a:t>
            </a:r>
            <a:endParaRPr lang="ru-RU" sz="6600" b="1" dirty="0">
              <a:ln w="12700">
                <a:solidFill>
                  <a:srgbClr val="059F17"/>
                </a:solidFill>
                <a:prstDash val="solid"/>
              </a:ln>
              <a:solidFill>
                <a:srgbClr val="D3F3D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86050" y="1214422"/>
            <a:ext cx="325877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6600" b="1" dirty="0">
                <a:ln w="12700">
                  <a:solidFill>
                    <a:srgbClr val="059F17"/>
                  </a:solidFill>
                  <a:prstDash val="solid"/>
                </a:ln>
                <a:solidFill>
                  <a:srgbClr val="D3F3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Грають</a:t>
            </a:r>
            <a:endParaRPr lang="ru-RU" sz="6600" b="1" dirty="0">
              <a:ln w="12700">
                <a:solidFill>
                  <a:srgbClr val="059F17"/>
                </a:solidFill>
                <a:prstDash val="solid"/>
              </a:ln>
              <a:solidFill>
                <a:srgbClr val="D3F3D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642938" y="2571750"/>
            <a:ext cx="7643812" cy="1571625"/>
          </a:xfrm>
          <a:prstGeom prst="horizontalScroll">
            <a:avLst/>
          </a:prstGeom>
          <a:gradFill>
            <a:gsLst>
              <a:gs pos="0">
                <a:srgbClr val="C7F1C8"/>
              </a:gs>
              <a:gs pos="35000">
                <a:srgbClr val="C7F1C8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379F37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57224" y="2857496"/>
            <a:ext cx="728667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b="1" dirty="0">
                <a:ln w="12700">
                  <a:solidFill>
                    <a:srgbClr val="00990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Зупинка Слово</a:t>
            </a:r>
            <a:endParaRPr lang="ru-RU" sz="5400" b="1" dirty="0">
              <a:ln w="12700">
                <a:solidFill>
                  <a:srgbClr val="009900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1373</TotalTime>
  <Words>177</Words>
  <Application>Microsoft Office PowerPoint</Application>
  <PresentationFormat>Экран (4:3)</PresentationFormat>
  <Paragraphs>72</Paragraphs>
  <Slides>46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9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Гра “Утворіть слово”</vt:lpstr>
      <vt:lpstr>Слайд 9</vt:lpstr>
      <vt:lpstr>Гра  “Відгадай букву”</vt:lpstr>
      <vt:lpstr>Слайд 11</vt:lpstr>
      <vt:lpstr>Слайд 12</vt:lpstr>
      <vt:lpstr>Зупинка Звукова модель</vt:lpstr>
      <vt:lpstr>Фізкультхвилинка</vt:lpstr>
      <vt:lpstr>Зупинка “Читайликів”</vt:lpstr>
      <vt:lpstr>Слайд 16</vt:lpstr>
      <vt:lpstr>Слайд 17</vt:lpstr>
      <vt:lpstr>Слайд 18</vt:lpstr>
      <vt:lpstr>Зупинка “Питання”</vt:lpstr>
      <vt:lpstr>Слайд 20</vt:lpstr>
      <vt:lpstr>Фізкультхвилинка</vt:lpstr>
      <vt:lpstr>Зупинка Казкова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Зупинка “Казкова”</vt:lpstr>
      <vt:lpstr>Слайд 35</vt:lpstr>
      <vt:lpstr>Слайд 36</vt:lpstr>
      <vt:lpstr>“Вовк і семеро козенят”</vt:lpstr>
      <vt:lpstr>- Чого навчає ця казка?</vt:lpstr>
      <vt:lpstr>“Колосок”</vt:lpstr>
      <vt:lpstr>- Яким був півник?    А мишенята?</vt:lpstr>
      <vt:lpstr>“Коза-дереза”</vt:lpstr>
      <vt:lpstr> - Хто гнав козу з хати?</vt:lpstr>
      <vt:lpstr>Слайд 43</vt:lpstr>
      <vt:lpstr>Слайд 44</vt:lpstr>
      <vt:lpstr>Слайд 45</vt:lpstr>
      <vt:lpstr>Слайд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Надя</cp:lastModifiedBy>
  <cp:revision>213</cp:revision>
  <dcterms:created xsi:type="dcterms:W3CDTF">2012-08-25T10:00:02Z</dcterms:created>
  <dcterms:modified xsi:type="dcterms:W3CDTF">2017-02-01T13:00:59Z</dcterms:modified>
</cp:coreProperties>
</file>