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6" r:id="rId5"/>
    <p:sldId id="258" r:id="rId6"/>
    <p:sldId id="261" r:id="rId7"/>
    <p:sldId id="275" r:id="rId8"/>
    <p:sldId id="262" r:id="rId9"/>
    <p:sldId id="263" r:id="rId10"/>
    <p:sldId id="264" r:id="rId11"/>
    <p:sldId id="273" r:id="rId12"/>
    <p:sldId id="260" r:id="rId13"/>
    <p:sldId id="267" r:id="rId14"/>
    <p:sldId id="268" r:id="rId15"/>
    <p:sldId id="271" r:id="rId16"/>
    <p:sldId id="274" r:id="rId17"/>
    <p:sldId id="269" r:id="rId18"/>
    <p:sldId id="259" r:id="rId19"/>
    <p:sldId id="265" r:id="rId20"/>
    <p:sldId id="266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000" b="1" cap="none" spc="20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2B777-93A4-411F-B961-56A94EAEB36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BB83-95EC-4D5B-A678-47369C905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593E-AD13-476A-9655-AA98B2E54313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AE22-1C76-47FB-8F59-54958863F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EC880-435F-4451-9DBB-806930760BF3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8AA0-7222-41B9-B14B-28E409E9C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l">
              <a:defRPr sz="6000" b="1" cap="none" spc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4DA3-AE58-4DF6-9817-BE8F28CC1CA8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B1DED-FAA5-4D26-86FF-736027F0D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3D9D4-C758-4F3A-9018-722656AC05BC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2FEC-FCC0-4044-A2C6-D36ABF7CF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4E584-8A9E-4240-88CC-83E6F4F55E80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B167-38C2-41B2-B05F-460583180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FDF8-F2CB-4CF2-8DC8-D90046987C5A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9305-F42F-444F-96B3-49999C7B9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C5ED-84FB-440C-8738-15A5C80702C5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8074-D6BA-4F04-9352-176D05F44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B274E-7CFC-4EF1-ACB8-ACC80CDC3F7D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AD35-DD5F-4629-9A07-87863512E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v10017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1125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472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4C162F-3401-4E74-8015-F07B93A13FF8}" type="datetimeFigureOut">
              <a:rPr lang="ru-RU"/>
              <a:pPr>
                <a:defRPr/>
              </a:pPr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F015A3-F536-468B-A13A-4FA53C4ED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b="1" kern="1200">
          <a:solidFill>
            <a:srgbClr val="74221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b="1" kern="1200">
          <a:solidFill>
            <a:srgbClr val="742217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b="1" kern="1200">
          <a:solidFill>
            <a:srgbClr val="742217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742217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 b="1" kern="1200">
          <a:solidFill>
            <a:srgbClr val="74221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c-people.com/data/rafael-santi/pic-8-self.htm" TargetMode="External"/><Relationship Id="rId2" Type="http://schemas.openxmlformats.org/officeDocument/2006/relationships/hyperlink" Target="http://www.abc-people.com/data/rafael-santi/pic-8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159%20%20%20&#1052;&#1080;&#1082;&#1077;&#1083;&#1072;&#1085;&#1076;&#1078;&#1077;&#1083;&#1086;%20-%20&#1082;&#1086;&#1087;&#1080;&#1103;_cut_cut_cut_cut_cut_cut_cut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Искусство Высокого Возрождения в Италии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89240"/>
            <a:ext cx="6400800" cy="7669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Прокопец</a:t>
            </a:r>
            <a:r>
              <a:rPr lang="ru-RU" dirty="0" smtClean="0"/>
              <a:t> Г.Л., учитель истории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954" b="34641"/>
          <a:stretch>
            <a:fillRect/>
          </a:stretch>
        </p:blipFill>
        <p:spPr bwMode="auto">
          <a:xfrm>
            <a:off x="1043608" y="188640"/>
            <a:ext cx="4752528" cy="37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7412" b="34434"/>
          <a:stretch>
            <a:fillRect/>
          </a:stretch>
        </p:blipFill>
        <p:spPr bwMode="auto">
          <a:xfrm>
            <a:off x="5580112" y="188640"/>
            <a:ext cx="2736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Мона</a:t>
            </a:r>
            <a:r>
              <a:rPr lang="ru-RU" sz="2800" dirty="0" smtClean="0"/>
              <a:t> Лиза («Джоконда») </a:t>
            </a:r>
            <a:br>
              <a:rPr lang="ru-RU" sz="2800" dirty="0" smtClean="0"/>
            </a:br>
            <a:r>
              <a:rPr lang="ru-RU" sz="2800" dirty="0" smtClean="0">
                <a:effectLst/>
              </a:rPr>
              <a:t>(около 1503 г)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348880"/>
            <a:ext cx="3610744" cy="377728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sz="1800" dirty="0" smtClean="0"/>
              <a:t>«Мне удалось создать картину действительно божественную», - так отзывался Леонардо о женском портрете, который считается  вершиной его творчества. 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     </a:t>
            </a:r>
            <a:endParaRPr lang="uk-UA" sz="1800" dirty="0"/>
          </a:p>
        </p:txBody>
      </p:sp>
      <p:pic>
        <p:nvPicPr>
          <p:cNvPr id="21506" name="Picture 2" descr="http://upload.wikimedia.org/wikipedia/commons/thumb/d/d5/Mona_Lisa_%28copy,_Hermitage%29.jpg/250px-Mona_Lisa_%28copy,_Hermitag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76220" cy="626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1" y="188640"/>
            <a:ext cx="416617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355976" y="47667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мечтательной, загадочной улыбкой,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Позирует она… Задумчив и велик,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Воспроизводит он своею кистью гибкой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Ее роскошный стан и несравненный лик…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 вдруг кладет он кисть.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Торжественно и важно он говорит: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«…Века веков тебя не переменят.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Всегда бела, румяна и нежна…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Пусть зимы лютые ряд зим суровых сменят: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твоей улыбке – вечная весна!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 смерть, приди! Я жду тебя спокойно.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Весь мир свой внутренний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в этот образ влил;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подвиг совершил вполне ее достойный,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обессмертил ту, кого, как жизнь любил».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Долльфюс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6021288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Леонардо да Винчи. Джоконда. Фрагмент. 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778098"/>
          </a:xfrm>
        </p:spPr>
        <p:txBody>
          <a:bodyPr/>
          <a:lstStyle/>
          <a:p>
            <a:r>
              <a:rPr lang="ru-RU" dirty="0" err="1" smtClean="0"/>
              <a:t>рафаэль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000" dirty="0" smtClean="0"/>
              <a:t>Можно утверждать, что те, кто так счастливо одарен, как Рафаэль 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dirty="0" smtClean="0"/>
              <a:t>не люди, но смертные боги.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000" dirty="0" err="1" smtClean="0"/>
              <a:t>Джорджо</a:t>
            </a:r>
            <a:r>
              <a:rPr lang="ru-RU" sz="2000" dirty="0" smtClean="0"/>
              <a:t> Вазари                                                                         </a:t>
            </a:r>
          </a:p>
          <a:p>
            <a:r>
              <a:rPr lang="ru-RU" dirty="0" smtClean="0"/>
              <a:t>Рафаэль </a:t>
            </a:r>
            <a:r>
              <a:rPr lang="ru-RU" dirty="0" err="1" smtClean="0"/>
              <a:t>Санти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( 1483-1520), итальянский художник и архитектор</a:t>
            </a:r>
            <a:endParaRPr lang="uk-UA" dirty="0"/>
          </a:p>
        </p:txBody>
      </p:sp>
      <p:pic>
        <p:nvPicPr>
          <p:cNvPr id="4" name="Picture 10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08412" cy="4944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автопортрет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Мадонны </a:t>
            </a:r>
            <a:r>
              <a:rPr lang="ru-RU" sz="3600" dirty="0" err="1" smtClean="0"/>
              <a:t>рафаэля</a:t>
            </a:r>
            <a:endParaRPr lang="uk-UA" sz="3600" dirty="0"/>
          </a:p>
        </p:txBody>
      </p:sp>
      <p:pic>
        <p:nvPicPr>
          <p:cNvPr id="4" name="Picture 10" descr="00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25836" cy="3254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5" descr="3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20888"/>
            <a:ext cx="2856174" cy="36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pic>
        <p:nvPicPr>
          <p:cNvPr id="6" name="Picture 17" descr="20081029_rafael_madonna_with_goldfin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20888"/>
            <a:ext cx="2548716" cy="359491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4" y="3573016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Мадонна </a:t>
            </a:r>
            <a:r>
              <a:rPr lang="ru-RU" dirty="0" err="1" smtClean="0">
                <a:latin typeface="+mj-lt"/>
              </a:rPr>
              <a:t>Конестабиле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/>
              <a:t>около 1502 г.</a:t>
            </a:r>
            <a:r>
              <a:rPr lang="ru-RU" dirty="0" smtClean="0">
                <a:latin typeface="Arial Black" pitchFamily="34" charset="0"/>
              </a:rPr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6093296"/>
            <a:ext cx="27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Мадонна в зелени. 1505 г.</a:t>
            </a:r>
            <a:endParaRPr lang="uk-UA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6093296"/>
            <a:ext cx="251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Мадонна со щегленком</a:t>
            </a:r>
            <a:endParaRPr lang="uk-UA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56338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folHlink"/>
                </a:solidFill>
              </a:rPr>
              <a:t/>
            </a:r>
            <a:br>
              <a:rPr lang="ru-RU" dirty="0" smtClean="0">
                <a:solidFill>
                  <a:schemeClr val="folHlink"/>
                </a:solidFill>
              </a:rPr>
            </a:br>
            <a:r>
              <a:rPr lang="ru-RU" sz="3100" dirty="0" smtClean="0"/>
              <a:t>Фреска “Афинская школа” 1509 – 1511 гг. 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uk-UA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733256"/>
            <a:ext cx="7056784" cy="720080"/>
          </a:xfrm>
        </p:spPr>
        <p:txBody>
          <a:bodyPr/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Ватиканском</a:t>
            </a:r>
            <a:r>
              <a:rPr lang="ru-RU" sz="2000" dirty="0" smtClean="0"/>
              <a:t> дворце Папы Римского Рафаэль расписал несколько залов. Особенно знаменита фреска“Афинская школа”.</a:t>
            </a:r>
            <a:endParaRPr lang="uk-UA" sz="2000" dirty="0"/>
          </a:p>
        </p:txBody>
      </p:sp>
      <p:pic>
        <p:nvPicPr>
          <p:cNvPr id="5" name="Picture 12" descr="14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9112"/>
            <a:ext cx="6984776" cy="483268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85010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Кто есть кто? На фреске «афинская школа»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0232" y="1196752"/>
            <a:ext cx="2304256" cy="485313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1- </a:t>
            </a:r>
            <a:r>
              <a:rPr lang="ru-RU" sz="2000" dirty="0" smtClean="0">
                <a:solidFill>
                  <a:srgbClr val="C00000"/>
                </a:solidFill>
                <a:hlinkClick r:id="rId2"/>
              </a:rPr>
              <a:t>Леонардо да Винчи в образе Платона   </a:t>
            </a:r>
            <a:r>
              <a:rPr lang="ru-RU" sz="2000" dirty="0" smtClean="0">
                <a:solidFill>
                  <a:srgbClr val="C00000"/>
                </a:solidFill>
              </a:rPr>
              <a:t>и Аристотель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2 -Пифагор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3 - Диоген </a:t>
            </a:r>
            <a:r>
              <a:rPr lang="ru-RU" sz="2000" dirty="0" err="1" smtClean="0">
                <a:solidFill>
                  <a:srgbClr val="C00000"/>
                </a:solidFill>
              </a:rPr>
              <a:t>Синопский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4 - </a:t>
            </a:r>
            <a:r>
              <a:rPr lang="ru-RU" sz="2000" u="sng" dirty="0" smtClean="0">
                <a:solidFill>
                  <a:srgbClr val="FFC000"/>
                </a:solidFill>
              </a:rPr>
              <a:t>Микеланджело </a:t>
            </a:r>
            <a:r>
              <a:rPr lang="ru-RU" sz="2000" dirty="0" smtClean="0">
                <a:solidFill>
                  <a:srgbClr val="C00000"/>
                </a:solidFill>
              </a:rPr>
              <a:t>в образе Гераклита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5 - </a:t>
            </a:r>
            <a:r>
              <a:rPr lang="ru-RU" sz="2000" dirty="0" smtClean="0">
                <a:solidFill>
                  <a:srgbClr val="C00000"/>
                </a:solidFill>
                <a:hlinkClick r:id="rId3"/>
              </a:rPr>
              <a:t>автопортрет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6 - Эпикур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7 - Александр Македонский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8 - Сократ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9 - Евклид</a:t>
            </a:r>
          </a:p>
          <a:p>
            <a:endParaRPr lang="uk-UA" dirty="0"/>
          </a:p>
        </p:txBody>
      </p:sp>
      <p:pic>
        <p:nvPicPr>
          <p:cNvPr id="1026" name="Picture 2" descr="&amp;Kcy;&amp;tcy;&amp;ocy; &amp;iecy;&amp;scy;&amp;tcy;&amp;softcy; &amp;kcy;&amp;tcy;&amp;ocy; &amp;ncy;&amp;acy; &amp;fcy;&amp;rcy;&amp;iecy;&amp;scy;&amp;kcy;&amp;iecy; &quot;&amp;Acy;&amp;fcy;&amp;icy;&amp;ncy;&amp;scy;&amp;kcy;&amp;acy;&amp;yacy; &amp;shcy;&amp;kcy;&amp;ocy;&amp;lcy;&amp;acy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3" y="1124744"/>
            <a:ext cx="6768753" cy="530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5" descr="Рафаэ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47482" cy="5400600"/>
          </a:xfrm>
          <a:prstGeom prst="rect">
            <a:avLst/>
          </a:prstGeom>
          <a:noFill/>
        </p:spPr>
      </p:pic>
      <p:pic>
        <p:nvPicPr>
          <p:cNvPr id="5" name="Picture 5" descr="Рафаэ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502" y="269949"/>
            <a:ext cx="3755938" cy="53912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573325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Рафаэль </a:t>
            </a:r>
            <a:r>
              <a:rPr lang="ru-RU" b="1" i="1" dirty="0" err="1" smtClean="0"/>
              <a:t>Санти</a:t>
            </a:r>
            <a:r>
              <a:rPr lang="ru-RU" b="1" i="1" dirty="0" smtClean="0"/>
              <a:t>. Портрет </a:t>
            </a:r>
            <a:r>
              <a:rPr lang="ru-RU" b="1" i="1" dirty="0" err="1" smtClean="0"/>
              <a:t>Анджело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Дони</a:t>
            </a:r>
            <a:r>
              <a:rPr lang="ru-RU" b="1" i="1" dirty="0" smtClean="0"/>
              <a:t>. 1506 г. 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661248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Рафаэль </a:t>
            </a:r>
            <a:r>
              <a:rPr lang="ru-RU" b="1" i="1" dirty="0" err="1" smtClean="0"/>
              <a:t>Санти</a:t>
            </a:r>
            <a:r>
              <a:rPr lang="ru-RU" b="1" i="1" dirty="0" smtClean="0"/>
              <a:t>. Женщина под покрывалом.(«Донна </a:t>
            </a:r>
            <a:r>
              <a:rPr lang="ru-RU" b="1" i="1" dirty="0" err="1" smtClean="0"/>
              <a:t>Велата</a:t>
            </a:r>
            <a:r>
              <a:rPr lang="ru-RU" b="1" i="1" dirty="0" smtClean="0"/>
              <a:t>»). 1516 г.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Сикстинская мадонна</a:t>
            </a:r>
            <a:br>
              <a:rPr lang="ru-RU" sz="3200" dirty="0" smtClean="0"/>
            </a:br>
            <a:r>
              <a:rPr lang="ru-RU" sz="3200" dirty="0" smtClean="0"/>
              <a:t>1515 – 1516 гг.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pPr marL="176213" indent="-176213"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</a:rPr>
              <a:t>Самая знаменитая картина Рафаэля – </a:t>
            </a:r>
          </a:p>
          <a:p>
            <a:pPr marL="176213" indent="-176213">
              <a:buFont typeface="Wingdings" pitchFamily="2" charset="2"/>
              <a:buNone/>
            </a:pPr>
            <a:r>
              <a:rPr lang="ru-RU" sz="2000" dirty="0" smtClean="0">
                <a:latin typeface="Arial" charset="0"/>
              </a:rPr>
              <a:t>“Сикстинская мадонна”. </a:t>
            </a:r>
          </a:p>
          <a:p>
            <a:pPr marL="176213" indent="-176213">
              <a:buFont typeface="Wingdings" pitchFamily="2" charset="2"/>
              <a:buNone/>
            </a:pPr>
            <a:r>
              <a:rPr lang="ru-RU" sz="2000" dirty="0" smtClean="0">
                <a:latin typeface="Arial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Ее называют не только вершиной творчества Рафаэля, но и вершиной живописи  итальянского Возрождения. Изображение прекрасной женщины с младенцем на руках стало символом любви, человечности, возвышенной одухотворенности.</a:t>
            </a:r>
          </a:p>
          <a:p>
            <a:endParaRPr lang="uk-UA" dirty="0"/>
          </a:p>
        </p:txBody>
      </p:sp>
      <p:pic>
        <p:nvPicPr>
          <p:cNvPr id="4" name="Picture 8" descr="Сиктинская мадон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4639699" cy="65811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72362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Микеланджело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ru-RU" sz="2000" dirty="0" smtClean="0"/>
              <a:t>Микеланджело </a:t>
            </a:r>
            <a:r>
              <a:rPr lang="ru-RU" sz="2000" dirty="0" err="1" smtClean="0"/>
              <a:t>Буонаротти</a:t>
            </a:r>
            <a:r>
              <a:rPr lang="ru-RU" sz="2000" dirty="0" smtClean="0"/>
              <a:t>(1475-1564) итальянский скульптор, художник, архитектор, поэт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1800" i="1" dirty="0" smtClean="0"/>
              <a:t>    </a:t>
            </a:r>
            <a:r>
              <a:rPr lang="uk-UA" sz="1800" dirty="0" smtClean="0"/>
              <a:t> </a:t>
            </a:r>
            <a:r>
              <a:rPr lang="uk-UA" sz="1800" i="1" dirty="0" err="1" smtClean="0"/>
              <a:t>Творенье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может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пережить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творца</a:t>
            </a:r>
            <a:r>
              <a:rPr lang="uk-UA" sz="1800" i="1" dirty="0" smtClean="0"/>
              <a:t>:</a:t>
            </a:r>
          </a:p>
          <a:p>
            <a:pPr>
              <a:buNone/>
            </a:pPr>
            <a:r>
              <a:rPr lang="uk-UA" sz="1800" i="1" dirty="0" smtClean="0"/>
              <a:t>    </a:t>
            </a:r>
            <a:r>
              <a:rPr lang="uk-UA" sz="1800" i="1" dirty="0" err="1" smtClean="0"/>
              <a:t>Творец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уйдёт</a:t>
            </a:r>
            <a:r>
              <a:rPr lang="uk-UA" sz="1800" i="1" dirty="0" smtClean="0"/>
              <a:t>, </a:t>
            </a:r>
            <a:r>
              <a:rPr lang="uk-UA" sz="1800" i="1" dirty="0" err="1" smtClean="0"/>
              <a:t>природой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побеждённый</a:t>
            </a:r>
            <a:r>
              <a:rPr lang="uk-UA" sz="1800" i="1" dirty="0" smtClean="0"/>
              <a:t>,</a:t>
            </a:r>
          </a:p>
          <a:p>
            <a:pPr>
              <a:buNone/>
            </a:pPr>
            <a:r>
              <a:rPr lang="uk-UA" sz="1800" i="1" dirty="0" smtClean="0"/>
              <a:t>     </a:t>
            </a:r>
            <a:r>
              <a:rPr lang="uk-UA" sz="1800" i="1" dirty="0" err="1" smtClean="0"/>
              <a:t>Однако</a:t>
            </a:r>
            <a:r>
              <a:rPr lang="uk-UA" sz="1800" i="1" dirty="0" smtClean="0"/>
              <a:t> образ, </a:t>
            </a:r>
            <a:r>
              <a:rPr lang="uk-UA" sz="1800" i="1" dirty="0" err="1" smtClean="0"/>
              <a:t>им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запечатленный</a:t>
            </a:r>
            <a:r>
              <a:rPr lang="uk-UA" sz="1800" i="1" dirty="0" smtClean="0"/>
              <a:t>,</a:t>
            </a:r>
          </a:p>
          <a:p>
            <a:pPr>
              <a:buNone/>
            </a:pPr>
            <a:r>
              <a:rPr lang="uk-UA" sz="1800" i="1" dirty="0" smtClean="0"/>
              <a:t>     </a:t>
            </a:r>
            <a:r>
              <a:rPr lang="uk-UA" sz="1800" i="1" dirty="0" err="1" smtClean="0"/>
              <a:t>Веками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будет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согревать</a:t>
            </a:r>
            <a:r>
              <a:rPr lang="uk-UA" sz="1800" i="1" dirty="0" smtClean="0"/>
              <a:t> </a:t>
            </a:r>
            <a:r>
              <a:rPr lang="uk-UA" sz="1800" i="1" dirty="0" err="1" smtClean="0"/>
              <a:t>сердца</a:t>
            </a:r>
            <a:r>
              <a:rPr lang="uk-UA" sz="1800" i="1" dirty="0" smtClean="0"/>
              <a:t>. </a:t>
            </a:r>
          </a:p>
          <a:p>
            <a:pPr algn="r">
              <a:buNone/>
            </a:pPr>
            <a:r>
              <a:rPr lang="uk-UA" sz="1800" dirty="0" smtClean="0"/>
              <a:t> </a:t>
            </a:r>
            <a:r>
              <a:rPr lang="uk-UA" sz="1800" dirty="0" err="1" smtClean="0"/>
              <a:t>Микеланджело</a:t>
            </a:r>
            <a:r>
              <a:rPr lang="uk-UA" sz="1800" dirty="0" smtClean="0"/>
              <a:t>                                                                                  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8" descr="73619714_to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067" y="980728"/>
            <a:ext cx="3640901" cy="46604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58052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Якопино</a:t>
            </a:r>
            <a:r>
              <a:rPr lang="ru-RU" dirty="0" smtClean="0"/>
              <a:t> </a:t>
            </a:r>
            <a:r>
              <a:rPr lang="ru-RU" dirty="0" err="1" smtClean="0"/>
              <a:t>дель</a:t>
            </a:r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онте.</a:t>
            </a:r>
          </a:p>
          <a:p>
            <a:r>
              <a:rPr lang="ru-RU" dirty="0" smtClean="0"/>
              <a:t>Портрет Микеланджело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72362" cy="1143000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Оплакивание</a:t>
            </a:r>
            <a:r>
              <a:rPr lang="ru-RU" sz="2800" dirty="0" smtClean="0"/>
              <a:t> Христа (“</a:t>
            </a:r>
            <a:r>
              <a:rPr lang="ru-RU" sz="2800" dirty="0" err="1" smtClean="0"/>
              <a:t>Пьета</a:t>
            </a:r>
            <a:r>
              <a:rPr lang="ru-RU" sz="2800" dirty="0" smtClean="0"/>
              <a:t>”).</a:t>
            </a:r>
            <a:br>
              <a:rPr lang="ru-RU" sz="2800" dirty="0" smtClean="0"/>
            </a:br>
            <a:r>
              <a:rPr lang="ru-RU" sz="2800" dirty="0" smtClean="0"/>
              <a:t>(1498 – 1501 </a:t>
            </a:r>
            <a:r>
              <a:rPr lang="ru-RU" sz="2800" dirty="0" err="1" smtClean="0"/>
              <a:t>гг</a:t>
            </a:r>
            <a:r>
              <a:rPr lang="ru-RU" sz="2800" dirty="0" smtClean="0"/>
              <a:t>)</a:t>
            </a:r>
            <a:endParaRPr lang="uk-UA" sz="2800" dirty="0"/>
          </a:p>
        </p:txBody>
      </p:sp>
      <p:pic>
        <p:nvPicPr>
          <p:cNvPr id="4" name="Picture 10" descr="оплакивание Христ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710" y="1268760"/>
            <a:ext cx="7199706" cy="542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искусство возрождения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124744"/>
            <a:ext cx="5544616" cy="488600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Колыбелью искусства Возрождения или Ренессанса </a:t>
            </a:r>
          </a:p>
          <a:p>
            <a:pPr>
              <a:buNone/>
            </a:pPr>
            <a:r>
              <a:rPr lang="ru-RU" sz="2800" dirty="0" smtClean="0"/>
              <a:t>    (</a:t>
            </a:r>
            <a:r>
              <a:rPr lang="ru-RU" sz="2800" i="1" dirty="0" smtClean="0"/>
              <a:t>от фр. </a:t>
            </a:r>
            <a:r>
              <a:rPr lang="en-US" sz="2800" i="1" dirty="0" smtClean="0"/>
              <a:t>Renaissance</a:t>
            </a:r>
            <a:r>
              <a:rPr lang="ru-RU" sz="2800" i="1" dirty="0" smtClean="0"/>
              <a:t> – «Возрождение») </a:t>
            </a:r>
            <a:r>
              <a:rPr lang="ru-RU" sz="2800" dirty="0" smtClean="0"/>
              <a:t>была Италия. </a:t>
            </a:r>
            <a:endParaRPr lang="uk-UA" sz="2800" dirty="0" smtClean="0"/>
          </a:p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2400" dirty="0" smtClean="0"/>
              <a:t>Термин «Возрождение» впервые употребил известный живописец, архитектор и историк искусства </a:t>
            </a:r>
            <a:r>
              <a:rPr lang="ru-RU" sz="2800" i="1" dirty="0" err="1" smtClean="0"/>
              <a:t>Джорджо</a:t>
            </a:r>
            <a:r>
              <a:rPr lang="ru-RU" sz="2800" i="1" dirty="0" smtClean="0"/>
              <a:t> Вазари </a:t>
            </a:r>
            <a:r>
              <a:rPr lang="ru-RU" sz="2400" dirty="0" smtClean="0"/>
              <a:t>(1512-1574) в своей книге «Жизнеописание наиболее знаменитых живописцев, ваятелей и зодчих». </a:t>
            </a:r>
            <a:endParaRPr lang="uk-UA" sz="2400" dirty="0" smtClean="0"/>
          </a:p>
          <a:p>
            <a:endParaRPr lang="uk-UA" dirty="0"/>
          </a:p>
        </p:txBody>
      </p:sp>
      <p:pic>
        <p:nvPicPr>
          <p:cNvPr id="4" name="Рисунок 3" descr="&amp;Acy;&amp;vcy;&amp;tcy;&amp;ocy;&amp;pcy;&amp;ocy;&amp;rcy;&amp;tcy;&amp;rcy;&amp;iecy;&amp;tcy;. &amp;Gcy;&amp;acy;&amp;lcy;&amp;iecy;&amp;rcy;&amp;iecy;&amp;yacy; &amp;Ucy;&amp;fcy;&amp;fcy;&amp;icy;&amp;tscy;&amp;icy;, &amp;Fcy;&amp;lcy;&amp;ocy;&amp;rcy;&amp;iecy;&amp;ncy;&amp;tscy;&amp;icy;&amp;y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44827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2292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Джорджо</a:t>
            </a:r>
            <a:r>
              <a:rPr lang="ru-RU" dirty="0" smtClean="0"/>
              <a:t> Вазари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22058" cy="994122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action="ppaction://hlinkfile"/>
              </a:rPr>
              <a:t>Фрески</a:t>
            </a:r>
            <a:r>
              <a:rPr lang="ru-RU" sz="3200" dirty="0" smtClean="0"/>
              <a:t> Сикстинской капеллы в Риме</a:t>
            </a:r>
            <a:br>
              <a:rPr lang="ru-RU" sz="3200" dirty="0" smtClean="0"/>
            </a:br>
            <a:r>
              <a:rPr lang="ru-RU" sz="3200" dirty="0" smtClean="0"/>
              <a:t>1508 – 1512 гг.</a:t>
            </a:r>
            <a:endParaRPr lang="uk-UA" sz="3200" dirty="0"/>
          </a:p>
        </p:txBody>
      </p:sp>
      <p:pic>
        <p:nvPicPr>
          <p:cNvPr id="10" name="Picture 6" descr="http://muzei-mira.com/uploads/posts/2012-03/1331294368_sikstinskaya-kapel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0753"/>
            <a:ext cx="4536504" cy="28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Фрески Сикстинской капеллы в Рим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24744"/>
            <a:ext cx="3600400" cy="48463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 descr="http://2queens.ru/Uploads/Nadiya/%D1%84%D1%80%D0%B5%D1%81%D0%BA%D0%B0%20%D0%BF%D0%BB%D0%B0%D1%84%D0%BE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3384376" cy="2555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606034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Фрески Сикстинской капеллы в Риме</a:t>
            </a:r>
            <a:endParaRPr lang="uk-UA" sz="3200" dirty="0"/>
          </a:p>
        </p:txBody>
      </p:sp>
      <p:pic>
        <p:nvPicPr>
          <p:cNvPr id="6" name="Picture 2" descr="http://www.pravda.ru/image/photo/3/7/4/13437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816" y="932970"/>
            <a:ext cx="7205728" cy="4800286"/>
          </a:xfrm>
          <a:prstGeom prst="rect">
            <a:avLst/>
          </a:prstGeom>
          <a:noFill/>
        </p:spPr>
      </p:pic>
      <p:pic>
        <p:nvPicPr>
          <p:cNvPr id="7" name="Picture 8" descr="http://www.russianlibs.ru/data/michelangelo/last-judgme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780928"/>
            <a:ext cx="2440811" cy="397341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499992" y="4149080"/>
            <a:ext cx="5040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76056" y="4653136"/>
            <a:ext cx="136815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культуры Возрождения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5301208"/>
            <a:ext cx="2592288" cy="6480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 - творец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780928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гуманизм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700808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обращение к античной культуре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1700808"/>
            <a:ext cx="1800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 к научным знаниям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12160" y="1628800"/>
            <a:ext cx="165618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Обмирщение сознания человека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3275856" y="3501008"/>
            <a:ext cx="3168352" cy="86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Новый идеал человека</a:t>
            </a:r>
            <a:endParaRPr lang="uk-UA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4716016" y="4509120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339752" y="3573016"/>
            <a:ext cx="864096" cy="2160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59832" y="2636912"/>
            <a:ext cx="1008112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8024" y="2564904"/>
            <a:ext cx="0" cy="7920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868144" y="2564904"/>
            <a:ext cx="792088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092280" y="2636912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индивидуализм</a:t>
            </a:r>
            <a:endParaRPr lang="uk-UA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444208" y="3501008"/>
            <a:ext cx="1296144" cy="21602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776864" cy="61926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Эпоху Итальянского Возрождения условно подразделяют на ряд этапов: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Проторенессанс </a:t>
            </a:r>
            <a:r>
              <a:rPr lang="ru-RU" i="1" dirty="0" smtClean="0"/>
              <a:t>(</a:t>
            </a:r>
            <a:r>
              <a:rPr lang="ru-RU" i="1" dirty="0" err="1" smtClean="0"/>
              <a:t>дученто</a:t>
            </a:r>
            <a:r>
              <a:rPr lang="ru-RU" i="1" dirty="0" smtClean="0"/>
              <a:t>) - XII-XIV века.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Ранний Ренессанс </a:t>
            </a:r>
            <a:r>
              <a:rPr lang="ru-RU" i="1" dirty="0" smtClean="0"/>
              <a:t>(</a:t>
            </a:r>
            <a:r>
              <a:rPr lang="ru-RU" i="1" dirty="0" err="1" smtClean="0"/>
              <a:t>триченто</a:t>
            </a:r>
            <a:r>
              <a:rPr lang="ru-RU" i="1" dirty="0" smtClean="0"/>
              <a:t> и кватроченто) — с середины XIV — XV вв.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Высокий Ренессанс </a:t>
            </a:r>
            <a:r>
              <a:rPr lang="ru-RU" i="1" dirty="0" smtClean="0"/>
              <a:t>(чинквеченто) — до второй трети XVI в.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Поздний Ренессанс </a:t>
            </a:r>
            <a:r>
              <a:rPr lang="ru-RU" i="1" dirty="0" smtClean="0"/>
              <a:t>— вторая треть XVI — первая половина XVII вв.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1066130"/>
          </a:xfrm>
        </p:spPr>
        <p:txBody>
          <a:bodyPr/>
          <a:lstStyle/>
          <a:p>
            <a:r>
              <a:rPr lang="ru-RU" dirty="0" smtClean="0"/>
              <a:t>Леонардо да </a:t>
            </a:r>
            <a:r>
              <a:rPr lang="ru-RU" dirty="0" err="1" smtClean="0"/>
              <a:t>винчи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196752"/>
            <a:ext cx="4618856" cy="48574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(1452-1519) </a:t>
            </a:r>
          </a:p>
          <a:p>
            <a:r>
              <a:rPr lang="ru-RU" sz="1800" dirty="0" smtClean="0"/>
              <a:t>Леонардо да Винчи был живописцем, ваятелем и зодчим, певцом и музыкантом, стихотворцем – импровизатором, теоретиком искусства, театральным постановщиком и баснописцем, философом  и математиком, инженером, механиком – изобретателем, предвестником воздухоплавания, гидротехником и фортификатором, физиком и астрономом, анатомом и оптиком, биологом, геологом, зоологом и ботаником. Но и этот перечень не исчерпывает его занятий.</a:t>
            </a:r>
            <a:r>
              <a:rPr lang="ru-RU" sz="1800" i="1" u="sng" dirty="0" smtClean="0"/>
              <a:t> Сам Леонардо, среди всех искусств и среди всех дел человеческих, ставит на первое место </a:t>
            </a:r>
            <a:r>
              <a:rPr lang="ru-RU" sz="2000" i="1" u="sng" dirty="0" smtClean="0"/>
              <a:t>живопись.</a:t>
            </a:r>
            <a:endParaRPr lang="uk-UA" sz="2000" i="1" u="sng" dirty="0" smtClean="0"/>
          </a:p>
          <a:p>
            <a:endParaRPr lang="uk-UA" dirty="0"/>
          </a:p>
        </p:txBody>
      </p:sp>
      <p:pic>
        <p:nvPicPr>
          <p:cNvPr id="7" name="Picture 10" descr="портр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84784"/>
            <a:ext cx="3528392" cy="4386691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93467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Автопортрет (около 1512-1515г)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472362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Мадонны</a:t>
            </a:r>
            <a:endParaRPr lang="uk-UA" dirty="0"/>
          </a:p>
        </p:txBody>
      </p:sp>
      <p:pic>
        <p:nvPicPr>
          <p:cNvPr id="7" name="Picture 9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714699" cy="46805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4048" y="5733256"/>
            <a:ext cx="281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Мадонна </a:t>
            </a:r>
            <a:r>
              <a:rPr lang="ru-RU" b="1" dirty="0" err="1" smtClean="0"/>
              <a:t>Литта</a:t>
            </a:r>
            <a:r>
              <a:rPr lang="ru-RU" b="1" dirty="0" smtClean="0"/>
              <a:t> (1485 г)</a:t>
            </a:r>
            <a:endParaRPr lang="uk-UA" dirty="0"/>
          </a:p>
        </p:txBody>
      </p:sp>
      <p:pic>
        <p:nvPicPr>
          <p:cNvPr id="9" name="Picture 5" descr="Леонардо да Винчи"/>
          <p:cNvPicPr>
            <a:picLocks noChangeAspect="1" noChangeArrowheads="1"/>
          </p:cNvPicPr>
          <p:nvPr/>
        </p:nvPicPr>
        <p:blipFill>
          <a:blip r:embed="rId3" cstate="print"/>
          <a:srcRect t="9075" b="3200"/>
          <a:stretch>
            <a:fillRect/>
          </a:stretch>
        </p:blipFill>
        <p:spPr bwMode="auto">
          <a:xfrm>
            <a:off x="1331640" y="1124744"/>
            <a:ext cx="3096344" cy="448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5576" y="5733256"/>
            <a:ext cx="3885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Мадонна в гроте (1483 – 1494 гг.)</a:t>
            </a: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58924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Леонардо да Винчи.</a:t>
            </a:r>
            <a:r>
              <a:rPr lang="ru-RU" dirty="0" smtClean="0"/>
              <a:t> Мадонна с цветком  («Мадонна Бенуа») </a:t>
            </a:r>
          </a:p>
          <a:p>
            <a:r>
              <a:rPr lang="ru-RU" dirty="0" smtClean="0"/>
              <a:t>(около 1478г)</a:t>
            </a:r>
            <a:endParaRPr lang="uk-UA" dirty="0" smtClean="0"/>
          </a:p>
          <a:p>
            <a:r>
              <a:rPr lang="ru-RU" b="1" i="1" dirty="0" smtClean="0"/>
              <a:t> </a:t>
            </a:r>
            <a:endParaRPr lang="uk-UA" dirty="0"/>
          </a:p>
        </p:txBody>
      </p:sp>
      <p:pic>
        <p:nvPicPr>
          <p:cNvPr id="1028" name="Picture 4" descr="http://www.wga.hu/art/g/giotto/z_panel/3polypty/10poly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981" y="260648"/>
            <a:ext cx="3949217" cy="52627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92080" y="558924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Джотто</a:t>
            </a:r>
            <a:r>
              <a:rPr lang="ru-RU" i="1" dirty="0" smtClean="0"/>
              <a:t> </a:t>
            </a:r>
            <a:r>
              <a:rPr lang="ru-RU" i="1" dirty="0" err="1" smtClean="0"/>
              <a:t>ди</a:t>
            </a:r>
            <a:r>
              <a:rPr lang="ru-RU" i="1" dirty="0" smtClean="0"/>
              <a:t> </a:t>
            </a:r>
            <a:r>
              <a:rPr lang="ru-RU" i="1" dirty="0" err="1" smtClean="0"/>
              <a:t>Бондоне</a:t>
            </a:r>
            <a:r>
              <a:rPr lang="ru-RU" i="1" dirty="0" smtClean="0"/>
              <a:t>.</a:t>
            </a:r>
          </a:p>
          <a:p>
            <a:r>
              <a:rPr lang="ru-RU" dirty="0" smtClean="0"/>
              <a:t>Мадонна с цветком.</a:t>
            </a:r>
          </a:p>
          <a:p>
            <a:r>
              <a:rPr lang="ru-RU" dirty="0" smtClean="0"/>
              <a:t>(1320-1330гг.)</a:t>
            </a:r>
            <a:endParaRPr lang="uk-UA" dirty="0"/>
          </a:p>
        </p:txBody>
      </p:sp>
      <p:pic>
        <p:nvPicPr>
          <p:cNvPr id="11" name="Picture 8" descr="Мадонна Бену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67" t="6364" r="3800" b="4183"/>
          <a:stretch>
            <a:fillRect/>
          </a:stretch>
        </p:blipFill>
        <p:spPr bwMode="auto">
          <a:xfrm>
            <a:off x="755576" y="296650"/>
            <a:ext cx="3528392" cy="52205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Портрет </a:t>
            </a:r>
            <a:r>
              <a:rPr lang="ru-RU" sz="2400" dirty="0" err="1" smtClean="0"/>
              <a:t>Чечилии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Галлерании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(«Дама с горностаем»)  </a:t>
            </a:r>
            <a:br>
              <a:rPr lang="ru-RU" sz="2400" dirty="0" smtClean="0"/>
            </a:br>
            <a:r>
              <a:rPr lang="ru-RU" sz="2400" dirty="0" smtClean="0"/>
              <a:t>(около 1490 г)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484784"/>
            <a:ext cx="3538736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</a:t>
            </a:r>
            <a:r>
              <a:rPr lang="ru-RU" sz="1800" dirty="0" smtClean="0">
                <a:effectLst/>
                <a:latin typeface="Times New Roman" pitchFamily="18" charset="0"/>
              </a:rPr>
              <a:t>«Возможно, самая красивая картина Леонардо да Винчи. Основание – оригинальность позы, яркая выразительность, которая как бы устанавливает символические отношения между аристократическим лицом женщины и геральдическим знаком зверька. Этой картиной Леонардо да Винчи начинает традицию портретов пятнадцатого века: дается уже не профиль модели, как на медали, а трехчетвертное изображение, типичное для бюстов. В нем присутствует естественность, фиксация одного мгновения, похожая на кадры в ленте кинематографа», - писал К. </a:t>
            </a:r>
            <a:r>
              <a:rPr lang="ru-RU" sz="1800" dirty="0" err="1" smtClean="0">
                <a:effectLst/>
                <a:latin typeface="Times New Roman" pitchFamily="18" charset="0"/>
              </a:rPr>
              <a:t>Педретти</a:t>
            </a:r>
            <a:r>
              <a:rPr lang="ru-RU" sz="1800" dirty="0" smtClean="0">
                <a:effectLst/>
                <a:latin typeface="Times New Roman" pitchFamily="18" charset="0"/>
              </a:rPr>
              <a:t>.</a:t>
            </a:r>
            <a:endParaRPr lang="uk-UA" sz="1800" dirty="0"/>
          </a:p>
        </p:txBody>
      </p:sp>
      <p:pic>
        <p:nvPicPr>
          <p:cNvPr id="23554" name="Picture 2" descr="http://www.abc-people.com/data/leonardov/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187132" cy="5652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Тайная вечеря</a:t>
            </a:r>
            <a:br>
              <a:rPr lang="ru-RU" sz="2000" dirty="0" smtClean="0"/>
            </a:br>
            <a:r>
              <a:rPr lang="ru-RU" sz="2000" dirty="0" smtClean="0"/>
              <a:t>Фреска в трапезной монастыря Санта Мария </a:t>
            </a:r>
            <a:r>
              <a:rPr lang="ru-RU" sz="2000" dirty="0" err="1" smtClean="0"/>
              <a:t>делле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Грацие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в Милане</a:t>
            </a:r>
            <a:br>
              <a:rPr lang="ru-RU" sz="2000" dirty="0" smtClean="0"/>
            </a:br>
            <a:r>
              <a:rPr lang="ru-RU" sz="2000" dirty="0" smtClean="0"/>
              <a:t>(1495 – 1497 </a:t>
            </a:r>
            <a:r>
              <a:rPr lang="ru-RU" sz="2000" dirty="0" err="1" smtClean="0"/>
              <a:t>гг</a:t>
            </a:r>
            <a:r>
              <a:rPr lang="ru-RU" sz="2000" dirty="0" smtClean="0"/>
              <a:t>)</a:t>
            </a:r>
            <a:endParaRPr lang="uk-UA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2530" name="Picture 2" descr="http://nearyou.ru/vinci/pick/1lastc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1"/>
            <a:ext cx="8856984" cy="482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0987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kor0987</Template>
  <TotalTime>297</TotalTime>
  <Words>729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kor0987</vt:lpstr>
      <vt:lpstr>Искусство Высокого Возрождения в Италии</vt:lpstr>
      <vt:lpstr>искусство возрождения</vt:lpstr>
      <vt:lpstr>Особенности культуры Возрождения</vt:lpstr>
      <vt:lpstr>Слайд 4</vt:lpstr>
      <vt:lpstr>Леонардо да винчи</vt:lpstr>
      <vt:lpstr>Мадонны</vt:lpstr>
      <vt:lpstr>Слайд 7</vt:lpstr>
      <vt:lpstr>Портрет Чечилии Галлерании  («Дама с горностаем»)   (около 1490 г)</vt:lpstr>
      <vt:lpstr>Тайная вечеря Фреска в трапезной монастыря Санта Мария делле Грацие  в Милане (1495 – 1497 гг)</vt:lpstr>
      <vt:lpstr>Мона Лиза («Джоконда»)  (около 1503 г)</vt:lpstr>
      <vt:lpstr>Слайд 11</vt:lpstr>
      <vt:lpstr>рафаэль</vt:lpstr>
      <vt:lpstr>Мадонны рафаэля</vt:lpstr>
      <vt:lpstr> Фреска “Афинская школа” 1509 – 1511 гг.  </vt:lpstr>
      <vt:lpstr>Кто есть кто? На фреске «афинская школа»</vt:lpstr>
      <vt:lpstr>Слайд 16</vt:lpstr>
      <vt:lpstr>Сикстинская мадонна 1515 – 1516 гг.</vt:lpstr>
      <vt:lpstr>Микеланджело </vt:lpstr>
      <vt:lpstr>Оплакивание Христа (“Пьета”). (1498 – 1501 гг)</vt:lpstr>
      <vt:lpstr>Фрески Сикстинской капеллы в Риме 1508 – 1512 гг.</vt:lpstr>
      <vt:lpstr>Фрески Сикстинской капеллы в Риме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Высокого Возрождения в Италии</dc:title>
  <dc:creator>Delux</dc:creator>
  <cp:lastModifiedBy>Delux</cp:lastModifiedBy>
  <cp:revision>39</cp:revision>
  <dcterms:created xsi:type="dcterms:W3CDTF">2013-12-11T17:36:07Z</dcterms:created>
  <dcterms:modified xsi:type="dcterms:W3CDTF">2013-12-16T14:58:58Z</dcterms:modified>
</cp:coreProperties>
</file>