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5C29DD"/>
    <a:srgbClr val="FFE1A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6CC8F3-9B89-4976-BA68-AE5BF61EBF68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FC019E2-EB46-43B5-B0E9-A24F41B93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1%82%D0%B0%D0%BB%D1%8C%D1%8F%D0%BD%D1%81%D0%BA%D0%B8%D0%B9_%D1%8F%D0%B7%D1%8B%D0%BA" TargetMode="External"/><Relationship Id="rId2" Type="http://schemas.openxmlformats.org/officeDocument/2006/relationships/hyperlink" Target="https://ru.wikipedia.org/wiki/%D0%9F%D1%8C%D0%B5%D1%82%D0%B0_(%D0%9C%D0%B8%D0%BA%D0%B5%D0%BB%D0%B0%D0%BD%D0%B4%D0%B6%D0%B5%D0%BB%D0%BE)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8%D0%BA%D0%B5%D0%BB%D0%B0%D0%BD%D0%B4%D0%B6%D0%B5%D0%BB%D0%BE" TargetMode="External"/><Relationship Id="rId2" Type="http://schemas.openxmlformats.org/officeDocument/2006/relationships/hyperlink" Target="https://ru.wikipedia.org/wiki/%D0%A1%D0%B8%D0%BA%D1%81%D1%82%D0%B8%D0%BD%D1%81%D0%BA%D0%B0%D1%8F_%D0%BA%D0%B0%D0%BF%D0%B5%D0%BB%D0%BB%D0%B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1503_%D0%B3%D0%BE%D0%B4" TargetMode="External"/><Relationship Id="rId5" Type="http://schemas.openxmlformats.org/officeDocument/2006/relationships/hyperlink" Target="https://www.google.com.ua/url?sa=t&amp;rct=j&amp;q=&amp;esrc=s&amp;source=web&amp;cd=4&amp;cad=rja&amp;uact=8&amp;ved=0ahUKEwit9Kaa6JnPAhVJiiwKHao9CzYQFgg1MAM&amp;url=http%3A%2F%2Fwww.abc-people.com%2Fdata%2Fleonardov%2F002pic.htm&amp;usg=AFQjCNGuBT_JZTm2E8jQUA7Gdf3q1wJF3w&amp;sig2=EgzR_ZwJYs4CrdUJZ0ngvw" TargetMode="External"/><Relationship Id="rId4" Type="http://schemas.openxmlformats.org/officeDocument/2006/relationships/hyperlink" Target="https://www.google.com.ua/url?sa=i&amp;rct=j&amp;q=&amp;esrc=s&amp;source=images&amp;cd=&amp;cad=rja&amp;uact=8&amp;ved=0ahUKEwjM5fC36JnPAhWBkywKHQzUDggQjhwIBQ&amp;url=http%3A%2F%2Fsmallbay.ru%2Fartreness%2Fda_vinci00.html&amp;psig=AFQjCNFL5rWZzh1MyIy8BGF6uucf_Q7w_A&amp;ust=1474319002381412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u.wikipedia.org/wiki/%D0%9C%D0%B8%D0%BA%D0%B5%D0%BB%D0%B0%D0%BD%D0%B4%D0%B6%D0%B5%D0%BB%D0%BE_%D0%91%D1%83%D0%BE%D0%BD%D0%B0%D1%80%D1%80%D0%BE%D1%82%D0%B8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0800" cy="1296144"/>
          </a:xfrm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Підготувала вчитель образотворчого мистецтва та художньої культури  Яременко Валентина Іванівна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229600" cy="1059123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Ідеали та образи Ренесансу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699792" y="260648"/>
            <a:ext cx="3297238" cy="8665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Times New Roman"/>
                <a:cs typeface="Times New Roman"/>
              </a:rPr>
              <a:t>мистецтво</a:t>
            </a:r>
            <a:endParaRPr lang="ru-RU" sz="36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Times New Roman"/>
                <a:cs typeface="Times New Roman"/>
              </a:rPr>
              <a:t>8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Times New Roman"/>
                <a:cs typeface="Times New Roman"/>
              </a:rPr>
              <a:t>клас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7" name="Рисунок 6" descr="C:\Users\Валентина\Desktop\відродження\vidrodginnya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627784" y="2708920"/>
            <a:ext cx="4176464" cy="265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tooltip="Пьета (Микеланджело)"/>
              </a:rPr>
              <a:t>«</a:t>
            </a:r>
            <a:r>
              <a:rPr lang="uk-UA" b="1" u="sng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tooltip="Пьета (Микеланджело)"/>
              </a:rPr>
              <a:t>Пьета</a:t>
            </a:r>
            <a:r>
              <a:rPr lang="uk-UA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tooltip="Пьета (Микеланджело)"/>
              </a:rPr>
              <a:t>»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</a:t>
            </a:r>
            <a:r>
              <a:rPr lang="uk-UA" b="1" u="sng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tooltip="Итальянский язык"/>
              </a:rPr>
              <a:t>итал</a:t>
            </a:r>
            <a:r>
              <a:rPr lang="uk-UA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tooltip="Итальянский язык"/>
              </a:rPr>
              <a:t>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Pietà vaticana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1498–1501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0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07704" y="1196752"/>
            <a:ext cx="5040560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527976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«Сотворение Адама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», фреска в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tooltip="Сикстинская капелла"/>
              </a:rPr>
              <a:t>Сикстинской капелле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работы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tooltip="Микеланджело"/>
              </a:rPr>
              <a:t>Микеланджело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около 1511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Michelangelo_manchaster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3528" y="2348880"/>
            <a:ext cx="8568952" cy="4121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Леонардо да </a:t>
            </a:r>
            <a:r>
              <a:rPr lang="ru-RU" sz="4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Винчи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.04.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1452  – 2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.05.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1519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le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3312368" cy="4608512"/>
          </a:xfrm>
          <a:prstGeom prst="rect">
            <a:avLst/>
          </a:prstGeom>
        </p:spPr>
      </p:pic>
      <p:pic>
        <p:nvPicPr>
          <p:cNvPr id="4" name="Рисунок 3" descr="15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20072" y="1340768"/>
            <a:ext cx="3240360" cy="4608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49281"/>
            <a:ext cx="532757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u="sng" dirty="0" smtClean="0">
                <a:ln w="11430"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Автопортрет</a:t>
            </a:r>
          </a:p>
          <a:p>
            <a:pPr algn="ctr"/>
            <a:r>
              <a:rPr lang="ru-RU" sz="2400" b="1" u="sng" dirty="0" smtClean="0">
                <a:ln w="11430"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 </a:t>
            </a:r>
            <a:r>
              <a:rPr lang="ru-RU" sz="2400" b="1" u="sng" dirty="0" smtClean="0">
                <a:ln w="11430"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Леонардо да Винчи</a:t>
            </a:r>
            <a:r>
              <a:rPr lang="ru-RU" sz="2400" b="1" dirty="0" smtClean="0">
                <a:ln w="11430"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uk-UA" sz="2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1515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5949280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u="sng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/>
              </a:rPr>
              <a:t>Мона</a:t>
            </a:r>
            <a:r>
              <a:rPr lang="ru-RU" sz="2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/>
              </a:rPr>
              <a:t> Лиза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tooltip="1503 год"/>
              </a:rPr>
              <a:t>1503</a:t>
            </a:r>
            <a:r>
              <a:rPr lang="ru-RU" sz="2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—1505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Тайная Вечеря</a:t>
            </a:r>
            <a:b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1495—1498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vechery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864096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-243408"/>
            <a:ext cx="6656784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Рафаэль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Санти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1483 -1520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rafae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11760" y="836712"/>
            <a:ext cx="4464496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48464" cy="79208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 матері з дитиною створених в творах 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Рафаеля.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1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4680520" cy="4824536"/>
          </a:xfrm>
          <a:prstGeom prst="rect">
            <a:avLst/>
          </a:prstGeom>
        </p:spPr>
      </p:pic>
      <p:pic>
        <p:nvPicPr>
          <p:cNvPr id="4" name="Рисунок 3" descr="pic0166_1024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4088" y="1124745"/>
            <a:ext cx="3470191" cy="48245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949280"/>
            <a:ext cx="558011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"Мадонна </a:t>
            </a:r>
            <a:r>
              <a:rPr lang="uk-UA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Конестабиле</a:t>
            </a:r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" </a:t>
            </a:r>
            <a:endParaRPr lang="uk-U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1502-1504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5949281"/>
            <a:ext cx="38519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Сикстинская мадонна, 1513-1514</a:t>
            </a:r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421196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7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Рафаель</a:t>
            </a:r>
            <a: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Санті</a:t>
            </a:r>
            <a: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Заручення</a:t>
            </a:r>
            <a:r>
              <a:rPr lang="ru-RU" sz="27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Діви</a:t>
            </a:r>
            <a:r>
              <a:rPr lang="ru-RU" sz="27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Марії</a:t>
            </a:r>
            <a:r>
              <a:rPr lang="ru-RU" sz="27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1504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madonna-cowper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3384376" cy="504056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5445224"/>
            <a:ext cx="4211960" cy="1143000"/>
          </a:xfrm>
          <a:prstGeom prst="rect">
            <a:avLst/>
          </a:prstGeom>
        </p:spPr>
        <p:txBody>
          <a:bodyPr bIns="91440" anchor="b" anchorCtr="0">
            <a:normAutofit fontScale="97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1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9982" y="3244334"/>
            <a:ext cx="232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5426839"/>
            <a:ext cx="4829079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Рафаель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Санті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Мадонна зі щигликом</a:t>
            </a:r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1507 рік.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Madonna_del_cardellino_(Raffaello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88640"/>
            <a:ext cx="3663250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49817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Фреска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Афінська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школа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5011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рік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C:\Users\Валентина\Desktop\відродження\vidrodginnya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71600" y="1124744"/>
            <a:ext cx="7344816" cy="546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395520" cy="63408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Запитання для перевірки знань: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80728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зв’язку з чим епоха відродження отримала свою назву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Про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яку споруду архітектора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Філіппо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Брунелескі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говориться: «здіймається до небес» і ніби «суперничає із самим небом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».</a:t>
            </a:r>
          </a:p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Порівняйте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скульптури Мікеланджело з творами античності та середньовіччя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Якими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талантами був обдарований Леонардо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Вінчі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Якій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тематиці було присвячено більшість творів Рафаеля Санті? </a:t>
            </a:r>
            <a:endParaRPr lang="uk-U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Які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історії розповіли вам картини епохи Ренесансу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pPr>
              <a:buFontTx/>
              <a:buChar char="-"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Чи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подібні ці твори до ікон? Поясніть свої міркування.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843528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Технологія «Незакінчені речення».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- На </a:t>
            </a:r>
            <a:r>
              <a:rPr lang="uk-UA" sz="4000" b="1" dirty="0" smtClean="0"/>
              <a:t>сьогоднішньому уроці для мене найбільшим відкриттям було</a:t>
            </a:r>
            <a:r>
              <a:rPr lang="uk-UA" sz="4000" b="1" dirty="0" smtClean="0"/>
              <a:t>…</a:t>
            </a:r>
          </a:p>
          <a:p>
            <a:r>
              <a:rPr lang="uk-UA" sz="4000" b="1" dirty="0" smtClean="0"/>
              <a:t>- Урок </a:t>
            </a:r>
            <a:r>
              <a:rPr lang="uk-UA" sz="4000" b="1" dirty="0" smtClean="0"/>
              <a:t>важливий тому що</a:t>
            </a:r>
            <a:r>
              <a:rPr lang="uk-UA" sz="4000" b="1" dirty="0" smtClean="0"/>
              <a:t>…</a:t>
            </a:r>
          </a:p>
          <a:p>
            <a:r>
              <a:rPr lang="uk-UA" sz="4000" b="1" dirty="0" smtClean="0"/>
              <a:t>- Мені </a:t>
            </a:r>
            <a:r>
              <a:rPr lang="uk-UA" sz="4000" b="1" dirty="0" smtClean="0"/>
              <a:t>сподобалося</a:t>
            </a:r>
            <a:r>
              <a:rPr lang="uk-UA" sz="4000" b="1" dirty="0" smtClean="0"/>
              <a:t>…</a:t>
            </a:r>
          </a:p>
          <a:p>
            <a:r>
              <a:rPr lang="uk-UA" sz="4000" b="1" dirty="0" smtClean="0"/>
              <a:t>- Мені </a:t>
            </a:r>
            <a:r>
              <a:rPr lang="uk-UA" sz="4000" b="1" dirty="0" smtClean="0"/>
              <a:t>не сподобалося</a:t>
            </a:r>
            <a:r>
              <a:rPr lang="uk-UA" sz="4000" b="1" dirty="0" smtClean="0"/>
              <a:t>…</a:t>
            </a:r>
          </a:p>
          <a:p>
            <a:r>
              <a:rPr lang="uk-UA" sz="4000" b="1" dirty="0" smtClean="0"/>
              <a:t>- Від </a:t>
            </a:r>
            <a:r>
              <a:rPr lang="uk-UA" sz="4000" b="1" dirty="0" smtClean="0"/>
              <a:t>наступного уроку я чекаю…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71192" y="908720"/>
            <a:ext cx="4356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(Закінчіть речення)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-531440"/>
            <a:ext cx="4392488" cy="1916832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Гра «Словник»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836712"/>
            <a:ext cx="36004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Аріозо</a:t>
            </a:r>
          </a:p>
          <a:p>
            <a:endParaRPr lang="uk-UA" sz="4400" b="1" dirty="0" smtClean="0">
              <a:ln>
                <a:solidFill>
                  <a:srgbClr val="7030A0"/>
                </a:solidFill>
              </a:ln>
            </a:endParaRPr>
          </a:p>
          <a:p>
            <a:r>
              <a:rPr lang="uk-UA" sz="4400" b="1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Інтерлюдія</a:t>
            </a:r>
          </a:p>
          <a:p>
            <a:endParaRPr lang="ru-RU" sz="4400" b="1" dirty="0">
              <a:ln>
                <a:solidFill>
                  <a:srgbClr val="7030A0"/>
                </a:solidFill>
              </a:ln>
            </a:endParaRPr>
          </a:p>
          <a:p>
            <a:r>
              <a:rPr lang="uk-UA" sz="4400" b="1" dirty="0" smtClean="0">
                <a:ln>
                  <a:solidFill>
                    <a:srgbClr val="7030A0"/>
                  </a:solidFill>
                </a:ln>
                <a:solidFill>
                  <a:srgbClr val="FFC000"/>
                </a:solidFill>
              </a:rPr>
              <a:t>Інтродукція</a:t>
            </a:r>
          </a:p>
          <a:p>
            <a:endParaRPr lang="ru-RU" sz="4400" b="1" dirty="0">
              <a:ln>
                <a:solidFill>
                  <a:srgbClr val="7030A0"/>
                </a:solidFill>
              </a:ln>
            </a:endParaRPr>
          </a:p>
          <a:p>
            <a:r>
              <a:rPr lang="uk-UA" sz="4400" b="1" dirty="0" err="1">
                <a:ln>
                  <a:solidFill>
                    <a:srgbClr val="7030A0"/>
                  </a:solidFill>
                </a:ln>
                <a:solidFill>
                  <a:srgbClr val="FF3399"/>
                </a:solidFill>
              </a:rPr>
              <a:t>Постлюдія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FF3399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1052736"/>
            <a:ext cx="48245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dirty="0" smtClean="0"/>
              <a:t>маленька </a:t>
            </a:r>
            <a:r>
              <a:rPr lang="uk-UA" sz="2400" dirty="0"/>
              <a:t>арія</a:t>
            </a:r>
            <a:r>
              <a:rPr lang="uk-UA" sz="2400" dirty="0" smtClean="0"/>
              <a:t>.</a:t>
            </a:r>
          </a:p>
          <a:p>
            <a:endParaRPr lang="uk-UA" sz="2400" dirty="0"/>
          </a:p>
          <a:p>
            <a:endParaRPr lang="uk-UA" sz="2400" dirty="0" smtClean="0"/>
          </a:p>
          <a:p>
            <a:r>
              <a:rPr lang="uk-UA" sz="2400" dirty="0"/>
              <a:t>музичний епізод між частинами музичного </a:t>
            </a:r>
            <a:r>
              <a:rPr lang="uk-UA" sz="2400" dirty="0" smtClean="0"/>
              <a:t>твору</a:t>
            </a:r>
          </a:p>
          <a:p>
            <a:endParaRPr lang="uk-UA" sz="2400" dirty="0" smtClean="0"/>
          </a:p>
          <a:p>
            <a:r>
              <a:rPr lang="uk-UA" sz="2400" dirty="0" smtClean="0"/>
              <a:t> </a:t>
            </a:r>
            <a:r>
              <a:rPr lang="uk-UA" sz="2400" dirty="0"/>
              <a:t>короткий вступ до опери, що звучить замість увертюри. </a:t>
            </a:r>
            <a:endParaRPr lang="uk-UA" sz="2400" dirty="0" smtClean="0"/>
          </a:p>
          <a:p>
            <a:r>
              <a:rPr lang="uk-UA" sz="2400" dirty="0"/>
              <a:t>розділ, що завершує музичний твір, зазвичай це </a:t>
            </a:r>
            <a:endParaRPr lang="uk-UA" sz="2400" dirty="0" smtClean="0"/>
          </a:p>
          <a:p>
            <a:endParaRPr lang="uk-UA" sz="2400" dirty="0" smtClean="0"/>
          </a:p>
          <a:p>
            <a:r>
              <a:rPr lang="uk-UA" sz="2400" dirty="0" smtClean="0"/>
              <a:t>інстру­ментальне </a:t>
            </a:r>
            <a:r>
              <a:rPr lang="uk-UA" sz="2400" dirty="0"/>
              <a:t>завершення вокального твору (романсу, пісні).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u="sng" dirty="0" smtClean="0"/>
              <a:t>Домашнє завдання: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916832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1. Підручник  </a:t>
            </a:r>
            <a:r>
              <a:rPr lang="ru-RU" sz="3200" dirty="0" smtClean="0"/>
              <a:t>§12-13</a:t>
            </a:r>
            <a:r>
              <a:rPr lang="uk-UA" sz="3200" dirty="0" smtClean="0"/>
              <a:t>, сторінки </a:t>
            </a:r>
            <a:r>
              <a:rPr lang="uk-UA" sz="3200" dirty="0" smtClean="0"/>
              <a:t>62-69</a:t>
            </a:r>
          </a:p>
          <a:p>
            <a:r>
              <a:rPr lang="uk-UA" sz="3200" dirty="0" smtClean="0"/>
              <a:t>2. Створіть </a:t>
            </a:r>
            <a:r>
              <a:rPr lang="uk-UA" sz="3200" dirty="0" smtClean="0"/>
              <a:t>презентацію « Образ матері в різних видах мистецтва».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Список використаних джерел: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980728"/>
            <a:ext cx="59046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Искусство </a:t>
            </a:r>
            <a:r>
              <a:rPr lang="ru-RU" dirty="0" err="1" smtClean="0"/>
              <a:t>Ренесанса</a:t>
            </a:r>
            <a:r>
              <a:rPr lang="ru-RU" dirty="0" smtClean="0"/>
              <a:t>. - М., 1967.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Ліндсей</a:t>
            </a:r>
            <a:r>
              <a:rPr lang="ru-RU" dirty="0" smtClean="0"/>
              <a:t> Д. Коротка </a:t>
            </a:r>
            <a:r>
              <a:rPr lang="ru-RU" dirty="0" err="1" smtClean="0"/>
              <a:t>історія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. - К., 1995.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Українська</a:t>
            </a:r>
            <a:r>
              <a:rPr lang="ru-RU" dirty="0" smtClean="0"/>
              <a:t> та </a:t>
            </a:r>
            <a:r>
              <a:rPr lang="ru-RU" dirty="0" err="1" smtClean="0"/>
              <a:t>зарубіжна</a:t>
            </a:r>
            <a:r>
              <a:rPr lang="ru-RU" dirty="0" smtClean="0"/>
              <a:t> культура. - К., 1999.</a:t>
            </a:r>
          </a:p>
          <a:p>
            <a:r>
              <a:rPr lang="uk-UA" dirty="0" smtClean="0"/>
              <a:t>4. </a:t>
            </a:r>
            <a:r>
              <a:rPr lang="ru-RU" dirty="0" smtClean="0"/>
              <a:t>Искусство стран и народов мира: Краткая художественная энциклопедия: В 5 Т. - М., 1962-1980</a:t>
            </a:r>
          </a:p>
          <a:p>
            <a:r>
              <a:rPr lang="uk-UA" dirty="0" smtClean="0"/>
              <a:t>5. Гайдамака О.В.Мистецтво. - К. 2016.</a:t>
            </a:r>
            <a:endParaRPr lang="ru-RU" dirty="0" smtClean="0"/>
          </a:p>
          <a:p>
            <a:r>
              <a:rPr lang="uk-UA" dirty="0" smtClean="0"/>
              <a:t>6. </a:t>
            </a:r>
            <a:r>
              <a:rPr lang="en-US" dirty="0" smtClean="0"/>
              <a:t>osvita.ua/school/lessons-summary/</a:t>
            </a:r>
            <a:endParaRPr lang="ru-RU" dirty="0" smtClean="0"/>
          </a:p>
          <a:p>
            <a:r>
              <a:rPr lang="en-US" dirty="0" smtClean="0"/>
              <a:t>7. kuchka.info/…</a:t>
            </a:r>
            <a:r>
              <a:rPr lang="en-US" dirty="0" err="1" smtClean="0"/>
              <a:t>epoha</a:t>
            </a:r>
            <a:r>
              <a:rPr lang="en-US" dirty="0" smtClean="0"/>
              <a:t>…</a:t>
            </a:r>
            <a:endParaRPr lang="ru-RU" dirty="0" smtClean="0"/>
          </a:p>
          <a:p>
            <a:r>
              <a:rPr lang="en-US" dirty="0" smtClean="0"/>
              <a:t>8. fagukr.ru/</a:t>
            </a:r>
            <a:r>
              <a:rPr lang="en-US" dirty="0" err="1" smtClean="0"/>
              <a:t>osvita</a:t>
            </a:r>
            <a:r>
              <a:rPr lang="en-US" dirty="0" smtClean="0"/>
              <a:t>…</a:t>
            </a:r>
            <a:r>
              <a:rPr lang="en-US" dirty="0" err="1" smtClean="0"/>
              <a:t>epoha</a:t>
            </a:r>
            <a:r>
              <a:rPr lang="en-US" dirty="0" smtClean="0"/>
              <a:t>…</a:t>
            </a:r>
            <a:endParaRPr lang="ru-RU" dirty="0" smtClean="0"/>
          </a:p>
          <a:p>
            <a:r>
              <a:rPr lang="uk-UA" dirty="0" smtClean="0"/>
              <a:t> 9. </a:t>
            </a:r>
            <a:r>
              <a:rPr lang="uk-UA" dirty="0" smtClean="0"/>
              <a:t>http://smallbay.ru/raffaello.html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4" descr="4c05eb42f4fc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2879725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122456238_0_74605_4c0c28d5_L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501008"/>
            <a:ext cx="3600450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Гра «Знайди помилку»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/>
              <a:t>Перші збірки пісень мандрівних музикантів про кохання «</a:t>
            </a:r>
            <a:r>
              <a:rPr lang="uk-UA" sz="3200" b="1" i="1" dirty="0" err="1"/>
              <a:t>романсеро</a:t>
            </a:r>
            <a:r>
              <a:rPr lang="uk-UA" sz="3200" b="1" i="1" dirty="0"/>
              <a:t>» з’явилися в Італії. 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126876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/>
              <a:t>(Іспанії).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564904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/>
              <a:t>В опері Петра Чайковського </a:t>
            </a:r>
            <a:r>
              <a:rPr lang="uk-UA" sz="3200" b="1" i="1" dirty="0"/>
              <a:t>«Іоланта» король </a:t>
            </a:r>
            <a:r>
              <a:rPr lang="uk-UA" sz="3200" b="1" i="1" dirty="0" err="1"/>
              <a:t>Рене</a:t>
            </a:r>
            <a:r>
              <a:rPr lang="uk-UA" sz="3200" b="1" i="1" dirty="0"/>
              <a:t> боїться </a:t>
            </a:r>
            <a:r>
              <a:rPr lang="uk-UA" sz="3200" b="1" i="1" dirty="0" smtClean="0"/>
              <a:t>відкрити </a:t>
            </a:r>
            <a:r>
              <a:rPr lang="uk-UA" sz="3200" b="1" i="1" dirty="0"/>
              <a:t>доньці таємницю її народження 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4941168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/>
              <a:t>Собор </a:t>
            </a:r>
            <a:r>
              <a:rPr lang="uk-UA" sz="3200" b="1" i="1" dirty="0" err="1"/>
              <a:t>Нотр-Дам</a:t>
            </a:r>
            <a:r>
              <a:rPr lang="uk-UA" sz="3200" b="1" i="1" dirty="0"/>
              <a:t> побудований </a:t>
            </a:r>
            <a:endParaRPr lang="uk-UA" sz="3200" b="1" i="1" dirty="0" smtClean="0"/>
          </a:p>
          <a:p>
            <a:r>
              <a:rPr lang="uk-UA" sz="3200" b="1" i="1" dirty="0" smtClean="0"/>
              <a:t>у </a:t>
            </a:r>
            <a:r>
              <a:rPr lang="uk-UA" sz="3200" b="1" i="1" dirty="0"/>
              <a:t>Марселі в </a:t>
            </a:r>
            <a:r>
              <a:rPr lang="uk-UA" sz="3200" b="1" i="1" dirty="0" smtClean="0"/>
              <a:t>Романському</a:t>
            </a:r>
          </a:p>
          <a:p>
            <a:r>
              <a:rPr lang="uk-UA" sz="3200" b="1" i="1" dirty="0" smtClean="0"/>
              <a:t> </a:t>
            </a:r>
            <a:r>
              <a:rPr lang="uk-UA" sz="3200" b="1" i="1" dirty="0"/>
              <a:t>стилі.</a:t>
            </a:r>
            <a:endParaRPr lang="ru-RU" sz="32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140968"/>
            <a:ext cx="2411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/>
              <a:t>(</a:t>
            </a:r>
            <a:r>
              <a:rPr lang="uk-UA" sz="3200" b="1" i="1" dirty="0"/>
              <a:t>її недугу - сліпоту</a:t>
            </a:r>
            <a:r>
              <a:rPr lang="uk-UA" sz="3200" b="1" i="1" dirty="0" smtClean="0"/>
              <a:t>).</a:t>
            </a:r>
            <a:endParaRPr lang="ru-RU" sz="32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4941168"/>
            <a:ext cx="262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/>
              <a:t>(</a:t>
            </a:r>
            <a:r>
              <a:rPr lang="uk-UA" sz="3200" b="1" i="1" dirty="0"/>
              <a:t>у Парижі в Готичному стилі</a:t>
            </a:r>
            <a:r>
              <a:rPr lang="uk-UA" sz="3200" b="1" i="1" dirty="0" smtClean="0"/>
              <a:t>).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9552" y="1502688"/>
            <a:ext cx="8280920" cy="53553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антропоцентризм,</a:t>
            </a:r>
          </a:p>
          <a:p>
            <a:r>
              <a:rPr lang="uk-UA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гуманізм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r>
              <a:rPr lang="uk-UA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модифікація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середньовічної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християнської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традиції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r>
              <a:rPr lang="uk-UA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особливе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відношення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Античності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—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відродження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античних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пам'ятників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мистецтва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античної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філософії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r>
              <a:rPr lang="uk-UA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нове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відношення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світу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72400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lang="ru-RU" sz="6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рисами </a:t>
            </a:r>
            <a:r>
              <a:rPr lang="ru-RU" sz="6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6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Ренесансу</a:t>
            </a:r>
            <a:r>
              <a:rPr lang="ru-RU" sz="6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є: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15208" y="799254"/>
            <a:ext cx="7128792" cy="243143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101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Умовно</a:t>
            </a: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архітектуру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lumMod val="50000"/>
                    </a:schemeClr>
                  </a:gs>
                  <a:gs pos="75000">
                    <a:srgbClr val="5C29DD"/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01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стилю</a:t>
            </a:r>
            <a:r>
              <a:rPr kumimoji="0" lang="ru-RU" sz="3600" b="1" i="0" u="none" strike="noStrike" normalizeH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ренесанс</a:t>
            </a: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можна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розділити</a:t>
            </a: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на три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lumMod val="50000"/>
                    </a:schemeClr>
                  </a:gs>
                  <a:gs pos="75000">
                    <a:srgbClr val="5C29DD"/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01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основні</a:t>
            </a: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періоди</a:t>
            </a: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40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lumMod val="50000"/>
                      </a:schemeClr>
                    </a:gs>
                    <a:gs pos="75000">
                      <a:srgbClr val="5C29DD"/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40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lumMod val="50000"/>
                    </a:schemeClr>
                  </a:gs>
                  <a:gs pos="75000">
                    <a:srgbClr val="5C29DD"/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852936"/>
            <a:ext cx="336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-1035496"/>
            <a:ext cx="1022513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r="60238" b="37405"/>
          <a:stretch>
            <a:fillRect/>
          </a:stretch>
        </p:blipFill>
        <p:spPr bwMode="auto">
          <a:xfrm>
            <a:off x="0" y="0"/>
            <a:ext cx="2339752" cy="242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3356992"/>
            <a:ext cx="8892480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buFontTx/>
              <a:buChar char="-"/>
            </a:pP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ранній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ренесанс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(середина - </a:t>
            </a: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кінець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XV ст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.),</a:t>
            </a:r>
          </a:p>
          <a:p>
            <a:pPr lvl="0">
              <a:buFontTx/>
              <a:buChar char="-"/>
            </a:pPr>
            <a:endParaRPr lang="ru-RU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>
              <a:buFontTx/>
              <a:buChar char="-"/>
            </a:pP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Високий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ренесанс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(перша половина XVI ст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.),</a:t>
            </a:r>
          </a:p>
          <a:p>
            <a:pPr lvl="0">
              <a:buFontTx/>
              <a:buChar char="-"/>
            </a:pP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пізній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ренесанс</a:t>
            </a:r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(середина - друга половина XVI ст.).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224" y="-243408"/>
            <a:ext cx="6984776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uk-UA" sz="5300" b="1" dirty="0" smtClean="0">
                <a:ln w="11430"/>
                <a:gradFill>
                  <a:gsLst>
                    <a:gs pos="0">
                      <a:schemeClr val="accent2">
                        <a:lumMod val="50000"/>
                      </a:schemeClr>
                    </a:gs>
                    <a:gs pos="75000">
                      <a:srgbClr val="FF0000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Архітектура  </a:t>
            </a:r>
            <a:r>
              <a:rPr lang="uk-UA" sz="5300" b="1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50000"/>
                      </a:schemeClr>
                    </a:gs>
                    <a:gs pos="75000">
                      <a:srgbClr val="FF0000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Ренесансу</a:t>
            </a:r>
            <a:r>
              <a:rPr lang="uk-UA" sz="5300" b="1" dirty="0" smtClean="0">
                <a:ln w="11430"/>
                <a:gradFill>
                  <a:gsLst>
                    <a:gs pos="0">
                      <a:schemeClr val="accent2">
                        <a:lumMod val="50000"/>
                      </a:schemeClr>
                    </a:gs>
                    <a:gs pos="75000">
                      <a:srgbClr val="FF0000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lumMod val="50000"/>
                      </a:schemeClr>
                    </a:gs>
                    <a:gs pos="75000">
                      <a:srgbClr val="FF0000"/>
                    </a:gs>
                    <a:gs pos="100000">
                      <a:srgbClr val="FF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lumMod val="50000"/>
                    </a:schemeClr>
                  </a:gs>
                  <a:gs pos="75000">
                    <a:srgbClr val="FF0000"/>
                  </a:gs>
                  <a:gs pos="100000">
                    <a:srgbClr val="FF3399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99592" y="764704"/>
            <a:ext cx="77724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Філіппо</a:t>
            </a:r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Брунелескі</a:t>
            </a:r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яскравий, талановитий архітектор.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Картинки по запросу філіппо брунеллески автопортре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340768"/>
            <a:ext cx="33123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філіппо брунеллес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70485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9396536" cy="1728192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Купол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над Флорентийским кафедральным собором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Санта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Мария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дель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Фьоре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. Италия.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1420-1436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КАПЕЛЛА ПАЦЦИ ЦЕРКВИ САНТА КРОЧЕ.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Флоренция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Италия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1429 – 1443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и по запросу Капелла пацц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98063" cy="5445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6868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tooltip="Микеланджело Буонарроти"/>
              </a:rPr>
              <a:t>Микеланджело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tooltip="Микеланджело Буонарроти"/>
              </a:rPr>
              <a:t> </a:t>
            </a:r>
            <a:r>
              <a:rPr lang="uk-UA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tooltip="Микеланджело Буонарроти"/>
              </a:rPr>
              <a:t>Буонарроти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04.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1475 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02.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1564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Miguel_Ángel,_por_Daniele_da_Volterra_(detalle).jpg"/>
          <p:cNvPicPr/>
          <p:nvPr/>
        </p:nvPicPr>
        <p:blipFill>
          <a:blip r:embed="rId3" cstate="print"/>
          <a:srcRect t="3816"/>
          <a:stretch>
            <a:fillRect/>
          </a:stretch>
        </p:blipFill>
        <p:spPr>
          <a:xfrm>
            <a:off x="2339752" y="1196752"/>
            <a:ext cx="4608512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ругая 1">
      <a:majorFont>
        <a:latin typeface="Harlow Solid Italic"/>
        <a:ea typeface=""/>
        <a:cs typeface=""/>
      </a:majorFont>
      <a:minorFont>
        <a:latin typeface="Cambria"/>
        <a:ea typeface=""/>
        <a:cs typeface="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1017</TotalTime>
  <Words>490</Words>
  <Application>Microsoft Office PowerPoint</Application>
  <PresentationFormat>Экран (4:3)</PresentationFormat>
  <Paragraphs>101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Справедливость</vt:lpstr>
      <vt:lpstr>Ідеали та образи Ренесансу</vt:lpstr>
      <vt:lpstr>Гра «Словник» </vt:lpstr>
      <vt:lpstr>Гра «Знайди помилку»</vt:lpstr>
      <vt:lpstr>Основним рисами  культури Ренесансу є: </vt:lpstr>
      <vt:lpstr>Архітектура  Ренесансу. </vt:lpstr>
      <vt:lpstr>Філіппо Брунелескі – яскравий, талановитий архітектор.  </vt:lpstr>
      <vt:lpstr>    Купол над Флорентийским кафедральным собором Санта Мария дель Фьоре. Италия. 1420-1436  </vt:lpstr>
      <vt:lpstr>  КАПЕЛЛА ПАЦЦИ ЦЕРКВИ САНТА КРОЧЕ.  Флоренция, Италия 1429 – 1443 </vt:lpstr>
      <vt:lpstr>Микеланджело Буонарроти   6. 04.1475 – 18. 02.1564  </vt:lpstr>
      <vt:lpstr>«Пьета» (итал. Pietà vaticana)   1498–1501 </vt:lpstr>
      <vt:lpstr>«Сотворение Адама», фреска в  Сикстинской капелле  работы Микеланджело около 1511 </vt:lpstr>
      <vt:lpstr>Леонардо да Винчи 15.04.1452  – 2.05.1519</vt:lpstr>
      <vt:lpstr>Тайная Вечеря 1495—1498   </vt:lpstr>
      <vt:lpstr> Рафаэль Санти 1483 -1520 г.</vt:lpstr>
      <vt:lpstr>Образ матері з дитиною створених в творах Рафаеля.</vt:lpstr>
      <vt:lpstr>Рафаель Санті Заручення Діви Марії 1504 </vt:lpstr>
      <vt:lpstr>  Фреска «Афінська школа» 5011 рік </vt:lpstr>
      <vt:lpstr> Запитання для перевірки знань:</vt:lpstr>
      <vt:lpstr>Технологія «Незакінчені речення».</vt:lpstr>
      <vt:lpstr>Домашнє завдання:</vt:lpstr>
      <vt:lpstr>Список використаних джерел: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Ідеали та образи Ренесансу</dc:title>
  <dc:creator>Валентина</dc:creator>
  <cp:lastModifiedBy>Валентина</cp:lastModifiedBy>
  <cp:revision>46</cp:revision>
  <dcterms:created xsi:type="dcterms:W3CDTF">2016-09-20T16:15:49Z</dcterms:created>
  <dcterms:modified xsi:type="dcterms:W3CDTF">2016-09-21T18:18:34Z</dcterms:modified>
</cp:coreProperties>
</file>