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6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6" autoAdjust="0"/>
    <p:restoredTop sz="92663" autoAdjust="0"/>
  </p:normalViewPr>
  <p:slideViewPr>
    <p:cSldViewPr>
      <p:cViewPr>
        <p:scale>
          <a:sx n="73" d="100"/>
          <a:sy n="73" d="100"/>
        </p:scale>
        <p:origin x="-12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5AC46-016B-496B-89E7-B0B95576F9C0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61934-7C6D-461A-BC60-B21645BF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9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5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6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4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4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8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7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8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0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2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A8391-5863-4414-B54A-01CBD22A306E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8BE3-1833-4885-B261-D675CC430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7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1%96%D0%BD%D0%B3%D0%B7-%D0%9A%D0%B0%D0%BD%D1%8C%D0%B9%D0%BE%D0%BD_(%D0%BD%D0%B0%D1%86%D1%96%D0%BE%D0%BD%D0%B0%D0%BB%D1%8C%D0%BD%D0%B8%D0%B9_%D0%BF%D0%B0%D1%80%D0%BA)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B%D0%B0%D1%82%D0%B8%D0%BD%D1%81%D1%8C%D0%BA%D0%B0_%D0%BC%D0%BE%D0%B2%D0%B0" TargetMode="External"/><Relationship Id="rId5" Type="http://schemas.openxmlformats.org/officeDocument/2006/relationships/hyperlink" Target="https://uk.wikipedia.org/wiki/%D0%A1%D0%B5%D0%BA%D0%B2%D0%BE%D0%B9%D1%8F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s://uk.wikipedia.org/wiki/%D0%A1%D0%BB%D1%83%D0%B6%D0%B1%D0%B0_%D0%BD%D0%B0%D1%86%D1%96%D0%BE%D0%BD%D0%B0%D0%BB%D1%8C%D0%BD%D0%B8%D1%85_%D0%BF%D0%B0%D1%80%D0%BA%D1%96%D0%B2_%D0%A1%D0%A8%D0%9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5%D1%87%D0%B5%D1%80%D0%B0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uk.wikipedia.org/wiki/%D0%9A%D0%B5%D0%BD%D1%82%D1%83%D0%BA%D0%BA%D1%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5" Type="http://schemas.openxmlformats.org/officeDocument/2006/relationships/hyperlink" Target="https://uk.wikipedia.org/wiki/%D0%9D%D0%B0%D1%86%D1%96%D0%BE%D0%BD%D0%B0%D0%BB%D1%8C%D0%BD%D0%B8%D0%B9_%D0%BF%D0%B0%D1%80%D0%BA" TargetMode="External"/><Relationship Id="rId10" Type="http://schemas.openxmlformats.org/officeDocument/2006/relationships/hyperlink" Target="https://uk.wikipedia.org/wiki/%D0%9B%D1%83%D1%97%D1%81%D0%B2%D1%96%D0%BB%D0%BB_(%D0%9A%D0%B5%D0%BD%D1%82%D1%83%D0%BA%D0%BA%D1%96)" TargetMode="External"/><Relationship Id="rId4" Type="http://schemas.openxmlformats.org/officeDocument/2006/relationships/image" Target="../media/image23.jpeg"/><Relationship Id="rId9" Type="http://schemas.openxmlformats.org/officeDocument/2006/relationships/hyperlink" Target="https://uk.wikipedia.org/wiki/%D0%90%D0%BF%D0%BF%D0%B0%D0%BB%D0%B0%D1%87%D1%9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8%D1%82%D0%B0%D1%82%D0%B8_%D0%A1%D0%A8%D0%90" TargetMode="External"/><Relationship Id="rId13" Type="http://schemas.openxmlformats.org/officeDocument/2006/relationships/hyperlink" Target="https://uk.wikipedia.org/wiki/%D0%9C%D0%B0%D1%8F%D0%BC%D1%96-%D0%94%D0%B5%D0%B9%D0%B4" TargetMode="External"/><Relationship Id="rId18" Type="http://schemas.openxmlformats.org/officeDocument/2006/relationships/hyperlink" Target="https://uk.wikipedia.org/wiki/%D0%9E%D0%B7%D0%B5%D1%80%D0%BE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s://uk.wikipedia.org/wiki/%D0%A1%D0%A8%D0%90" TargetMode="External"/><Relationship Id="rId12" Type="http://schemas.openxmlformats.org/officeDocument/2006/relationships/hyperlink" Target="https://uk.wikipedia.org/wiki/%D0%9F%D0%B0%D0%BB%D0%BC-%D0%91%D1%96%D1%87" TargetMode="External"/><Relationship Id="rId17" Type="http://schemas.openxmlformats.org/officeDocument/2006/relationships/hyperlink" Target="https://uk.wikipedia.org/wiki/%D0%9E%D0%BA%D1%96%D1%87%D0%BE%D0%B1%D1%96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uk.wikipedia.org/w/index.php?title=%D0%9A%D0%B8%D1%81%D1%81%D0%B8%D0%BC%D0%BC%D1%96_(%D1%80%D1%96%D1%87%D0%BA%D0%B0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0%BE%D0%BB%D0%BE%D1%82%D0%BE" TargetMode="External"/><Relationship Id="rId11" Type="http://schemas.openxmlformats.org/officeDocument/2006/relationships/hyperlink" Target="https://uk.wikipedia.org/wiki/%D0%9A%D0%BE%D0%BB%D0%BB%D1%8C%D1%94%D1%80_(%D0%BF%D0%BE%D0%B2%D1%96%D1%82)" TargetMode="External"/><Relationship Id="rId5" Type="http://schemas.openxmlformats.org/officeDocument/2006/relationships/hyperlink" Target="https://uk.wikipedia.org/wiki/%D0%A1%D1%83%D0%B1%D1%82%D1%80%D0%BE%D0%BF%D1%96%D0%BA%D0%B8" TargetMode="External"/><Relationship Id="rId15" Type="http://schemas.openxmlformats.org/officeDocument/2006/relationships/hyperlink" Target="https://uk.wikipedia.org/wiki/%D0%9E%D1%80%D0%BB%D0%B0%D0%BD%D0%B4%D0%BE" TargetMode="External"/><Relationship Id="rId10" Type="http://schemas.openxmlformats.org/officeDocument/2006/relationships/hyperlink" Target="https://uk.wikipedia.org/w/index.php?title=%D0%9C%D0%BE%D0%BD%D1%80%D0%BE_(%D0%BF%D0%BE%D0%B2%D1%96%D1%82)&amp;action=edit&amp;redlink=1" TargetMode="External"/><Relationship Id="rId4" Type="http://schemas.openxmlformats.org/officeDocument/2006/relationships/image" Target="../media/image25.jpeg"/><Relationship Id="rId9" Type="http://schemas.openxmlformats.org/officeDocument/2006/relationships/hyperlink" Target="https://uk.wikipedia.org/wiki/%D0%A4%D0%BB%D0%BE%D1%80%D0%B8%D0%B4%D0%B0" TargetMode="External"/><Relationship Id="rId14" Type="http://schemas.openxmlformats.org/officeDocument/2006/relationships/hyperlink" Target="https://uk.wikipedia.org/wiki/%D0%91%D1%80%D0%BE%D0%B2%D0%B0%D1%80%D0%B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wand.com/uk/%D0%9A%D0%B0%D0%BD%D0%B0%D0%B4%D0%B0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wikiwand.com/uk/%D0%90%D0%BB%D1%8C%D0%B1%D0%B5%D1%80%D1%82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wand.com/uk/%D0%9A%D0%B0%D0%BB%D0%B3%D0%B0%D1%80%D1%96" TargetMode="External"/><Relationship Id="rId5" Type="http://schemas.openxmlformats.org/officeDocument/2006/relationships/hyperlink" Target="http://www.wikiwand.com/uk/%D0%92%D1%81%D0%B5%D1%81%D0%B2%D1%96%D1%82%D0%BD%D1%8F_%D1%81%D0%BF%D0%B0%D0%B4%D1%89%D0%B8%D0%BD%D0%B0_%D0%AE%D0%9D%D0%95%D0%A1%D0%9A%D0%9E" TargetMode="External"/><Relationship Id="rId10" Type="http://schemas.openxmlformats.org/officeDocument/2006/relationships/hyperlink" Target="http://www.wikiwand.com/uk/%D0%94%D0%B8%D0%BD%D0%BE%D0%B7%D0%B0%D0%B2%D1%80%D0%B8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://www.wikiwand.com/uk/%D0%A0%D0%B5%D0%B4-%D0%94%D1%96%D1%80_(%D1%80%D1%96%D0%BA%D0%B0)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96%D0%B2%D0%BD%D1%96%D1%87%D0%BD%D0%BE-%D0%B7%D0%B0%D1%85%D1%96%D0%B4%D0%BD%D1%96_%D1%82%D0%B5%D1%80%D0%B8%D1%82%D0%BE%D1%80%D1%96%D1%97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uk.wikipedia.org/wiki/%D0%90%D0%BB%D1%8C%D0%B1%D0%B5%D1%80%D1%82%D0%B0" TargetMode="External"/><Relationship Id="rId12" Type="http://schemas.openxmlformats.org/officeDocument/2006/relationships/hyperlink" Target="https://uk.wikipedia.org/wiki/%D0%9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922" TargetMode="External"/><Relationship Id="rId11" Type="http://schemas.openxmlformats.org/officeDocument/2006/relationships/hyperlink" Target="https://uk.wikipedia.org/w/index.php?title=%D0%9A%D0%B0%D1%80%D1%96%D0%B1%D1%83_(%D0%B3%D0%BE%D1%80%D0%B8)&amp;action=edit&amp;redlink=1" TargetMode="External"/><Relationship Id="rId5" Type="http://schemas.openxmlformats.org/officeDocument/2006/relationships/hyperlink" Target="https://uk.wikipedia.org/wiki/%D0%A1%D0%BF%D0%B8%D1%81%D0%BE%D0%BA_%D0%9D%D0%B0%D1%86%D1%96%D0%BE%D0%BD%D0%B0%D0%BB%D1%8C%D0%BD%D0%B8%D1%85_%D0%BF%D0%B0%D1%80%D0%BA%D1%96%D0%B2_%D0%9A%D0%B0%D0%BD%D0%B0%D0%B4%D0%B8" TargetMode="External"/><Relationship Id="rId10" Type="http://schemas.openxmlformats.org/officeDocument/2006/relationships/hyperlink" Target="https://uk.wikipedia.org/wiki/%D0%9D%D0%B5%D0%B2%D1%96%D0%BB%D1%8C%D0%BD%D0%B8%D1%87%D0%B0_(%D1%80%D1%96%D1%87%D0%BA%D0%B0)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uk.wikipedia.org/wiki/%D0%9D%D0%B0%D1%84%D1%82%D0%BE%D0%BD%D0%BE%D1%81%D0%BD%D1%96_%D0%BF%D1%96%D1%81%D0%BA%D0%B8_%D0%90%D1%82%D0%B0%D0%B1%D0%B0%D1%81%D0%BA%D0%B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wand.com/uk/%D0%93%D0%B0%D1%80%D1%8F%D1%87%D1%96_%D0%B4%D0%B6%D0%B5%D1%80%D0%B5%D0%BB%D0%B0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www.wikiwand.com/uk/%D0%9B%D1%8C%D0%BE%D0%B4%D0%BE%D0%B2%D0%B8%D0%B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wand.com/uk/%D0%93%D0%BE%D1%80%D0%B0" TargetMode="External"/><Relationship Id="rId5" Type="http://schemas.openxmlformats.org/officeDocument/2006/relationships/hyperlink" Target="http://www.wikiwand.com/uk/%D0%9A%D0%B0%D0%BD%D0%B0%D0%B4%D1%81%D1%8C%D0%BA%D1%96_%D0%A1%D0%BA%D0%B5%D0%BB%D1%8F%D1%81%D1%82%D1%96_%D0%B3%D0%BE%D1%80%D0%B8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E%D0%9D%D0%95%D0%A1%D0%9A%D0%9E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uk.wikipedia.org/wiki/%D0%91%D1%96%D0%B7%D0%BE%D0%B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B%D1%8C%D0%B1%D0%B5%D1%80%D1%82%D0%B0" TargetMode="External"/><Relationship Id="rId5" Type="http://schemas.openxmlformats.org/officeDocument/2006/relationships/hyperlink" Target="https://uk.wikipedia.org/wiki/%D0%A1%D0%BA%D0%B5%D0%BB%D1%8F%D1%81%D1%82%D1%96_%D0%B3%D0%BE%D1%80%D0%B8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uk.wikipedia.org/wiki/%D0%A7%D0%BE%D1%80%D0%BD%D0%BE%D0%BD%D0%BE%D0%B3%D1%9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0%D0%B9%D0%B4%D0%B0%D1%85%D0%BE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uk.wikipedia.org/wiki/%D0%9C%D0%BE%D0%BD%D1%82%D0%B0%D0%BD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0%D0%B9%D0%BE%D0%BC%D1%96%D0%BD%D0%B3" TargetMode="External"/><Relationship Id="rId5" Type="http://schemas.openxmlformats.org/officeDocument/2006/relationships/hyperlink" Target="https://uk.wikipedia.org/wiki/%D0%A1%D0%A8%D0%90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uk.wikipedia.org/wiki/%D0%93%D0%B5%D0%B9%D0%B7%D0%B5%D1%8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2%D1%83%D0%BE%D0%BB%D0%B5%D0%BC%D1%96_(%D0%BE%D0%BA%D1%80%D1%83%D0%B3,_%D0%9A%D0%B0%D0%BB%D1%96%D1%84%D0%BE%D1%80%D0%BD%D1%96%D1%8F)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0%B0%D1%80%D1%96%D0%BF%D0%BE%D1%81%D0%B0_(%D0%BE%D0%BA%D1%80%D1%83%D0%B3,_%D0%9A%D0%B0%D0%BB%D1%96%D1%84%D0%BE%D1%80%D0%BD%D1%96%D1%8F)" TargetMode="External"/><Relationship Id="rId11" Type="http://schemas.openxmlformats.org/officeDocument/2006/relationships/hyperlink" Target="https://uk.wikipedia.org/wiki/%D0%A1%D1%8C%D1%94%D1%80%D1%80%D0%B0-%D0%9D%D0%B5%D0%B2%D0%B0%D0%B4%D0%B0_(%D0%A1%D0%A8%D0%90)" TargetMode="External"/><Relationship Id="rId5" Type="http://schemas.openxmlformats.org/officeDocument/2006/relationships/hyperlink" Target="https://uk.wikipedia.org/wiki/%D0%9D%D0%B0%D1%86%D1%96%D0%BE%D0%BD%D0%B0%D0%BB%D1%8C%D0%BD%D0%B8%D0%B9_%D0%BF%D0%B0%D1%80%D0%BA" TargetMode="External"/><Relationship Id="rId10" Type="http://schemas.openxmlformats.org/officeDocument/2006/relationships/hyperlink" Target="https://uk.wikipedia.org/wiki/%D0%A1%D0%A8%D0%90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uk.wikipedia.org/wiki/%D0%9A%D0%B0%D0%BB%D1%96%D1%84%D0%BE%D1%80%D0%BD%D1%96%D1%8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1%83%D0%BB%D0%BA%D0%B0%D0%BD%D1%96%D0%B7%D0%BC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uk.wikipedia.org/wiki/191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0%A8%D0%90" TargetMode="External"/><Relationship Id="rId11" Type="http://schemas.openxmlformats.org/officeDocument/2006/relationships/hyperlink" Target="https://uk.wikipedia.org/wiki/%D0%9C%D0%B0%D1%83%D0%BD%D0%B0-%D0%9B%D0%BE%D0%B0" TargetMode="External"/><Relationship Id="rId5" Type="http://schemas.openxmlformats.org/officeDocument/2006/relationships/hyperlink" Target="https://uk.wikipedia.org/wiki/%D0%9D%D0%B0%D1%86%D1%96%D0%BE%D0%BD%D0%B0%D0%BB%D1%8C%D0%BD%D0%B8%D0%B9_%D0%BF%D0%B0%D1%80%D0%BA" TargetMode="External"/><Relationship Id="rId10" Type="http://schemas.openxmlformats.org/officeDocument/2006/relationships/hyperlink" Target="https://uk.wikipedia.org/wiki/%D0%95%D0%BA%D0%BE%D1%81%D0%B8%D1%81%D1%82%D0%B5%D0%BC%D0%B0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s://uk.wikipedia.org/wiki/%D0%95%D0%B2%D0%BE%D0%BB%D1%8E%D1%86%D1%96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177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618" y="2056791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                                                   </a:t>
            </a:r>
            <a:r>
              <a:rPr lang="uk-UA" sz="4000" i="1" dirty="0" smtClean="0"/>
              <a:t>   </a:t>
            </a:r>
            <a:endParaRPr lang="en-US" sz="3600" i="1" dirty="0"/>
          </a:p>
          <a:p>
            <a:endParaRPr lang="uk-UA" sz="3600" i="1" dirty="0" smtClean="0"/>
          </a:p>
          <a:p>
            <a:r>
              <a:rPr lang="uk-UA" sz="3200" i="1" dirty="0" smtClean="0"/>
              <a:t>                       </a:t>
            </a:r>
            <a:endParaRPr lang="uk-UA" sz="3200" i="1" dirty="0"/>
          </a:p>
          <a:p>
            <a:r>
              <a:rPr lang="uk-UA" i="1" dirty="0" smtClean="0"/>
              <a:t>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2060848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</a:t>
            </a:r>
            <a:r>
              <a:rPr lang="uk-UA" sz="3200" i="1" dirty="0" smtClean="0"/>
              <a:t>Об'єкти</a:t>
            </a:r>
            <a:r>
              <a:rPr lang="uk-UA" sz="3200" i="1" dirty="0" smtClean="0"/>
              <a:t>, віднесені </a:t>
            </a:r>
          </a:p>
          <a:p>
            <a:r>
              <a:rPr lang="uk-UA" sz="3200" i="1" dirty="0" smtClean="0"/>
              <a:t>до</a:t>
            </a:r>
            <a:r>
              <a:rPr lang="uk-UA" sz="3200" i="1" dirty="0" smtClean="0"/>
              <a:t> </a:t>
            </a:r>
            <a:r>
              <a:rPr lang="uk-UA" sz="3200" i="1" dirty="0"/>
              <a:t>С</a:t>
            </a:r>
            <a:r>
              <a:rPr lang="uk-UA" sz="3200" i="1" dirty="0" smtClean="0"/>
              <a:t>вітової   спадщини                                                                                            ЮНЕСКО </a:t>
            </a:r>
            <a:r>
              <a:rPr lang="uk-UA" sz="3200" i="1" dirty="0" smtClean="0"/>
              <a:t>в Північній Америці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2682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" y="-28183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166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</a:t>
            </a:r>
            <a:r>
              <a:rPr lang="ru-RU" sz="3200" b="1" dirty="0" err="1" smtClean="0"/>
              <a:t>Карлсбадські</a:t>
            </a:r>
            <a:r>
              <a:rPr lang="ru-RU" sz="3200" b="1" dirty="0" smtClean="0"/>
              <a:t> </a:t>
            </a:r>
            <a:r>
              <a:rPr lang="ru-RU" sz="3200" b="1" dirty="0" err="1"/>
              <a:t>печери</a:t>
            </a:r>
            <a:r>
              <a:rPr lang="ru-RU" sz="3200" dirty="0"/>
              <a:t> </a:t>
            </a:r>
          </a:p>
        </p:txBody>
      </p:sp>
      <p:pic>
        <p:nvPicPr>
          <p:cNvPr id="16386" name="Picture 2" descr="Результат пошуку зображень за запитом &quot;Карлсбадські печер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20">
            <a:off x="78390" y="916896"/>
            <a:ext cx="3770113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Результат пошуку зображень за запитом &quot;Карлсбадські печер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32" y="3836708"/>
            <a:ext cx="4249520" cy="30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701406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мексиканської</a:t>
            </a:r>
            <a:r>
              <a:rPr lang="ru-RU" dirty="0"/>
              <a:t> </a:t>
            </a:r>
            <a:r>
              <a:rPr lang="ru-RU" dirty="0" err="1"/>
              <a:t>пустелі</a:t>
            </a:r>
            <a:r>
              <a:rPr lang="ru-RU" dirty="0"/>
              <a:t> </a:t>
            </a:r>
            <a:r>
              <a:rPr lang="ru-RU" dirty="0" err="1"/>
              <a:t>Чіуауа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США, </a:t>
            </a:r>
            <a:r>
              <a:rPr lang="ru-RU" dirty="0" err="1"/>
              <a:t>простягнулися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лівого</a:t>
            </a:r>
            <a:r>
              <a:rPr lang="ru-RU" dirty="0"/>
              <a:t> берега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Ріо</a:t>
            </a:r>
            <a:r>
              <a:rPr lang="ru-RU" dirty="0"/>
              <a:t>-Гранде </a:t>
            </a:r>
            <a:r>
              <a:rPr lang="ru-RU" dirty="0" err="1"/>
              <a:t>невисокі</a:t>
            </a:r>
            <a:r>
              <a:rPr lang="ru-RU" dirty="0"/>
              <a:t> гори </a:t>
            </a:r>
            <a:r>
              <a:rPr lang="ru-RU" dirty="0" err="1"/>
              <a:t>Гуадалупе</a:t>
            </a:r>
            <a:r>
              <a:rPr lang="ru-RU" dirty="0"/>
              <a:t>. </a:t>
            </a:r>
            <a:r>
              <a:rPr lang="ru-RU" dirty="0" err="1"/>
              <a:t>Схили</a:t>
            </a:r>
            <a:r>
              <a:rPr lang="ru-RU" dirty="0"/>
              <a:t> </a:t>
            </a:r>
            <a:r>
              <a:rPr lang="ru-RU" dirty="0" err="1"/>
              <a:t>вапнякової</a:t>
            </a:r>
            <a:r>
              <a:rPr lang="ru-RU" dirty="0"/>
              <a:t> </a:t>
            </a:r>
            <a:r>
              <a:rPr lang="ru-RU" dirty="0" err="1"/>
              <a:t>гірської</a:t>
            </a:r>
            <a:r>
              <a:rPr lang="ru-RU" dirty="0"/>
              <a:t> гряди, не </a:t>
            </a:r>
            <a:r>
              <a:rPr lang="ru-RU" dirty="0" err="1"/>
              <a:t>досягає</a:t>
            </a:r>
            <a:r>
              <a:rPr lang="ru-RU" dirty="0"/>
              <a:t> і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порізані</a:t>
            </a:r>
            <a:r>
              <a:rPr lang="ru-RU" dirty="0"/>
              <a:t> </a:t>
            </a:r>
            <a:r>
              <a:rPr lang="ru-RU" dirty="0" err="1"/>
              <a:t>безліччю</a:t>
            </a:r>
            <a:r>
              <a:rPr lang="ru-RU" dirty="0"/>
              <a:t> </a:t>
            </a:r>
            <a:r>
              <a:rPr lang="ru-RU" dirty="0" err="1"/>
              <a:t>ущелин</a:t>
            </a:r>
            <a:r>
              <a:rPr lang="ru-RU" dirty="0"/>
              <a:t>, воронок і </a:t>
            </a:r>
            <a:r>
              <a:rPr lang="ru-RU" dirty="0" err="1"/>
              <a:t>печер</a:t>
            </a:r>
            <a:r>
              <a:rPr lang="ru-RU" dirty="0"/>
              <a:t>. </a:t>
            </a:r>
            <a:r>
              <a:rPr lang="ru-RU" dirty="0" err="1"/>
              <a:t>Річки</a:t>
            </a:r>
            <a:r>
              <a:rPr lang="ru-RU" dirty="0"/>
              <a:t> і </a:t>
            </a:r>
            <a:r>
              <a:rPr lang="ru-RU" dirty="0" err="1"/>
              <a:t>струмки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стародавні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,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в </a:t>
            </a:r>
            <a:r>
              <a:rPr lang="ru-RU" dirty="0" err="1"/>
              <a:t>глибину</a:t>
            </a:r>
            <a:r>
              <a:rPr lang="ru-RU" dirty="0"/>
              <a:t>, </a:t>
            </a:r>
            <a:r>
              <a:rPr lang="ru-RU" dirty="0" err="1"/>
              <a:t>надавши</a:t>
            </a:r>
            <a:r>
              <a:rPr lang="ru-RU" dirty="0"/>
              <a:t> </a:t>
            </a:r>
            <a:r>
              <a:rPr lang="ru-RU" dirty="0" err="1"/>
              <a:t>виточені</a:t>
            </a:r>
            <a:r>
              <a:rPr lang="ru-RU" dirty="0"/>
              <a:t> ними </a:t>
            </a:r>
            <a:r>
              <a:rPr lang="ru-RU" dirty="0" err="1"/>
              <a:t>лабіринти</a:t>
            </a:r>
            <a:r>
              <a:rPr lang="ru-RU" dirty="0"/>
              <a:t> в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любителів</a:t>
            </a:r>
            <a:r>
              <a:rPr lang="ru-RU" dirty="0"/>
              <a:t> </a:t>
            </a:r>
            <a:r>
              <a:rPr lang="ru-RU" dirty="0" err="1"/>
              <a:t>підземних</a:t>
            </a:r>
            <a:r>
              <a:rPr lang="ru-RU" dirty="0"/>
              <a:t> чудес. </a:t>
            </a:r>
          </a:p>
        </p:txBody>
      </p:sp>
    </p:spTree>
    <p:extLst>
      <p:ext uri="{BB962C8B-B14F-4D97-AF65-F5344CB8AC3E}">
        <p14:creationId xmlns:p14="http://schemas.microsoft.com/office/powerpoint/2010/main" val="183344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" y="-17879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Національний</a:t>
            </a:r>
            <a:r>
              <a:rPr lang="ru-RU" sz="3200" b="1" dirty="0"/>
              <a:t> та </a:t>
            </a:r>
            <a:r>
              <a:rPr lang="ru-RU" sz="3200" b="1" dirty="0" err="1"/>
              <a:t>штатський</a:t>
            </a:r>
            <a:r>
              <a:rPr lang="ru-RU" sz="3200" b="1" dirty="0"/>
              <a:t> парки «</a:t>
            </a:r>
            <a:r>
              <a:rPr lang="ru-RU" sz="3200" b="1" dirty="0" err="1"/>
              <a:t>Секвоя</a:t>
            </a:r>
            <a:r>
              <a:rPr lang="ru-RU" sz="2400" b="1" dirty="0"/>
              <a:t>»</a:t>
            </a:r>
            <a:endParaRPr lang="ru-RU" sz="2400" dirty="0"/>
          </a:p>
        </p:txBody>
      </p:sp>
      <p:pic>
        <p:nvPicPr>
          <p:cNvPr id="6148" name="Picture 4" descr="Результат пошуку зображень за запитом &quot;Національний та штатський парки «Секвойя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6" y="751224"/>
            <a:ext cx="3454028" cy="259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зультат пошуку зображень за запитом &quot;Національний та штатський парки «Секвойя»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6" y="3573016"/>
            <a:ext cx="3816424" cy="29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4355974" y="773414"/>
            <a:ext cx="47880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каліфорнійські</a:t>
            </a:r>
            <a:r>
              <a:rPr lang="ru-RU" dirty="0"/>
              <a:t> парки,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Секвоя</a:t>
            </a:r>
            <a:r>
              <a:rPr lang="ru-RU" dirty="0"/>
              <a:t>», </a:t>
            </a:r>
            <a:r>
              <a:rPr lang="ru-RU" dirty="0" err="1"/>
              <a:t>вкривають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5 341,3 км² та </a:t>
            </a:r>
            <a:r>
              <a:rPr lang="ru-RU" dirty="0" err="1"/>
              <a:t>захищають</a:t>
            </a:r>
            <a:r>
              <a:rPr lang="ru-RU" dirty="0"/>
              <a:t> 45% </a:t>
            </a:r>
            <a:r>
              <a:rPr lang="ru-RU" dirty="0" err="1"/>
              <a:t>прибережних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 </a:t>
            </a:r>
            <a:r>
              <a:rPr lang="ru-RU" dirty="0" err="1">
                <a:hlinkClick r:id="rId5" tooltip="Секвойя"/>
              </a:rPr>
              <a:t>секвої</a:t>
            </a:r>
            <a:r>
              <a:rPr lang="ru-RU" dirty="0"/>
              <a:t> (</a:t>
            </a:r>
            <a:r>
              <a:rPr lang="ru-RU" dirty="0">
                <a:hlinkClick r:id="rId6" tooltip="Латинська мова"/>
              </a:rPr>
              <a:t>лат.</a:t>
            </a:r>
            <a:r>
              <a:rPr lang="ru-RU" dirty="0"/>
              <a:t> </a:t>
            </a:r>
            <a:r>
              <a:rPr lang="en-US" i="1" dirty="0"/>
              <a:t>Sequoia </a:t>
            </a:r>
            <a:r>
              <a:rPr lang="en-US" i="1" dirty="0" err="1"/>
              <a:t>sempervirens</a:t>
            </a:r>
            <a:r>
              <a:rPr lang="en-US" dirty="0"/>
              <a:t>), </a:t>
            </a:r>
            <a:r>
              <a:rPr lang="ru-RU" dirty="0" err="1"/>
              <a:t>які</a:t>
            </a:r>
            <a:r>
              <a:rPr lang="ru-RU" dirty="0"/>
              <a:t> у США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понині</a:t>
            </a:r>
            <a:r>
              <a:rPr lang="ru-RU" dirty="0"/>
              <a:t>. </a:t>
            </a:r>
            <a:r>
              <a:rPr lang="ru-RU" dirty="0" err="1"/>
              <a:t>Секвоя</a:t>
            </a:r>
            <a:r>
              <a:rPr lang="ru-RU" dirty="0"/>
              <a:t>,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як «</a:t>
            </a:r>
            <a:r>
              <a:rPr lang="ru-RU" dirty="0" err="1"/>
              <a:t>червоне</a:t>
            </a:r>
            <a:r>
              <a:rPr lang="ru-RU" dirty="0"/>
              <a:t> дерево» (</a:t>
            </a:r>
            <a:r>
              <a:rPr lang="ru-RU" dirty="0">
                <a:hlinkClick r:id="rId7" tooltip="Англійська мова"/>
              </a:rPr>
              <a:t>англ.</a:t>
            </a:r>
            <a:r>
              <a:rPr lang="en-US" i="1" dirty="0"/>
              <a:t>redwood</a:t>
            </a:r>
            <a:r>
              <a:rPr lang="en-US" dirty="0"/>
              <a:t>), —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найвищих</a:t>
            </a:r>
            <a:r>
              <a:rPr lang="ru-RU" dirty="0"/>
              <a:t> та </a:t>
            </a:r>
            <a:r>
              <a:rPr lang="ru-RU" dirty="0" err="1"/>
              <a:t>наймасовіших</a:t>
            </a:r>
            <a:r>
              <a:rPr lang="ru-RU" dirty="0"/>
              <a:t> дерев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r>
              <a:rPr lang="ru-RU" dirty="0" err="1"/>
              <a:t>Згадані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й </a:t>
            </a:r>
            <a:r>
              <a:rPr lang="ru-RU" dirty="0" err="1"/>
              <a:t>штатні</a:t>
            </a:r>
            <a:r>
              <a:rPr lang="ru-RU" dirty="0"/>
              <a:t> парки </a:t>
            </a:r>
            <a:r>
              <a:rPr lang="ru-RU" dirty="0" err="1"/>
              <a:t>зберігають</a:t>
            </a:r>
            <a:r>
              <a:rPr lang="ru-RU" dirty="0"/>
              <a:t> для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секвой,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степові</a:t>
            </a:r>
            <a:r>
              <a:rPr lang="ru-RU" dirty="0"/>
              <a:t> флору і фауну,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і 60 км </a:t>
            </a:r>
            <a:r>
              <a:rPr lang="ru-RU" dirty="0" err="1"/>
              <a:t>недоторканої</a:t>
            </a:r>
            <a:r>
              <a:rPr lang="ru-RU" dirty="0"/>
              <a:t> </a:t>
            </a:r>
            <a:r>
              <a:rPr lang="ru-RU" dirty="0" err="1"/>
              <a:t>берегової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.</a:t>
            </a:r>
          </a:p>
          <a:p>
            <a:r>
              <a:rPr lang="ru-RU" dirty="0" err="1"/>
              <a:t>Національний</a:t>
            </a:r>
            <a:r>
              <a:rPr lang="ru-RU" dirty="0"/>
              <a:t> парк </a:t>
            </a:r>
            <a:r>
              <a:rPr lang="ru-RU" dirty="0" err="1"/>
              <a:t>Секвоя</a:t>
            </a:r>
            <a:r>
              <a:rPr lang="ru-RU" dirty="0"/>
              <a:t> </a:t>
            </a:r>
            <a:r>
              <a:rPr lang="ru-RU" dirty="0" err="1"/>
              <a:t>межує</a:t>
            </a:r>
            <a:r>
              <a:rPr lang="ru-RU" dirty="0"/>
              <a:t> з </a:t>
            </a:r>
            <a:r>
              <a:rPr lang="ru-RU" dirty="0" err="1">
                <a:hlinkClick r:id="rId8" tooltip="Кінгз-Каньйон (національний парк)"/>
              </a:rPr>
              <a:t>національним</a:t>
            </a:r>
            <a:r>
              <a:rPr lang="ru-RU" dirty="0">
                <a:hlinkClick r:id="rId8" tooltip="Кінгз-Каньйон (національний парк)"/>
              </a:rPr>
              <a:t> парком </a:t>
            </a:r>
            <a:r>
              <a:rPr lang="ru-RU" dirty="0" err="1">
                <a:hlinkClick r:id="rId8" tooltip="Кінгз-Каньйон (національний парк)"/>
              </a:rPr>
              <a:t>Кінгз-Каньйон</a:t>
            </a:r>
            <a:r>
              <a:rPr lang="ru-RU" dirty="0"/>
              <a:t>. </a:t>
            </a:r>
            <a:r>
              <a:rPr lang="ru-RU" dirty="0" err="1"/>
              <a:t>Обидва</a:t>
            </a:r>
            <a:r>
              <a:rPr lang="ru-RU" dirty="0"/>
              <a:t> парки </a:t>
            </a:r>
            <a:r>
              <a:rPr lang="ru-RU" dirty="0" err="1"/>
              <a:t>управляються</a:t>
            </a:r>
            <a:r>
              <a:rPr lang="ru-RU" dirty="0"/>
              <a:t> </a:t>
            </a:r>
            <a:r>
              <a:rPr lang="ru-RU" dirty="0">
                <a:hlinkClick r:id="rId9" tooltip="Служба національних парків США"/>
              </a:rPr>
              <a:t>Службою </a:t>
            </a:r>
            <a:r>
              <a:rPr lang="ru-RU" dirty="0" err="1">
                <a:hlinkClick r:id="rId9" tooltip="Служба національних парків США"/>
              </a:rPr>
              <a:t>національних</a:t>
            </a:r>
            <a:r>
              <a:rPr lang="ru-RU" dirty="0">
                <a:hlinkClick r:id="rId9" tooltip="Служба національних парків США"/>
              </a:rPr>
              <a:t> </a:t>
            </a:r>
            <a:r>
              <a:rPr lang="ru-RU" dirty="0" err="1">
                <a:hlinkClick r:id="rId9" tooltip="Служба національних парків США"/>
              </a:rPr>
              <a:t>парків</a:t>
            </a:r>
            <a:r>
              <a:rPr lang="ru-RU" dirty="0">
                <a:hlinkClick r:id="rId9" tooltip="Служба національних парків США"/>
              </a:rPr>
              <a:t> США</a:t>
            </a:r>
            <a:r>
              <a:rPr lang="ru-RU" dirty="0"/>
              <a:t> як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 — </a:t>
            </a:r>
            <a:r>
              <a:rPr lang="ru-RU" dirty="0" err="1"/>
              <a:t>національні</a:t>
            </a:r>
            <a:r>
              <a:rPr lang="ru-RU" dirty="0"/>
              <a:t> парки Секвойя і </a:t>
            </a:r>
            <a:r>
              <a:rPr lang="ru-RU" dirty="0" err="1"/>
              <a:t>Кінгз-Каньйон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14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" y="0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Національний</a:t>
            </a:r>
            <a:r>
              <a:rPr lang="ru-RU" sz="3200" b="1" dirty="0"/>
              <a:t> парк «</a:t>
            </a:r>
            <a:r>
              <a:rPr lang="ru-RU" sz="3200" b="1" dirty="0" err="1" smtClean="0"/>
              <a:t>Мамунтова</a:t>
            </a:r>
            <a:r>
              <a:rPr lang="ru-RU" sz="3200" b="1" dirty="0" smtClean="0"/>
              <a:t> </a:t>
            </a:r>
            <a:r>
              <a:rPr lang="ru-RU" sz="3200" b="1" dirty="0" err="1"/>
              <a:t>печера</a:t>
            </a:r>
            <a:r>
              <a:rPr lang="ru-RU" sz="3200" b="1" dirty="0"/>
              <a:t>»</a:t>
            </a:r>
            <a:endParaRPr lang="ru-RU" sz="3200" dirty="0"/>
          </a:p>
        </p:txBody>
      </p:sp>
      <p:pic>
        <p:nvPicPr>
          <p:cNvPr id="5122" name="Picture 2" descr="Результат пошуку зображень за запитом &quot;Національний парк «Мамонтова печера»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0" y="3437939"/>
            <a:ext cx="4297175" cy="30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1" y="980728"/>
            <a:ext cx="4402324" cy="218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4028" y="1340768"/>
            <a:ext cx="35643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 smtClean="0">
                <a:hlinkClick r:id="rId5" tooltip="Національний парк"/>
              </a:rPr>
              <a:t>національний</a:t>
            </a:r>
            <a:r>
              <a:rPr lang="ru-RU" dirty="0" smtClean="0">
                <a:hlinkClick r:id="rId5" tooltip="Національний парк"/>
              </a:rPr>
              <a:t> </a:t>
            </a:r>
            <a:r>
              <a:rPr lang="ru-RU" dirty="0">
                <a:hlinkClick r:id="rId5" tooltip="Національний парк"/>
              </a:rPr>
              <a:t>парк</a:t>
            </a:r>
            <a:r>
              <a:rPr lang="ru-RU" dirty="0"/>
              <a:t> у </a:t>
            </a:r>
            <a:r>
              <a:rPr lang="ru-RU" dirty="0">
                <a:hlinkClick r:id="rId6" tooltip="Сполучені Штати Америки"/>
              </a:rPr>
              <a:t>США</a:t>
            </a:r>
            <a:r>
              <a:rPr lang="ru-RU" dirty="0"/>
              <a:t> в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штату </a:t>
            </a:r>
            <a:r>
              <a:rPr lang="ru-RU" dirty="0" err="1">
                <a:hlinkClick r:id="rId7" tooltip="Кентуккі"/>
              </a:rPr>
              <a:t>Кентуккі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Мамутової</a:t>
            </a:r>
            <a:r>
              <a:rPr lang="ru-RU" dirty="0"/>
              <a:t> </a:t>
            </a:r>
            <a:r>
              <a:rPr lang="ru-RU" dirty="0" err="1"/>
              <a:t>печери</a:t>
            </a:r>
            <a:r>
              <a:rPr lang="ru-RU" dirty="0"/>
              <a:t>, — </a:t>
            </a:r>
            <a:r>
              <a:rPr lang="ru-RU" dirty="0" err="1"/>
              <a:t>найбільшої</a:t>
            </a:r>
            <a:r>
              <a:rPr lang="ru-RU" dirty="0"/>
              <a:t> за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відомої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 </a:t>
            </a:r>
            <a:r>
              <a:rPr lang="ru-RU" dirty="0" err="1">
                <a:hlinkClick r:id="rId8" tooltip="Печера"/>
              </a:rPr>
              <a:t>печер</a:t>
            </a:r>
            <a:r>
              <a:rPr lang="ru-RU" dirty="0"/>
              <a:t> у </a:t>
            </a:r>
            <a:r>
              <a:rPr lang="ru-RU" dirty="0" err="1"/>
              <a:t>світі</a:t>
            </a:r>
            <a:r>
              <a:rPr lang="ru-RU" dirty="0"/>
              <a:t> в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передгір'ях</a:t>
            </a:r>
            <a:r>
              <a:rPr lang="ru-RU" dirty="0"/>
              <a:t> </a:t>
            </a:r>
            <a:r>
              <a:rPr lang="ru-RU" dirty="0" err="1">
                <a:hlinkClick r:id="rId9" tooltip="Аппалачі"/>
              </a:rPr>
              <a:t>Аппалачі</a:t>
            </a:r>
            <a:r>
              <a:rPr lang="ru-RU" dirty="0"/>
              <a:t> та недалеко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 </a:t>
            </a:r>
            <a:r>
              <a:rPr lang="ru-RU" dirty="0" err="1">
                <a:hlinkClick r:id="rId10" tooltip="Луїсвілл (Кентуккі)"/>
              </a:rPr>
              <a:t>Луїсвілл</a:t>
            </a:r>
            <a:r>
              <a:rPr lang="ru-RU" dirty="0"/>
              <a:t>. З </a:t>
            </a:r>
            <a:r>
              <a:rPr lang="ru-RU" dirty="0" err="1"/>
              <a:t>протяжністю</a:t>
            </a:r>
            <a:r>
              <a:rPr lang="ru-RU" dirty="0"/>
              <a:t> 288 км та з </a:t>
            </a:r>
            <a:r>
              <a:rPr lang="ru-RU" dirty="0" err="1"/>
              <a:t>глибиною</a:t>
            </a:r>
            <a:r>
              <a:rPr lang="ru-RU" dirty="0"/>
              <a:t> 300 м, </a:t>
            </a:r>
            <a:r>
              <a:rPr lang="ru-RU" dirty="0" err="1"/>
              <a:t>перебуває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печер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68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99" y="-33578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488" y="3326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</a:t>
            </a:r>
            <a:r>
              <a:rPr lang="ru-RU" sz="3200" b="1" dirty="0" err="1" smtClean="0"/>
              <a:t>Національний</a:t>
            </a:r>
            <a:r>
              <a:rPr lang="ru-RU" sz="3200" b="1" dirty="0" smtClean="0"/>
              <a:t> </a:t>
            </a:r>
            <a:r>
              <a:rPr lang="ru-RU" sz="3200" b="1" dirty="0"/>
              <a:t>парк «</a:t>
            </a:r>
            <a:r>
              <a:rPr lang="ru-RU" sz="3200" b="1" dirty="0" err="1"/>
              <a:t>Еверглейдс</a:t>
            </a:r>
            <a:r>
              <a:rPr lang="ru-RU" sz="3200" b="1" dirty="0"/>
              <a:t>»</a:t>
            </a:r>
            <a:endParaRPr lang="ru-RU" sz="3200" dirty="0"/>
          </a:p>
        </p:txBody>
      </p:sp>
      <p:pic>
        <p:nvPicPr>
          <p:cNvPr id="4098" name="Picture 2" descr="Результат пошуку зображень за запитом &quot;Національний парк «Еверглейдс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2" y="917431"/>
            <a:ext cx="3713454" cy="25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5867"/>
            <a:ext cx="4197256" cy="27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1196752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>
                <a:hlinkClick r:id="rId5" tooltip="Субтропіки"/>
              </a:rPr>
              <a:t>субтропічна</a:t>
            </a:r>
            <a:r>
              <a:rPr lang="ru-RU" dirty="0"/>
              <a:t> </a:t>
            </a:r>
            <a:r>
              <a:rPr lang="ru-RU" dirty="0">
                <a:hlinkClick r:id="rId6" tooltip="Болото"/>
              </a:rPr>
              <a:t>заболочена</a:t>
            </a:r>
            <a:r>
              <a:rPr lang="ru-RU" dirty="0"/>
              <a:t> </a:t>
            </a:r>
            <a:r>
              <a:rPr lang="ru-RU" dirty="0" err="1"/>
              <a:t>територія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 </a:t>
            </a:r>
            <a:r>
              <a:rPr lang="ru-RU" dirty="0" err="1">
                <a:hlinkClick r:id="rId7" tooltip="США"/>
              </a:rPr>
              <a:t>американського</a:t>
            </a:r>
            <a:r>
              <a:rPr lang="ru-RU" dirty="0"/>
              <a:t> </a:t>
            </a:r>
            <a:r>
              <a:rPr lang="ru-RU" dirty="0">
                <a:hlinkClick r:id="rId8" tooltip="Штати США"/>
              </a:rPr>
              <a:t>штату</a:t>
            </a:r>
            <a:r>
              <a:rPr lang="ru-RU" dirty="0"/>
              <a:t> </a:t>
            </a:r>
            <a:r>
              <a:rPr lang="ru-RU" dirty="0">
                <a:hlinkClick r:id="rId9" tooltip="Флорида"/>
              </a:rPr>
              <a:t>Флорида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 округах </a:t>
            </a:r>
            <a:r>
              <a:rPr lang="ru-RU" dirty="0">
                <a:hlinkClick r:id="rId10" tooltip="Монро (повіт) (ще не написана)"/>
              </a:rPr>
              <a:t>Монро</a:t>
            </a:r>
            <a:r>
              <a:rPr lang="ru-RU" dirty="0"/>
              <a:t>, </a:t>
            </a:r>
            <a:r>
              <a:rPr lang="ru-RU" dirty="0" err="1">
                <a:hlinkClick r:id="rId11" tooltip="Колльєр (повіт)"/>
              </a:rPr>
              <a:t>Колльєр</a:t>
            </a:r>
            <a:r>
              <a:rPr lang="ru-RU" dirty="0"/>
              <a:t>, </a:t>
            </a:r>
            <a:r>
              <a:rPr lang="ru-RU" dirty="0" err="1">
                <a:hlinkClick r:id="rId12" tooltip="Палм-Біч"/>
              </a:rPr>
              <a:t>Палм-Біч</a:t>
            </a:r>
            <a:r>
              <a:rPr lang="ru-RU" dirty="0"/>
              <a:t>, </a:t>
            </a:r>
            <a:r>
              <a:rPr lang="ru-RU" dirty="0" err="1">
                <a:hlinkClick r:id="rId13" tooltip="Маямі-Дейд"/>
              </a:rPr>
              <a:t>Маямі-Дейд</a:t>
            </a:r>
            <a:r>
              <a:rPr lang="ru-RU" dirty="0"/>
              <a:t> та </a:t>
            </a:r>
            <a:r>
              <a:rPr lang="ru-RU" dirty="0" err="1">
                <a:hlinkClick r:id="rId14" tooltip="Бровард"/>
              </a:rPr>
              <a:t>Бровард</a:t>
            </a:r>
            <a:r>
              <a:rPr lang="ru-RU" dirty="0"/>
              <a:t>.</a:t>
            </a:r>
          </a:p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змінена</a:t>
            </a:r>
            <a:r>
              <a:rPr lang="ru-RU" dirty="0"/>
              <a:t> </a:t>
            </a:r>
            <a:r>
              <a:rPr lang="ru-RU" dirty="0" err="1"/>
              <a:t>сільськогосподарською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в </a:t>
            </a:r>
            <a:r>
              <a:rPr lang="ru-RU" dirty="0" err="1"/>
              <a:t>центральній</a:t>
            </a:r>
            <a:r>
              <a:rPr lang="ru-RU" dirty="0"/>
              <a:t> і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Флориді</a:t>
            </a:r>
            <a:r>
              <a:rPr lang="ru-RU" dirty="0"/>
              <a:t>, </a:t>
            </a:r>
            <a:r>
              <a:rPr lang="ru-RU" dirty="0" err="1"/>
              <a:t>природна</a:t>
            </a:r>
            <a:r>
              <a:rPr lang="ru-RU" dirty="0"/>
              <a:t> </a:t>
            </a:r>
            <a:r>
              <a:rPr lang="ru-RU" dirty="0" err="1"/>
              <a:t>екосистема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великого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 </a:t>
            </a:r>
            <a:r>
              <a:rPr lang="ru-RU" dirty="0">
                <a:hlinkClick r:id="rId15" tooltip="Орландо"/>
              </a:rPr>
              <a:t>Орландо</a:t>
            </a:r>
            <a:r>
              <a:rPr lang="ru-RU" dirty="0"/>
              <a:t>, </a:t>
            </a:r>
            <a:r>
              <a:rPr lang="ru-RU" dirty="0" err="1"/>
              <a:t>відомого</a:t>
            </a:r>
            <a:r>
              <a:rPr lang="ru-RU" dirty="0"/>
              <a:t> як система </a:t>
            </a:r>
            <a:r>
              <a:rPr lang="ru-RU" dirty="0" err="1"/>
              <a:t>річки</a:t>
            </a:r>
            <a:r>
              <a:rPr lang="ru-RU" dirty="0"/>
              <a:t> </a:t>
            </a:r>
            <a:r>
              <a:rPr lang="ru-RU" dirty="0" err="1">
                <a:hlinkClick r:id="rId16" tooltip="Киссиммі (річка) (ще не написана)"/>
              </a:rPr>
              <a:t>Киссиммі</a:t>
            </a:r>
            <a:r>
              <a:rPr lang="ru-RU" dirty="0"/>
              <a:t>. </a:t>
            </a:r>
            <a:r>
              <a:rPr lang="ru-RU" dirty="0" err="1"/>
              <a:t>Киссиммі</a:t>
            </a:r>
            <a:r>
              <a:rPr lang="ru-RU" dirty="0"/>
              <a:t> </a:t>
            </a:r>
            <a:r>
              <a:rPr lang="ru-RU" dirty="0" err="1"/>
              <a:t>витікає</a:t>
            </a:r>
            <a:r>
              <a:rPr lang="ru-RU" dirty="0"/>
              <a:t> з долин Тейлор і </a:t>
            </a:r>
            <a:r>
              <a:rPr lang="ru-RU" dirty="0" err="1"/>
              <a:t>Фішітінґ</a:t>
            </a:r>
            <a:r>
              <a:rPr lang="ru-RU" dirty="0"/>
              <a:t> та </a:t>
            </a:r>
            <a:r>
              <a:rPr lang="ru-RU" dirty="0" err="1"/>
              <a:t>трясовини</a:t>
            </a:r>
            <a:r>
              <a:rPr lang="ru-RU" dirty="0"/>
              <a:t> </a:t>
            </a:r>
            <a:r>
              <a:rPr lang="ru-RU" dirty="0" err="1"/>
              <a:t>Наббін</a:t>
            </a:r>
            <a:r>
              <a:rPr lang="ru-RU" dirty="0"/>
              <a:t> та </a:t>
            </a:r>
            <a:r>
              <a:rPr lang="ru-RU" dirty="0" err="1"/>
              <a:t>вливається</a:t>
            </a:r>
            <a:r>
              <a:rPr lang="ru-RU" dirty="0"/>
              <a:t> в озеро </a:t>
            </a:r>
            <a:r>
              <a:rPr lang="ru-RU" dirty="0" err="1">
                <a:hlinkClick r:id="rId17" tooltip="Окічобі"/>
              </a:rPr>
              <a:t>Окічобі</a:t>
            </a:r>
            <a:r>
              <a:rPr lang="ru-RU" dirty="0"/>
              <a:t>, </a:t>
            </a:r>
            <a:r>
              <a:rPr lang="ru-RU" dirty="0" err="1"/>
              <a:t>велике</a:t>
            </a:r>
            <a:r>
              <a:rPr lang="ru-RU" dirty="0"/>
              <a:t> (1 890 км²) </a:t>
            </a:r>
            <a:r>
              <a:rPr lang="ru-RU" dirty="0" err="1"/>
              <a:t>мілке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3 м) </a:t>
            </a:r>
            <a:r>
              <a:rPr lang="ru-RU" dirty="0" err="1"/>
              <a:t>прісноводне</a:t>
            </a:r>
            <a:r>
              <a:rPr lang="ru-RU" dirty="0"/>
              <a:t> </a:t>
            </a:r>
            <a:r>
              <a:rPr lang="ru-RU" dirty="0">
                <a:hlinkClick r:id="rId18" tooltip="Озеро"/>
              </a:rPr>
              <a:t>озеро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39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" y="-17879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Результат пошуку зображень за запитом &quot;Національний парк Наганн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езультат пошуку зображень за запитом &quot;Національний парк Наганні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Результат пошуку зображень за запитом &quot;Національний парк Наганні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Результат пошуку зображень за запитом &quot;Національний парк Наганні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Результат пошуку зображень за запитом &quot;Національний парк Наганн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4" y="1340768"/>
            <a:ext cx="4032448" cy="25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16033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</a:t>
            </a:r>
            <a:r>
              <a:rPr lang="ru-RU" sz="3600" b="1" dirty="0" err="1" smtClean="0"/>
              <a:t>Національний</a:t>
            </a:r>
            <a:r>
              <a:rPr lang="ru-RU" sz="3600" b="1" dirty="0" smtClean="0"/>
              <a:t> </a:t>
            </a:r>
            <a:r>
              <a:rPr lang="ru-RU" sz="3600" b="1" dirty="0"/>
              <a:t>парк </a:t>
            </a:r>
            <a:r>
              <a:rPr lang="ru-RU" sz="3600" b="1" dirty="0" err="1"/>
              <a:t>Наганні</a:t>
            </a:r>
            <a:endParaRPr lang="ru-RU" sz="3600" dirty="0"/>
          </a:p>
        </p:txBody>
      </p:sp>
      <p:pic>
        <p:nvPicPr>
          <p:cNvPr id="8206" name="Picture 14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05064"/>
            <a:ext cx="4053157" cy="24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76056" y="134076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парк </a:t>
            </a:r>
            <a:r>
              <a:rPr lang="ru-RU" dirty="0" err="1" smtClean="0"/>
              <a:t>Канади</a:t>
            </a:r>
            <a:r>
              <a:rPr lang="ru-RU" dirty="0" smtClean="0"/>
              <a:t>, </a:t>
            </a:r>
            <a:r>
              <a:rPr lang="ru-RU" dirty="0" err="1"/>
              <a:t>заснований</a:t>
            </a:r>
            <a:r>
              <a:rPr lang="ru-RU" dirty="0"/>
              <a:t> у </a:t>
            </a:r>
            <a:r>
              <a:rPr lang="ru-RU" dirty="0" smtClean="0"/>
              <a:t>1976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/>
              <a:t>в Горах </a:t>
            </a:r>
            <a:r>
              <a:rPr lang="ru-RU" dirty="0" err="1"/>
              <a:t>Макені</a:t>
            </a:r>
            <a:r>
              <a:rPr lang="ru-RU" dirty="0"/>
              <a:t>, у </a:t>
            </a:r>
            <a:r>
              <a:rPr lang="ru-RU" dirty="0" err="1"/>
              <a:t>провінції</a:t>
            </a:r>
            <a:r>
              <a:rPr lang="ru-RU" dirty="0"/>
              <a:t> </a:t>
            </a:r>
            <a:r>
              <a:rPr lang="ru-RU" dirty="0" err="1"/>
              <a:t>Північно-західні</a:t>
            </a:r>
            <a:r>
              <a:rPr lang="ru-RU" dirty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</a:t>
            </a:r>
            <a:r>
              <a:rPr lang="ru-RU" dirty="0"/>
              <a:t>Парк </a:t>
            </a:r>
            <a:r>
              <a:rPr lang="ru-RU" dirty="0" err="1"/>
              <a:t>площею</a:t>
            </a:r>
            <a:r>
              <a:rPr lang="ru-RU" dirty="0"/>
              <a:t> 4 766 км² </a:t>
            </a:r>
            <a:r>
              <a:rPr lang="ru-RU" dirty="0" err="1"/>
              <a:t>розташований</a:t>
            </a:r>
            <a:r>
              <a:rPr lang="ru-RU" dirty="0"/>
              <a:t> 500 км на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 </a:t>
            </a:r>
            <a:r>
              <a:rPr lang="ru-RU" dirty="0" err="1"/>
              <a:t>Єллоунайф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9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" y="0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Провінційний парк «Диноза́вр»</a:t>
            </a:r>
            <a:endParaRPr lang="ru-RU" sz="3200" dirty="0"/>
          </a:p>
        </p:txBody>
      </p:sp>
      <p:pic>
        <p:nvPicPr>
          <p:cNvPr id="921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1970"/>
            <a:ext cx="3600401" cy="27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600400" cy="26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841067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Провінційний парк «</a:t>
            </a:r>
            <a:r>
              <a:rPr lang="vi-VN" b="1" dirty="0" smtClean="0"/>
              <a:t>Диноза́вр»</a:t>
            </a:r>
            <a:r>
              <a:rPr lang="vi-VN" dirty="0" smtClean="0"/>
              <a:t> </a:t>
            </a:r>
            <a:r>
              <a:rPr lang="en-US" dirty="0"/>
              <a:t> </a:t>
            </a:r>
            <a:r>
              <a:rPr lang="vi-VN" dirty="0"/>
              <a:t>належить до </a:t>
            </a:r>
            <a:r>
              <a:rPr lang="vi-VN" dirty="0">
                <a:hlinkClick r:id="rId5"/>
              </a:rPr>
              <a:t>всесвітньої спадщини ЮНЕСКО</a:t>
            </a:r>
            <a:r>
              <a:rPr lang="vi-VN" dirty="0"/>
              <a:t> та розміщений приблизно за 200 км від міста </a:t>
            </a:r>
            <a:r>
              <a:rPr lang="vi-VN" dirty="0">
                <a:hlinkClick r:id="rId6" tooltip="Калгарі"/>
              </a:rPr>
              <a:t>Калгарі</a:t>
            </a:r>
            <a:r>
              <a:rPr lang="vi-VN" dirty="0"/>
              <a:t> (провінція </a:t>
            </a:r>
            <a:r>
              <a:rPr lang="vi-VN" dirty="0">
                <a:hlinkClick r:id="rId7"/>
              </a:rPr>
              <a:t>Альберта</a:t>
            </a:r>
            <a:r>
              <a:rPr lang="vi-VN" dirty="0"/>
              <a:t>, </a:t>
            </a:r>
            <a:r>
              <a:rPr lang="vi-VN" dirty="0">
                <a:hlinkClick r:id="rId8"/>
              </a:rPr>
              <a:t>Канада</a:t>
            </a:r>
            <a:r>
              <a:rPr lang="vi-VN" dirty="0"/>
              <a:t>), або за 48 км від містечка Брукс. Парк лежить в долині річки </a:t>
            </a:r>
            <a:r>
              <a:rPr lang="vi-VN" dirty="0">
                <a:hlinkClick r:id="rId9"/>
              </a:rPr>
              <a:t>Ред Дір</a:t>
            </a:r>
            <a:r>
              <a:rPr lang="vi-VN" dirty="0"/>
              <a:t>, яка відома своєю незвичною змінною топографією. Парк знаменитий тим, що це одне з найбільших сховищ скам'янілостей </a:t>
            </a:r>
            <a:r>
              <a:rPr lang="vi-VN" dirty="0">
                <a:hlinkClick r:id="rId10"/>
              </a:rPr>
              <a:t>динозаврів</a:t>
            </a:r>
            <a:r>
              <a:rPr lang="vi-VN" dirty="0"/>
              <a:t> у світі. Знайдено 40 видів скам’янілостей та виставлено понад 500 екземплярів у багатьох музеях світу. Знаменита збірка викопних решток, що налічує близько 500 різних скам'янілих живих організмів, від мікроскопічних спор папороті до величезних м'ясоїдних динозаврів, справедливо віднесена до всесвітньої спадщини ЮНЕСКО у 1979 році.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4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0" y="116631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16631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     </a:t>
            </a:r>
            <a:r>
              <a:rPr lang="vi-VN" sz="2800" b="1" dirty="0" smtClean="0"/>
              <a:t>Націон́альний </a:t>
            </a:r>
            <a:r>
              <a:rPr lang="vi-VN" sz="2800" b="1" dirty="0"/>
              <a:t>п́арк «Вуд-Бу́ффало»</a:t>
            </a:r>
            <a:endParaRPr lang="ru-RU" sz="2800" dirty="0"/>
          </a:p>
        </p:txBody>
      </p:sp>
      <p:pic>
        <p:nvPicPr>
          <p:cNvPr id="10242" name="Picture 2" descr="Результат пошуку зображень за запитом &quot;Націон́альний п́арк «Вуд-Бу́ффало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6" y="639851"/>
            <a:ext cx="39758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езультат пошуку зображень за запитом &quot;Націон́альний п́арк «Вуд-Бу́ффало»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2" y="3429000"/>
            <a:ext cx="400904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52492" y="1628800"/>
            <a:ext cx="3475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найбільший</a:t>
            </a:r>
            <a:r>
              <a:rPr lang="ru-RU" dirty="0"/>
              <a:t> </a:t>
            </a:r>
            <a:r>
              <a:rPr lang="ru-RU" dirty="0" err="1">
                <a:hlinkClick r:id="rId5" tooltip="Список Національних парків Канади"/>
              </a:rPr>
              <a:t>національний</a:t>
            </a:r>
            <a:r>
              <a:rPr lang="ru-RU" dirty="0">
                <a:hlinkClick r:id="rId5" tooltip="Список Національних парків Канади"/>
              </a:rPr>
              <a:t> парк </a:t>
            </a:r>
            <a:r>
              <a:rPr lang="ru-RU" dirty="0" err="1">
                <a:hlinkClick r:id="rId5" tooltip="Список Національних парків Канади"/>
              </a:rPr>
              <a:t>Канади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в </a:t>
            </a:r>
            <a:r>
              <a:rPr lang="ru-RU" dirty="0">
                <a:hlinkClick r:id="rId6" tooltip="1922"/>
              </a:rPr>
              <a:t>1922</a:t>
            </a:r>
            <a:r>
              <a:rPr lang="ru-RU" dirty="0"/>
              <a:t> у </a:t>
            </a:r>
            <a:r>
              <a:rPr lang="ru-RU" dirty="0" err="1"/>
              <a:t>провінції</a:t>
            </a:r>
            <a:r>
              <a:rPr lang="ru-RU" dirty="0"/>
              <a:t> </a:t>
            </a:r>
            <a:r>
              <a:rPr lang="ru-RU" dirty="0">
                <a:hlinkClick r:id="rId7" tooltip="Альберта"/>
              </a:rPr>
              <a:t>Альберта</a:t>
            </a:r>
            <a:r>
              <a:rPr lang="ru-RU" dirty="0"/>
              <a:t> та </a:t>
            </a:r>
            <a:r>
              <a:rPr lang="ru-RU" dirty="0" err="1">
                <a:hlinkClick r:id="rId8" tooltip="Північно-західні території"/>
              </a:rPr>
              <a:t>Північно-західних</a:t>
            </a:r>
            <a:r>
              <a:rPr lang="ru-RU" dirty="0">
                <a:hlinkClick r:id="rId8" tooltip="Північно-західні території"/>
              </a:rPr>
              <a:t> </a:t>
            </a:r>
            <a:r>
              <a:rPr lang="ru-RU" dirty="0" err="1">
                <a:hlinkClick r:id="rId8" tooltip="Північно-західні території"/>
              </a:rPr>
              <a:t>територіях</a:t>
            </a:r>
            <a:r>
              <a:rPr lang="ru-RU" dirty="0" err="1"/>
              <a:t>.Парк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північ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>
                <a:hlinkClick r:id="rId9" tooltip="Нафтоносні піски Атабаски"/>
              </a:rPr>
              <a:t>нафтоносних</a:t>
            </a:r>
            <a:r>
              <a:rPr lang="ru-RU" dirty="0">
                <a:hlinkClick r:id="rId9" tooltip="Нафтоносні піски Атабаски"/>
              </a:rPr>
              <a:t> </a:t>
            </a:r>
            <a:r>
              <a:rPr lang="ru-RU" dirty="0" err="1">
                <a:hlinkClick r:id="rId9" tooltip="Нафтоносні піски Атабаски"/>
              </a:rPr>
              <a:t>пісків</a:t>
            </a:r>
            <a:r>
              <a:rPr lang="ru-RU" dirty="0">
                <a:hlinkClick r:id="rId9" tooltip="Нафтоносні піски Атабаски"/>
              </a:rPr>
              <a:t> </a:t>
            </a:r>
            <a:r>
              <a:rPr lang="ru-RU" dirty="0" err="1">
                <a:hlinkClick r:id="rId9" tooltip="Нафтоносні піски Атабаски"/>
              </a:rPr>
              <a:t>Атабаски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 </a:t>
            </a:r>
            <a:r>
              <a:rPr lang="ru-RU" dirty="0" err="1">
                <a:hlinkClick r:id="rId10" tooltip="Невільнича (річка)"/>
              </a:rPr>
              <a:t>Невільничою</a:t>
            </a:r>
            <a:r>
              <a:rPr lang="ru-RU" dirty="0">
                <a:hlinkClick r:id="rId10" tooltip="Невільнича (річка)"/>
              </a:rPr>
              <a:t> </a:t>
            </a:r>
            <a:r>
              <a:rPr lang="ru-RU" dirty="0" err="1">
                <a:hlinkClick r:id="rId10" tooltip="Невільнича (річка)"/>
              </a:rPr>
              <a:t>річкою</a:t>
            </a:r>
            <a:r>
              <a:rPr lang="ru-RU" dirty="0"/>
              <a:t> на </a:t>
            </a:r>
            <a:r>
              <a:rPr lang="ru-RU" dirty="0" err="1"/>
              <a:t>сході</a:t>
            </a:r>
            <a:r>
              <a:rPr lang="ru-RU" dirty="0"/>
              <a:t> та горами </a:t>
            </a:r>
            <a:r>
              <a:rPr lang="ru-RU" dirty="0" err="1">
                <a:hlinkClick r:id="rId11" tooltip="Карібу (гори) (ще не написана)"/>
              </a:rPr>
              <a:t>Карібу</a:t>
            </a:r>
            <a:r>
              <a:rPr lang="ru-RU" dirty="0"/>
              <a:t> (3 1001 </a:t>
            </a:r>
            <a:r>
              <a:rPr lang="ru-RU" dirty="0">
                <a:hlinkClick r:id="rId12" tooltip="М"/>
              </a:rPr>
              <a:t>м</a:t>
            </a:r>
            <a:r>
              <a:rPr lang="ru-RU" dirty="0"/>
              <a:t>) на </a:t>
            </a:r>
            <a:r>
              <a:rPr lang="ru-RU" dirty="0" err="1"/>
              <a:t>заході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5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" y="0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Парки </a:t>
            </a:r>
            <a:r>
              <a:rPr lang="ru-RU" sz="3200" b="1" dirty="0" err="1"/>
              <a:t>Канадських</a:t>
            </a:r>
            <a:r>
              <a:rPr lang="ru-RU" sz="3200" b="1" dirty="0"/>
              <a:t> </a:t>
            </a:r>
            <a:r>
              <a:rPr lang="ru-RU" sz="3200" b="1" dirty="0" err="1"/>
              <a:t>Скелястих</a:t>
            </a:r>
            <a:r>
              <a:rPr lang="ru-RU" sz="3200" b="1" dirty="0"/>
              <a:t> </a:t>
            </a:r>
            <a:r>
              <a:rPr lang="ru-RU" sz="3200" b="1" dirty="0" err="1"/>
              <a:t>гір</a:t>
            </a:r>
            <a:endParaRPr lang="ru-RU" sz="3200" dirty="0"/>
          </a:p>
        </p:txBody>
      </p:sp>
      <p:pic>
        <p:nvPicPr>
          <p:cNvPr id="1126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60" y="969628"/>
            <a:ext cx="38378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езультат пошуку зображень за запитом &quot;Парки Канадських Скелястих гір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60" y="3933056"/>
            <a:ext cx="3957978" cy="27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268760"/>
            <a:ext cx="3636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</a:t>
            </a:r>
            <a:r>
              <a:rPr lang="ru-RU" dirty="0" err="1" smtClean="0"/>
              <a:t>ержавні</a:t>
            </a:r>
            <a:r>
              <a:rPr lang="ru-RU" dirty="0" smtClean="0"/>
              <a:t> </a:t>
            </a:r>
            <a:r>
              <a:rPr lang="ru-RU" dirty="0" err="1"/>
              <a:t>національні</a:t>
            </a:r>
            <a:r>
              <a:rPr lang="ru-RU" dirty="0"/>
              <a:t> й </a:t>
            </a:r>
            <a:r>
              <a:rPr lang="ru-RU" dirty="0" err="1"/>
              <a:t>провінційні</a:t>
            </a:r>
            <a:r>
              <a:rPr lang="ru-RU" dirty="0"/>
              <a:t> парки-</a:t>
            </a:r>
            <a:r>
              <a:rPr lang="ru-RU" dirty="0" err="1"/>
              <a:t>заповідники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в </a:t>
            </a:r>
            <a:r>
              <a:rPr lang="ru-RU" dirty="0" err="1">
                <a:hlinkClick r:id="rId5"/>
              </a:rPr>
              <a:t>Канадських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Скелястих</a:t>
            </a:r>
            <a:r>
              <a:rPr lang="ru-RU" dirty="0">
                <a:hlinkClick r:id="rId5"/>
              </a:rPr>
              <a:t> горах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564904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Парки </a:t>
            </a:r>
            <a:r>
              <a:rPr lang="ru-RU" dirty="0" err="1"/>
              <a:t>включають</a:t>
            </a:r>
            <a:r>
              <a:rPr lang="ru-RU" dirty="0"/>
              <a:t> </a:t>
            </a:r>
            <a:r>
              <a:rPr lang="ru-RU" dirty="0">
                <a:hlinkClick r:id="rId6"/>
              </a:rPr>
              <a:t>гори</a:t>
            </a:r>
            <a:r>
              <a:rPr lang="ru-RU" dirty="0"/>
              <a:t>, </a:t>
            </a:r>
            <a:r>
              <a:rPr lang="ru-RU" dirty="0" err="1">
                <a:hlinkClick r:id="rId7"/>
              </a:rPr>
              <a:t>льодовики</a:t>
            </a:r>
            <a:r>
              <a:rPr lang="ru-RU" dirty="0"/>
              <a:t> та </a:t>
            </a:r>
            <a:r>
              <a:rPr lang="ru-RU" dirty="0" err="1">
                <a:hlinkClick r:id="rId8" tooltip="Гарячі джерела"/>
              </a:rPr>
              <a:t>гарячі</a:t>
            </a:r>
            <a:r>
              <a:rPr lang="ru-RU" dirty="0">
                <a:hlinkClick r:id="rId8" tooltip="Гарячі джерела"/>
              </a:rPr>
              <a:t> </a:t>
            </a:r>
            <a:r>
              <a:rPr lang="ru-RU" dirty="0" err="1">
                <a:hlinkClick r:id="rId8" tooltip="Гарячі джерела"/>
              </a:rPr>
              <a:t>джерела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витоки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річкових</a:t>
            </a:r>
            <a:r>
              <a:rPr lang="ru-RU" dirty="0"/>
              <a:t> систем </a:t>
            </a:r>
            <a:r>
              <a:rPr lang="ru-RU" dirty="0" err="1"/>
              <a:t>Північної</a:t>
            </a:r>
            <a:r>
              <a:rPr lang="ru-RU" dirty="0"/>
              <a:t> Америки</a:t>
            </a:r>
          </a:p>
        </p:txBody>
      </p:sp>
    </p:spTree>
    <p:extLst>
      <p:ext uri="{BB962C8B-B14F-4D97-AF65-F5344CB8AC3E}">
        <p14:creationId xmlns:p14="http://schemas.microsoft.com/office/powerpoint/2010/main" val="26464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" y="-39189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663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</a:t>
            </a:r>
            <a:r>
              <a:rPr lang="ru-RU" sz="3200" b="1" dirty="0" err="1" smtClean="0"/>
              <a:t>Хед-Смешт-Ін-Баффало-Джамп</a:t>
            </a:r>
            <a:r>
              <a:rPr lang="ru-RU" sz="3200" dirty="0"/>
              <a:t> </a:t>
            </a:r>
          </a:p>
        </p:txBody>
      </p:sp>
      <p:pic>
        <p:nvPicPr>
          <p:cNvPr id="12290" name="Picture 2" descr="Результат пошуку зображень за запитом &quot;Хед-Смешт-Ін-Баффало-Джамп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0349"/>
            <a:ext cx="3485387" cy="24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зультат пошуку зображень за запитом &quot;Хед-Смешт-Ін-Баффало-Джамп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2" y="3451990"/>
            <a:ext cx="4376833" cy="28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1052737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обрив в </a:t>
            </a:r>
            <a:r>
              <a:rPr lang="ru-RU" dirty="0" err="1"/>
              <a:t>передгір'ях</a:t>
            </a:r>
            <a:r>
              <a:rPr lang="ru-RU" dirty="0"/>
              <a:t> </a:t>
            </a:r>
            <a:r>
              <a:rPr lang="ru-RU" dirty="0" err="1">
                <a:hlinkClick r:id="rId5" tooltip="Скелясті гори"/>
              </a:rPr>
              <a:t>Скелястих</a:t>
            </a:r>
            <a:r>
              <a:rPr lang="ru-RU" dirty="0">
                <a:hlinkClick r:id="rId5" tooltip="Скелясті гори"/>
              </a:rPr>
              <a:t> </a:t>
            </a:r>
            <a:r>
              <a:rPr lang="ru-RU" dirty="0" err="1">
                <a:hlinkClick r:id="rId5" tooltip="Скелясті гори"/>
              </a:rPr>
              <a:t>гір</a:t>
            </a:r>
            <a:r>
              <a:rPr lang="ru-RU" dirty="0"/>
              <a:t> </a:t>
            </a:r>
            <a:r>
              <a:rPr lang="ru-RU" dirty="0" err="1"/>
              <a:t>приблизно</a:t>
            </a:r>
            <a:r>
              <a:rPr lang="ru-RU" dirty="0"/>
              <a:t> в 18 км на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Форт </a:t>
            </a:r>
            <a:r>
              <a:rPr lang="ru-RU" dirty="0" err="1"/>
              <a:t>Маклеод</a:t>
            </a:r>
            <a:r>
              <a:rPr lang="ru-RU" dirty="0"/>
              <a:t>, </a:t>
            </a:r>
            <a:r>
              <a:rPr lang="ru-RU" dirty="0">
                <a:hlinkClick r:id="rId6" tooltip="Альберта"/>
              </a:rPr>
              <a:t>Альберта</a:t>
            </a:r>
            <a:r>
              <a:rPr lang="ru-RU" dirty="0"/>
              <a:t>, Канада,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шосе</a:t>
            </a:r>
            <a:r>
              <a:rPr lang="ru-RU" dirty="0"/>
              <a:t> 785. </a:t>
            </a:r>
            <a:r>
              <a:rPr lang="ru-RU" dirty="0" err="1"/>
              <a:t>Рівнинні</a:t>
            </a:r>
            <a:r>
              <a:rPr lang="ru-RU" dirty="0"/>
              <a:t> </a:t>
            </a:r>
            <a:r>
              <a:rPr lang="ru-RU" dirty="0" err="1"/>
              <a:t>індіанці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обрив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5500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вбивати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 </a:t>
            </a:r>
            <a:r>
              <a:rPr lang="ru-RU" dirty="0" err="1">
                <a:hlinkClick r:id="rId7" tooltip="Бізон"/>
              </a:rPr>
              <a:t>бізонів</a:t>
            </a:r>
            <a:r>
              <a:rPr lang="ru-RU" dirty="0"/>
              <a:t>. Обрив в 1981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оголошений</a:t>
            </a:r>
            <a:r>
              <a:rPr lang="ru-RU" dirty="0"/>
              <a:t> </a:t>
            </a:r>
            <a:r>
              <a:rPr lang="ru-RU" dirty="0">
                <a:hlinkClick r:id="rId8" tooltip="ЮНЕСКО"/>
              </a:rPr>
              <a:t>ЮНЕСКО</a:t>
            </a:r>
            <a:r>
              <a:rPr lang="ru-RU" dirty="0"/>
              <a:t> </a:t>
            </a:r>
            <a:r>
              <a:rPr lang="ru-RU" dirty="0" err="1"/>
              <a:t>об'єктом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музей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індіанців</a:t>
            </a:r>
            <a:r>
              <a:rPr lang="ru-RU" dirty="0"/>
              <a:t> народу </a:t>
            </a:r>
            <a:r>
              <a:rPr lang="ru-RU" dirty="0" err="1">
                <a:hlinkClick r:id="rId9" tooltip="Чорноногі"/>
              </a:rPr>
              <a:t>чорноногих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2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</a:t>
            </a:r>
            <a:r>
              <a:rPr lang="ru-RU" sz="3200" b="1" dirty="0" err="1" smtClean="0"/>
              <a:t>Національний</a:t>
            </a:r>
            <a:r>
              <a:rPr lang="ru-RU" sz="3200" b="1" dirty="0" smtClean="0"/>
              <a:t> </a:t>
            </a:r>
            <a:r>
              <a:rPr lang="ru-RU" sz="3200" b="1" dirty="0"/>
              <a:t>парк «</a:t>
            </a:r>
            <a:r>
              <a:rPr lang="ru-RU" sz="3200" b="1" dirty="0" err="1"/>
              <a:t>Єллоустон</a:t>
            </a:r>
            <a:r>
              <a:rPr lang="ru-RU" sz="3200" b="1" dirty="0"/>
              <a:t>»</a:t>
            </a:r>
            <a:r>
              <a:rPr lang="ru-RU" sz="3200" dirty="0"/>
              <a:t> </a:t>
            </a:r>
          </a:p>
        </p:txBody>
      </p:sp>
      <p:pic>
        <p:nvPicPr>
          <p:cNvPr id="13314" name="Picture 2" descr="Результат пошуку зображень за запитом &quot;Національний парк «Єллоустон»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2" y="765261"/>
            <a:ext cx="4392488" cy="29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" y="3789040"/>
            <a:ext cx="461882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690790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Єллоустонський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парк </a:t>
            </a:r>
            <a:r>
              <a:rPr lang="ru-RU" dirty="0" err="1"/>
              <a:t>знаходиться</a:t>
            </a:r>
            <a:r>
              <a:rPr lang="ru-RU" dirty="0"/>
              <a:t> в </a:t>
            </a:r>
            <a:r>
              <a:rPr lang="ru-RU" dirty="0">
                <a:hlinkClick r:id="rId5" tooltip="США"/>
              </a:rPr>
              <a:t>США</a:t>
            </a:r>
            <a:r>
              <a:rPr lang="ru-RU" dirty="0"/>
              <a:t>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 </a:t>
            </a:r>
            <a:r>
              <a:rPr lang="ru-RU" dirty="0" err="1">
                <a:hlinkClick r:id="rId6" tooltip="Вайомінг"/>
              </a:rPr>
              <a:t>Вайомінг</a:t>
            </a:r>
            <a:r>
              <a:rPr lang="ru-RU" dirty="0"/>
              <a:t>, </a:t>
            </a:r>
            <a:r>
              <a:rPr lang="ru-RU" dirty="0">
                <a:hlinkClick r:id="rId7" tooltip="Монтана"/>
              </a:rPr>
              <a:t>Монтана</a:t>
            </a:r>
            <a:r>
              <a:rPr lang="ru-RU" dirty="0"/>
              <a:t> та </a:t>
            </a:r>
            <a:r>
              <a:rPr lang="ru-RU" dirty="0">
                <a:hlinkClick r:id="rId8" tooltip="Айдахо"/>
              </a:rPr>
              <a:t>Айдахо</a:t>
            </a:r>
            <a:r>
              <a:rPr lang="ru-RU" dirty="0"/>
              <a:t>. Парк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численними</a:t>
            </a:r>
            <a:r>
              <a:rPr lang="ru-RU" dirty="0"/>
              <a:t> </a:t>
            </a:r>
            <a:r>
              <a:rPr lang="ru-RU" dirty="0">
                <a:hlinkClick r:id="rId9" tooltip="Гейзер"/>
              </a:rPr>
              <a:t>гейзерами</a:t>
            </a:r>
            <a:r>
              <a:rPr lang="ru-RU" dirty="0"/>
              <a:t> 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геотермічними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, </a:t>
            </a:r>
            <a:r>
              <a:rPr lang="ru-RU" dirty="0" err="1"/>
              <a:t>багатою</a:t>
            </a:r>
            <a:r>
              <a:rPr lang="ru-RU" dirty="0"/>
              <a:t> живою природою, </a:t>
            </a:r>
            <a:r>
              <a:rPr lang="ru-RU" dirty="0" err="1"/>
              <a:t>мальовничими</a:t>
            </a:r>
            <a:r>
              <a:rPr lang="ru-RU" dirty="0"/>
              <a:t> ландшафтами. </a:t>
            </a:r>
            <a:r>
              <a:rPr lang="ru-RU" dirty="0" err="1"/>
              <a:t>Площа</a:t>
            </a:r>
            <a:r>
              <a:rPr lang="ru-RU" dirty="0"/>
              <a:t> парку — 898,3 тис. га.</a:t>
            </a:r>
          </a:p>
        </p:txBody>
      </p:sp>
    </p:spTree>
    <p:extLst>
      <p:ext uri="{BB962C8B-B14F-4D97-AF65-F5344CB8AC3E}">
        <p14:creationId xmlns:p14="http://schemas.microsoft.com/office/powerpoint/2010/main" val="11833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" y="0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1663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      </a:t>
            </a:r>
            <a:r>
              <a:rPr lang="vi-VN" sz="3200" b="1" dirty="0" smtClean="0"/>
              <a:t>Націона́льний </a:t>
            </a:r>
            <a:r>
              <a:rPr lang="vi-VN" sz="3200" b="1" dirty="0"/>
              <a:t>па́рк «Йосе́міті»</a:t>
            </a:r>
            <a:endParaRPr lang="ru-RU" sz="3200" dirty="0"/>
          </a:p>
        </p:txBody>
      </p:sp>
      <p:pic>
        <p:nvPicPr>
          <p:cNvPr id="14338" name="Picture 2" descr="Результат пошуку зображень за запитом &quot;Націона́льний па́рк «Йосе́міті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0" y="901189"/>
            <a:ext cx="4286068" cy="25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248472" cy="28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196752"/>
            <a:ext cx="2664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 smtClean="0">
                <a:hlinkClick r:id="rId5" tooltip="Національний парк"/>
              </a:rPr>
              <a:t>національний</a:t>
            </a:r>
            <a:r>
              <a:rPr lang="ru-RU" dirty="0" smtClean="0">
                <a:hlinkClick r:id="rId5" tooltip="Національний парк"/>
              </a:rPr>
              <a:t> </a:t>
            </a:r>
            <a:r>
              <a:rPr lang="ru-RU" dirty="0">
                <a:hlinkClick r:id="rId5" tooltip="Національний парк"/>
              </a:rPr>
              <a:t>парк</a:t>
            </a:r>
            <a:r>
              <a:rPr lang="ru-RU" dirty="0"/>
              <a:t>, </a:t>
            </a:r>
            <a:r>
              <a:rPr lang="ru-RU" dirty="0" err="1"/>
              <a:t>розташований</a:t>
            </a:r>
            <a:r>
              <a:rPr lang="ru-RU" dirty="0"/>
              <a:t> в округах </a:t>
            </a:r>
            <a:r>
              <a:rPr lang="ru-RU" dirty="0" err="1">
                <a:hlinkClick r:id="rId6" tooltip="Маріпоса (округ, Каліфорнія)"/>
              </a:rPr>
              <a:t>Маріпоса</a:t>
            </a:r>
            <a:r>
              <a:rPr lang="ru-RU" dirty="0"/>
              <a:t> (</a:t>
            </a:r>
            <a:r>
              <a:rPr lang="ru-RU" dirty="0">
                <a:hlinkClick r:id="rId7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Mariposa County</a:t>
            </a:r>
            <a:r>
              <a:rPr lang="en-US" dirty="0"/>
              <a:t>) </a:t>
            </a:r>
            <a:r>
              <a:rPr lang="ru-RU" dirty="0"/>
              <a:t>і </a:t>
            </a:r>
            <a:r>
              <a:rPr lang="ru-RU" dirty="0" err="1">
                <a:hlinkClick r:id="rId8" tooltip="Туолемі (округ, Каліфорнія)"/>
              </a:rPr>
              <a:t>Туолемі</a:t>
            </a:r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 err="1"/>
              <a:t>штаті</a:t>
            </a:r>
            <a:r>
              <a:rPr lang="ru-RU" dirty="0"/>
              <a:t> </a:t>
            </a:r>
            <a:r>
              <a:rPr lang="ru-RU" dirty="0" err="1">
                <a:hlinkClick r:id="rId9" tooltip="Каліфорнія"/>
              </a:rPr>
              <a:t>Каліфорнія</a:t>
            </a:r>
            <a:r>
              <a:rPr lang="ru-RU" dirty="0"/>
              <a:t>, </a:t>
            </a:r>
            <a:r>
              <a:rPr lang="ru-RU" dirty="0">
                <a:hlinkClick r:id="rId10" tooltip="США"/>
              </a:rPr>
              <a:t>США</a:t>
            </a:r>
            <a:r>
              <a:rPr lang="ru-RU" dirty="0"/>
              <a:t>. Парк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3081 км² і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схилах</a:t>
            </a:r>
            <a:r>
              <a:rPr lang="ru-RU" dirty="0"/>
              <a:t> </a:t>
            </a:r>
            <a:r>
              <a:rPr lang="ru-RU" dirty="0" err="1"/>
              <a:t>гірського</a:t>
            </a:r>
            <a:r>
              <a:rPr lang="ru-RU" dirty="0"/>
              <a:t> хребта </a:t>
            </a:r>
            <a:r>
              <a:rPr lang="ru-RU" dirty="0" err="1" smtClean="0">
                <a:hlinkClick r:id="rId11" tooltip="Сьєрра-Невада (США)"/>
              </a:rPr>
              <a:t>Сьєрра</a:t>
            </a:r>
            <a:r>
              <a:rPr lang="ru-RU" dirty="0" smtClean="0">
                <a:hlinkClick r:id="rId11" tooltip="Сьєрра-Невада (США)"/>
              </a:rPr>
              <a:t>-Невада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432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фони для презентацій з географії світл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" y="81513"/>
            <a:ext cx="9132165" cy="68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Націона́льний па́рк «Гавайські вулкани»</a:t>
            </a:r>
            <a:endParaRPr lang="ru-RU" sz="2800" dirty="0"/>
          </a:p>
        </p:txBody>
      </p:sp>
      <p:pic>
        <p:nvPicPr>
          <p:cNvPr id="15362" name="Picture 2" descr="Результат пошуку зображень за запитом &quot;Націона́льний па́рк «Гавайські вулкани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4" y="638431"/>
            <a:ext cx="3838460" cy="2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Результат пошуку зображень за запитом &quot;Націона́льний па́рк «Гавайські вулкани»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0" y="3833012"/>
            <a:ext cx="3900596" cy="26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59028" y="1196752"/>
            <a:ext cx="32693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>
                <a:hlinkClick r:id="rId5" tooltip="Національний парк"/>
              </a:rPr>
              <a:t>національний</a:t>
            </a:r>
            <a:r>
              <a:rPr lang="ru-RU" dirty="0">
                <a:hlinkClick r:id="rId5" tooltip="Національний парк"/>
              </a:rPr>
              <a:t> парк</a:t>
            </a:r>
            <a:r>
              <a:rPr lang="ru-RU" dirty="0"/>
              <a:t> у </a:t>
            </a:r>
            <a:r>
              <a:rPr lang="ru-RU" dirty="0">
                <a:hlinkClick r:id="rId6" tooltip="США"/>
              </a:rPr>
              <a:t>США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в </a:t>
            </a:r>
            <a:r>
              <a:rPr lang="ru-RU" dirty="0">
                <a:hlinkClick r:id="rId7" tooltip="1916"/>
              </a:rPr>
              <a:t>1916</a:t>
            </a:r>
            <a:r>
              <a:rPr lang="ru-RU" dirty="0"/>
              <a:t> на </a:t>
            </a:r>
            <a:r>
              <a:rPr lang="ru-RU" dirty="0" err="1"/>
              <a:t>Гавайських</a:t>
            </a:r>
            <a:r>
              <a:rPr lang="ru-RU" dirty="0"/>
              <a:t> островах, де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 </a:t>
            </a:r>
            <a:r>
              <a:rPr lang="ru-RU" dirty="0" err="1">
                <a:hlinkClick r:id="rId8" tooltip="Вулканізм"/>
              </a:rPr>
              <a:t>вулканізму</a:t>
            </a:r>
            <a:r>
              <a:rPr lang="ru-RU" dirty="0"/>
              <a:t>, </a:t>
            </a:r>
            <a:r>
              <a:rPr lang="ru-RU" dirty="0" err="1"/>
              <a:t>міграції</a:t>
            </a:r>
            <a:r>
              <a:rPr lang="ru-RU" dirty="0"/>
              <a:t> і </a:t>
            </a:r>
            <a:r>
              <a:rPr lang="ru-RU" dirty="0" err="1">
                <a:hlinkClick r:id="rId9" tooltip="Еволюція"/>
              </a:rPr>
              <a:t>еволюції</a:t>
            </a:r>
            <a:r>
              <a:rPr lang="ru-RU" dirty="0"/>
              <a:t> створили </a:t>
            </a:r>
            <a:r>
              <a:rPr lang="ru-RU" dirty="0" err="1"/>
              <a:t>унікальну</a:t>
            </a:r>
            <a:r>
              <a:rPr lang="ru-RU" dirty="0"/>
              <a:t> </a:t>
            </a:r>
            <a:r>
              <a:rPr lang="ru-RU" dirty="0" err="1">
                <a:hlinkClick r:id="rId10" tooltip="Екосистема"/>
              </a:rPr>
              <a:t>екосистему</a:t>
            </a:r>
            <a:r>
              <a:rPr lang="ru-RU" dirty="0"/>
              <a:t> та </a:t>
            </a:r>
            <a:r>
              <a:rPr lang="ru-RU" dirty="0" err="1"/>
              <a:t>самобутню</a:t>
            </a:r>
            <a:r>
              <a:rPr lang="ru-RU" dirty="0"/>
              <a:t> культуру. Парк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моря до </a:t>
            </a:r>
            <a:r>
              <a:rPr lang="ru-RU" dirty="0" err="1"/>
              <a:t>вершини</a:t>
            </a:r>
            <a:r>
              <a:rPr lang="ru-RU" dirty="0"/>
              <a:t> </a:t>
            </a:r>
            <a:r>
              <a:rPr lang="ru-RU" dirty="0" err="1"/>
              <a:t>найвищого</a:t>
            </a:r>
            <a:r>
              <a:rPr lang="ru-RU" dirty="0"/>
              <a:t> вулкану </a:t>
            </a:r>
            <a:r>
              <a:rPr lang="ru-RU" dirty="0" err="1"/>
              <a:t>Землі</a:t>
            </a:r>
            <a:r>
              <a:rPr lang="ru-RU" dirty="0"/>
              <a:t> </a:t>
            </a:r>
            <a:r>
              <a:rPr lang="ru-RU" dirty="0" err="1">
                <a:hlinkClick r:id="rId11" tooltip="Мауна-Лоа"/>
              </a:rPr>
              <a:t>Мауна</a:t>
            </a:r>
            <a:r>
              <a:rPr lang="ru-RU" dirty="0">
                <a:hlinkClick r:id="rId11" tooltip="Мауна-Лоа"/>
              </a:rPr>
              <a:t>-Лоа</a:t>
            </a:r>
            <a:r>
              <a:rPr lang="ru-RU" dirty="0"/>
              <a:t> </a:t>
            </a:r>
            <a:r>
              <a:rPr lang="ru-RU" dirty="0" err="1"/>
              <a:t>заввишки</a:t>
            </a:r>
            <a:r>
              <a:rPr lang="ru-RU" dirty="0"/>
              <a:t> 4172 м. </a:t>
            </a:r>
          </a:p>
        </p:txBody>
      </p:sp>
    </p:spTree>
    <p:extLst>
      <p:ext uri="{BB962C8B-B14F-4D97-AF65-F5344CB8AC3E}">
        <p14:creationId xmlns:p14="http://schemas.microsoft.com/office/powerpoint/2010/main" val="1727956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2017-02-14T15:07:07Z</dcterms:created>
  <dcterms:modified xsi:type="dcterms:W3CDTF">2017-02-24T18:54:33Z</dcterms:modified>
</cp:coreProperties>
</file>